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sldIdLst>
    <p:sldId id="459" r:id="rId3"/>
    <p:sldId id="267" r:id="rId4"/>
    <p:sldId id="304" r:id="rId5"/>
    <p:sldId id="540" r:id="rId6"/>
    <p:sldId id="541" r:id="rId7"/>
    <p:sldId id="542" r:id="rId8"/>
    <p:sldId id="543" r:id="rId9"/>
    <p:sldId id="544" r:id="rId10"/>
    <p:sldId id="274" r:id="rId11"/>
    <p:sldId id="275" r:id="rId12"/>
    <p:sldId id="306" r:id="rId13"/>
    <p:sldId id="310" r:id="rId14"/>
    <p:sldId id="307" r:id="rId15"/>
    <p:sldId id="311" r:id="rId16"/>
    <p:sldId id="308" r:id="rId17"/>
    <p:sldId id="539" r:id="rId18"/>
    <p:sldId id="309" r:id="rId19"/>
    <p:sldId id="53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DunnMarcos" initials="R" lastIdx="3" clrIdx="0"/>
  <p:cmAuthor id="1" name="Kristi"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autoAdjust="0"/>
    <p:restoredTop sz="94280" autoAdjust="0"/>
  </p:normalViewPr>
  <p:slideViewPr>
    <p:cSldViewPr>
      <p:cViewPr varScale="1">
        <p:scale>
          <a:sx n="72" d="100"/>
          <a:sy n="72" d="100"/>
        </p:scale>
        <p:origin x="5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AAA5D-2E60-41A3-9AC9-621384FBC7C4}" type="datetimeFigureOut">
              <a:rPr lang="en-US" smtClean="0"/>
              <a:pPr/>
              <a:t>5/18/2018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CE138-7DA9-4DD9-ABD6-468E30A10FA1}" type="slidenum">
              <a:rPr lang="en-US" smtClean="0"/>
              <a:pPr/>
              <a:t>‹#›</a:t>
            </a:fld>
            <a:endParaRPr lang="en-US"/>
          </a:p>
        </p:txBody>
      </p:sp>
    </p:spTree>
    <p:extLst>
      <p:ext uri="{BB962C8B-B14F-4D97-AF65-F5344CB8AC3E}">
        <p14:creationId xmlns:p14="http://schemas.microsoft.com/office/powerpoint/2010/main" val="67140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783D71-D74C-41A0-8AF1-8A7C5D77B4A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39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345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CE138-7DA9-4DD9-ABD6-468E30A10FA1}" type="slidenum">
              <a:rPr lang="en-US" smtClean="0"/>
              <a:pPr/>
              <a:t>3</a:t>
            </a:fld>
            <a:endParaRPr lang="en-US"/>
          </a:p>
        </p:txBody>
      </p:sp>
    </p:spTree>
    <p:extLst>
      <p:ext uri="{BB962C8B-B14F-4D97-AF65-F5344CB8AC3E}">
        <p14:creationId xmlns:p14="http://schemas.microsoft.com/office/powerpoint/2010/main" val="203711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21" name="Shape 2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72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91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24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5C5C23AA-AA61-4FC5-8B6E-1DE2CE60E953}" type="datetimeFigureOut">
              <a:rPr lang="en-US"/>
              <a:pPr/>
              <a:t>5/18/2018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FF61053-CC2D-4B52-B50D-F01B6999264C}" type="slidenum">
              <a:rPr lang="en-US"/>
              <a:pPr/>
              <a:t>‹#›</a:t>
            </a:fld>
            <a:endParaRPr lang="en-US"/>
          </a:p>
        </p:txBody>
      </p:sp>
    </p:spTree>
    <p:extLst>
      <p:ext uri="{BB962C8B-B14F-4D97-AF65-F5344CB8AC3E}">
        <p14:creationId xmlns:p14="http://schemas.microsoft.com/office/powerpoint/2010/main" val="321347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6E653F9-D886-4D91-923C-BDECF5ED897F}" type="datetimeFigureOut">
              <a:rPr lang="en-US"/>
              <a:pPr/>
              <a:t>5/18/2018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0979E4C-7AE7-4FD5-A097-0126C37147B9}" type="slidenum">
              <a:rPr lang="en-US"/>
              <a:pPr/>
              <a:t>‹#›</a:t>
            </a:fld>
            <a:endParaRPr lang="en-US"/>
          </a:p>
        </p:txBody>
      </p:sp>
    </p:spTree>
    <p:extLst>
      <p:ext uri="{BB962C8B-B14F-4D97-AF65-F5344CB8AC3E}">
        <p14:creationId xmlns:p14="http://schemas.microsoft.com/office/powerpoint/2010/main" val="48587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715DAE2-D8F4-4E97-BABC-D9DDA180828D}" type="datetimeFigureOut">
              <a:rPr lang="en-US"/>
              <a:pPr/>
              <a:t>5/18/2018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E4902F6-641D-4C95-A066-B6ADF5A54EF3}" type="slidenum">
              <a:rPr lang="en-US"/>
              <a:pPr/>
              <a:t>‹#›</a:t>
            </a:fld>
            <a:endParaRPr lang="en-US"/>
          </a:p>
        </p:txBody>
      </p:sp>
    </p:spTree>
    <p:extLst>
      <p:ext uri="{BB962C8B-B14F-4D97-AF65-F5344CB8AC3E}">
        <p14:creationId xmlns:p14="http://schemas.microsoft.com/office/powerpoint/2010/main" val="3393570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5C5C23AA-AA61-4FC5-8B6E-1DE2CE60E953}" type="datetimeFigureOut">
              <a:rPr lang="en-US"/>
              <a:pPr/>
              <a:t>5/18/2018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FF61053-CC2D-4B52-B50D-F01B6999264C}" type="slidenum">
              <a:rPr lang="en-US"/>
              <a:pPr/>
              <a:t>‹#›</a:t>
            </a:fld>
            <a:endParaRPr lang="en-US"/>
          </a:p>
        </p:txBody>
      </p:sp>
    </p:spTree>
    <p:extLst>
      <p:ext uri="{BB962C8B-B14F-4D97-AF65-F5344CB8AC3E}">
        <p14:creationId xmlns:p14="http://schemas.microsoft.com/office/powerpoint/2010/main" val="2031802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FCDC131-6966-46C7-AB76-16FCFC1BC32A}" type="datetimeFigureOut">
              <a:rPr lang="en-US"/>
              <a:pPr/>
              <a:t>5/18/2018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6F8E4C-48F0-4AEA-9ACB-1C354C193B98}" type="slidenum">
              <a:rPr lang="en-US"/>
              <a:pPr/>
              <a:t>‹#›</a:t>
            </a:fld>
            <a:endParaRPr lang="en-US"/>
          </a:p>
        </p:txBody>
      </p:sp>
    </p:spTree>
    <p:extLst>
      <p:ext uri="{BB962C8B-B14F-4D97-AF65-F5344CB8AC3E}">
        <p14:creationId xmlns:p14="http://schemas.microsoft.com/office/powerpoint/2010/main" val="104375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319A6BD-9169-4A01-95A5-6B45B34342F9}" type="datetimeFigureOut">
              <a:rPr lang="en-US"/>
              <a:pPr/>
              <a:t>5/18/2018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7EA81C2-811A-447B-98AF-424D25FD8486}" type="slidenum">
              <a:rPr lang="en-US"/>
              <a:pPr/>
              <a:t>‹#›</a:t>
            </a:fld>
            <a:endParaRPr lang="en-US"/>
          </a:p>
        </p:txBody>
      </p:sp>
    </p:spTree>
    <p:extLst>
      <p:ext uri="{BB962C8B-B14F-4D97-AF65-F5344CB8AC3E}">
        <p14:creationId xmlns:p14="http://schemas.microsoft.com/office/powerpoint/2010/main" val="141874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99C98E13-1AE0-4FA6-A67E-B926F2C51A72}" type="datetimeFigureOut">
              <a:rPr lang="en-US"/>
              <a:pPr/>
              <a:t>5/18/2018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B38A67-9232-457B-B13B-682E2CD15BB1}" type="slidenum">
              <a:rPr lang="en-US"/>
              <a:pPr/>
              <a:t>‹#›</a:t>
            </a:fld>
            <a:endParaRPr lang="en-US"/>
          </a:p>
        </p:txBody>
      </p:sp>
    </p:spTree>
    <p:extLst>
      <p:ext uri="{BB962C8B-B14F-4D97-AF65-F5344CB8AC3E}">
        <p14:creationId xmlns:p14="http://schemas.microsoft.com/office/powerpoint/2010/main" val="1386165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965BE81F-931F-489E-BFAD-39CFF7871E39}" type="datetimeFigureOut">
              <a:rPr lang="en-US"/>
              <a:pPr/>
              <a:t>5/18/2018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1DCA41-75F3-44A9-B15F-0748486850DC}" type="slidenum">
              <a:rPr lang="en-US"/>
              <a:pPr/>
              <a:t>‹#›</a:t>
            </a:fld>
            <a:endParaRPr lang="en-US"/>
          </a:p>
        </p:txBody>
      </p:sp>
    </p:spTree>
    <p:extLst>
      <p:ext uri="{BB962C8B-B14F-4D97-AF65-F5344CB8AC3E}">
        <p14:creationId xmlns:p14="http://schemas.microsoft.com/office/powerpoint/2010/main" val="2214169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EBFE1D9D-A73E-4097-B8CE-2FD19A497353}" type="datetimeFigureOut">
              <a:rPr lang="en-US"/>
              <a:pPr/>
              <a:t>5/18/2018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3EDAD0C-37C0-40AA-BA23-A9C7B42BE461}" type="slidenum">
              <a:rPr lang="en-US"/>
              <a:pPr/>
              <a:t>‹#›</a:t>
            </a:fld>
            <a:endParaRPr lang="en-US"/>
          </a:p>
        </p:txBody>
      </p:sp>
    </p:spTree>
    <p:extLst>
      <p:ext uri="{BB962C8B-B14F-4D97-AF65-F5344CB8AC3E}">
        <p14:creationId xmlns:p14="http://schemas.microsoft.com/office/powerpoint/2010/main" val="19733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2D7C40B-CEA8-4E0A-97C1-30FDD47C958C}" type="datetimeFigureOut">
              <a:rPr lang="en-US"/>
              <a:pPr/>
              <a:t>5/18/2018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DEDA00F-8CF3-4CE5-876D-EB908A8DF4DC}" type="slidenum">
              <a:rPr lang="en-US"/>
              <a:pPr/>
              <a:t>‹#›</a:t>
            </a:fld>
            <a:endParaRPr lang="en-US"/>
          </a:p>
        </p:txBody>
      </p:sp>
    </p:spTree>
    <p:extLst>
      <p:ext uri="{BB962C8B-B14F-4D97-AF65-F5344CB8AC3E}">
        <p14:creationId xmlns:p14="http://schemas.microsoft.com/office/powerpoint/2010/main" val="1548551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FC291E-ABBF-4EB9-923F-FB22417B6C2B}" type="datetimeFigureOut">
              <a:rPr lang="en-US"/>
              <a:pPr/>
              <a:t>5/18/2018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634E022-EEFE-4D94-A945-29A01C570E77}" type="slidenum">
              <a:rPr lang="en-US"/>
              <a:pPr/>
              <a:t>‹#›</a:t>
            </a:fld>
            <a:endParaRPr lang="en-US"/>
          </a:p>
        </p:txBody>
      </p:sp>
    </p:spTree>
    <p:extLst>
      <p:ext uri="{BB962C8B-B14F-4D97-AF65-F5344CB8AC3E}">
        <p14:creationId xmlns:p14="http://schemas.microsoft.com/office/powerpoint/2010/main" val="184201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FCDC131-6966-46C7-AB76-16FCFC1BC32A}" type="datetimeFigureOut">
              <a:rPr lang="en-US"/>
              <a:pPr/>
              <a:t>5/18/2018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6F8E4C-48F0-4AEA-9ACB-1C354C193B98}" type="slidenum">
              <a:rPr lang="en-US"/>
              <a:pPr/>
              <a:t>‹#›</a:t>
            </a:fld>
            <a:endParaRPr lang="en-US"/>
          </a:p>
        </p:txBody>
      </p:sp>
    </p:spTree>
    <p:extLst>
      <p:ext uri="{BB962C8B-B14F-4D97-AF65-F5344CB8AC3E}">
        <p14:creationId xmlns:p14="http://schemas.microsoft.com/office/powerpoint/2010/main" val="279233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7E9BB89-5DA4-466A-A33B-2020201B1993}" type="datetimeFigureOut">
              <a:rPr lang="en-US"/>
              <a:pPr/>
              <a:t>5/18/2018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02FC273-5283-4625-B34F-CA4EE8D9A9A4}" type="slidenum">
              <a:rPr lang="en-US"/>
              <a:pPr/>
              <a:t>‹#›</a:t>
            </a:fld>
            <a:endParaRPr lang="en-US"/>
          </a:p>
        </p:txBody>
      </p:sp>
    </p:spTree>
    <p:extLst>
      <p:ext uri="{BB962C8B-B14F-4D97-AF65-F5344CB8AC3E}">
        <p14:creationId xmlns:p14="http://schemas.microsoft.com/office/powerpoint/2010/main" val="2930849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6E653F9-D886-4D91-923C-BDECF5ED897F}" type="datetimeFigureOut">
              <a:rPr lang="en-US"/>
              <a:pPr/>
              <a:t>5/18/2018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0979E4C-7AE7-4FD5-A097-0126C37147B9}" type="slidenum">
              <a:rPr lang="en-US"/>
              <a:pPr/>
              <a:t>‹#›</a:t>
            </a:fld>
            <a:endParaRPr lang="en-US"/>
          </a:p>
        </p:txBody>
      </p:sp>
    </p:spTree>
    <p:extLst>
      <p:ext uri="{BB962C8B-B14F-4D97-AF65-F5344CB8AC3E}">
        <p14:creationId xmlns:p14="http://schemas.microsoft.com/office/powerpoint/2010/main" val="4069915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715DAE2-D8F4-4E97-BABC-D9DDA180828D}" type="datetimeFigureOut">
              <a:rPr lang="en-US"/>
              <a:pPr/>
              <a:t>5/18/2018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E4902F6-641D-4C95-A066-B6ADF5A54EF3}" type="slidenum">
              <a:rPr lang="en-US"/>
              <a:pPr/>
              <a:t>‹#›</a:t>
            </a:fld>
            <a:endParaRPr lang="en-US"/>
          </a:p>
        </p:txBody>
      </p:sp>
    </p:spTree>
    <p:extLst>
      <p:ext uri="{BB962C8B-B14F-4D97-AF65-F5344CB8AC3E}">
        <p14:creationId xmlns:p14="http://schemas.microsoft.com/office/powerpoint/2010/main" val="1935626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525" cy="763500"/>
          </a:xfrm>
          <a:prstGeom prst="rect">
            <a:avLst/>
          </a:prstGeom>
        </p:spPr>
        <p:txBody>
          <a:bodyPr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525" cy="4555200"/>
          </a:xfrm>
          <a:prstGeom prst="rect">
            <a:avLst/>
          </a:prstGeom>
        </p:spPr>
        <p:txBody>
          <a:bodyPr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2"/>
            <a:ext cx="548775" cy="524700"/>
          </a:xfrm>
          <a:prstGeom prst="rect">
            <a:avLst/>
          </a:prstGeom>
        </p:spPr>
        <p:txBody>
          <a:bodyPr lIns="121900" tIns="121900" rIns="121900" bIns="121900" anchor="ctr" anchorCtr="0">
            <a:noAutofit/>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625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319A6BD-9169-4A01-95A5-6B45B34342F9}" type="datetimeFigureOut">
              <a:rPr lang="en-US"/>
              <a:pPr/>
              <a:t>5/18/2018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7EA81C2-811A-447B-98AF-424D25FD8486}" type="slidenum">
              <a:rPr lang="en-US"/>
              <a:pPr/>
              <a:t>‹#›</a:t>
            </a:fld>
            <a:endParaRPr lang="en-US"/>
          </a:p>
        </p:txBody>
      </p:sp>
    </p:spTree>
    <p:extLst>
      <p:ext uri="{BB962C8B-B14F-4D97-AF65-F5344CB8AC3E}">
        <p14:creationId xmlns:p14="http://schemas.microsoft.com/office/powerpoint/2010/main" val="143367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99C98E13-1AE0-4FA6-A67E-B926F2C51A72}" type="datetimeFigureOut">
              <a:rPr lang="en-US"/>
              <a:pPr/>
              <a:t>5/18/2018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B38A67-9232-457B-B13B-682E2CD15BB1}" type="slidenum">
              <a:rPr lang="en-US"/>
              <a:pPr/>
              <a:t>‹#›</a:t>
            </a:fld>
            <a:endParaRPr lang="en-US"/>
          </a:p>
        </p:txBody>
      </p:sp>
    </p:spTree>
    <p:extLst>
      <p:ext uri="{BB962C8B-B14F-4D97-AF65-F5344CB8AC3E}">
        <p14:creationId xmlns:p14="http://schemas.microsoft.com/office/powerpoint/2010/main" val="13751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965BE81F-931F-489E-BFAD-39CFF7871E39}" type="datetimeFigureOut">
              <a:rPr lang="en-US"/>
              <a:pPr/>
              <a:t>5/18/2018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1DCA41-75F3-44A9-B15F-0748486850DC}" type="slidenum">
              <a:rPr lang="en-US"/>
              <a:pPr/>
              <a:t>‹#›</a:t>
            </a:fld>
            <a:endParaRPr lang="en-US"/>
          </a:p>
        </p:txBody>
      </p:sp>
    </p:spTree>
    <p:extLst>
      <p:ext uri="{BB962C8B-B14F-4D97-AF65-F5344CB8AC3E}">
        <p14:creationId xmlns:p14="http://schemas.microsoft.com/office/powerpoint/2010/main" val="1089440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EBFE1D9D-A73E-4097-B8CE-2FD19A497353}" type="datetimeFigureOut">
              <a:rPr lang="en-US"/>
              <a:pPr/>
              <a:t>5/18/2018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3EDAD0C-37C0-40AA-BA23-A9C7B42BE461}" type="slidenum">
              <a:rPr lang="en-US"/>
              <a:pPr/>
              <a:t>‹#›</a:t>
            </a:fld>
            <a:endParaRPr lang="en-US"/>
          </a:p>
        </p:txBody>
      </p:sp>
    </p:spTree>
    <p:extLst>
      <p:ext uri="{BB962C8B-B14F-4D97-AF65-F5344CB8AC3E}">
        <p14:creationId xmlns:p14="http://schemas.microsoft.com/office/powerpoint/2010/main" val="413900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2D7C40B-CEA8-4E0A-97C1-30FDD47C958C}" type="datetimeFigureOut">
              <a:rPr lang="en-US"/>
              <a:pPr/>
              <a:t>5/18/2018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DEDA00F-8CF3-4CE5-876D-EB908A8DF4DC}" type="slidenum">
              <a:rPr lang="en-US"/>
              <a:pPr/>
              <a:t>‹#›</a:t>
            </a:fld>
            <a:endParaRPr lang="en-US"/>
          </a:p>
        </p:txBody>
      </p:sp>
    </p:spTree>
    <p:extLst>
      <p:ext uri="{BB962C8B-B14F-4D97-AF65-F5344CB8AC3E}">
        <p14:creationId xmlns:p14="http://schemas.microsoft.com/office/powerpoint/2010/main" val="428035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FC291E-ABBF-4EB9-923F-FB22417B6C2B}" type="datetimeFigureOut">
              <a:rPr lang="en-US"/>
              <a:pPr/>
              <a:t>5/18/2018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634E022-EEFE-4D94-A945-29A01C570E77}" type="slidenum">
              <a:rPr lang="en-US"/>
              <a:pPr/>
              <a:t>‹#›</a:t>
            </a:fld>
            <a:endParaRPr lang="en-US"/>
          </a:p>
        </p:txBody>
      </p:sp>
    </p:spTree>
    <p:extLst>
      <p:ext uri="{BB962C8B-B14F-4D97-AF65-F5344CB8AC3E}">
        <p14:creationId xmlns:p14="http://schemas.microsoft.com/office/powerpoint/2010/main" val="409425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7E9BB89-5DA4-466A-A33B-2020201B1993}" type="datetimeFigureOut">
              <a:rPr lang="en-US"/>
              <a:pPr/>
              <a:t>5/18/2018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02FC273-5283-4625-B34F-CA4EE8D9A9A4}" type="slidenum">
              <a:rPr lang="en-US"/>
              <a:pPr/>
              <a:t>‹#›</a:t>
            </a:fld>
            <a:endParaRPr lang="en-US"/>
          </a:p>
        </p:txBody>
      </p:sp>
    </p:spTree>
    <p:extLst>
      <p:ext uri="{BB962C8B-B14F-4D97-AF65-F5344CB8AC3E}">
        <p14:creationId xmlns:p14="http://schemas.microsoft.com/office/powerpoint/2010/main" val="292524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2E9A0080-276F-4861-98B6-8934597F7AFB}" type="datetimeFigureOut">
              <a:rPr lang="en-US">
                <a:ea typeface="MS PGothic" pitchFamily="34" charset="-128"/>
              </a:rPr>
              <a:pPr fontAlgn="base">
                <a:spcBef>
                  <a:spcPct val="0"/>
                </a:spcBef>
                <a:spcAft>
                  <a:spcPct val="0"/>
                </a:spcAft>
              </a:pPr>
              <a:t>5/18/2018</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E54BC42-D91F-46A3-8F29-C80C01FB3E4C}" type="slidenum">
              <a:rPr lang="en-US">
                <a:ea typeface="MS PGothic" pitchFamily="34" charset="-128"/>
              </a:rPr>
              <a:pPr fontAlgn="base">
                <a:spcBef>
                  <a:spcPct val="0"/>
                </a:spcBef>
                <a:spcAft>
                  <a:spcPct val="0"/>
                </a:spcAft>
              </a:pPr>
              <a:t>‹#›</a:t>
            </a:fld>
            <a:endParaRPr lang="en-US">
              <a:ea typeface="MS PGothic" pitchFamily="34" charset="-128"/>
            </a:endParaRPr>
          </a:p>
        </p:txBody>
      </p:sp>
    </p:spTree>
    <p:extLst>
      <p:ext uri="{BB962C8B-B14F-4D97-AF65-F5344CB8AC3E}">
        <p14:creationId xmlns:p14="http://schemas.microsoft.com/office/powerpoint/2010/main" val="2753600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Helvetica LT St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Helvetica LT St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Helvetica LT St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Helvetica LT Std"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Helvetica LT Std"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Helvetica LT Std"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Helvetica LT Std"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Helvetica LT Std"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2E9A0080-276F-4861-98B6-8934597F7AFB}" type="datetimeFigureOut">
              <a:rPr lang="en-US">
                <a:ea typeface="MS PGothic" pitchFamily="34" charset="-128"/>
              </a:rPr>
              <a:pPr fontAlgn="base">
                <a:spcBef>
                  <a:spcPct val="0"/>
                </a:spcBef>
                <a:spcAft>
                  <a:spcPct val="0"/>
                </a:spcAft>
              </a:pPr>
              <a:t>5/18/2018</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E54BC42-D91F-46A3-8F29-C80C01FB3E4C}" type="slidenum">
              <a:rPr lang="en-US">
                <a:ea typeface="MS PGothic" pitchFamily="34" charset="-128"/>
              </a:rPr>
              <a:pPr fontAlgn="base">
                <a:spcBef>
                  <a:spcPct val="0"/>
                </a:spcBef>
                <a:spcAft>
                  <a:spcPct val="0"/>
                </a:spcAft>
              </a:pPr>
              <a:t>‹#›</a:t>
            </a:fld>
            <a:endParaRPr lang="en-US">
              <a:ea typeface="MS PGothic" pitchFamily="34" charset="-128"/>
            </a:endParaRPr>
          </a:p>
        </p:txBody>
      </p:sp>
    </p:spTree>
    <p:extLst>
      <p:ext uri="{BB962C8B-B14F-4D97-AF65-F5344CB8AC3E}">
        <p14:creationId xmlns:p14="http://schemas.microsoft.com/office/powerpoint/2010/main" val="11994537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Helvetica LT St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Helvetica LT St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Helvetica LT St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Helvetica LT Std"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Helvetica LT Std"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Helvetica LT Std"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Helvetica LT Std"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Helvetica LT Std"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hyperlink" Target="https://static1.squarespace.com/static/577d437bf5e231586a7055a9/t/5ae9d25488251bf7871b1d59/1525273173252/RCUSA+WRD+2018+Toolkit_FINAL.pdf" TargetMode="Externa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q=https://greateras1.org/take-action-now-tell-congress-to-support-refugee-resettlement-and-hold-the-administration-accountable-to-resettle-at-least-45000-refugees-in-fy-2018/&amp;sa=D&amp;ust=1522080781119000&amp;usg=AFQjCNHLIUEavK-1JRaQpXEKD16_6bE1Rw"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q=https://static1.squarespace.com/static/577d437bf5e231586a7055a9/t/588108379f74567afd5b2f9f/1484851255926/RCUSA%2BRefugee%2BSecurity%2BScreening%2BBackgrounder%2B-%2BJanuary%2B2017.pdf&amp;sa=D&amp;ust=1522786573898000" TargetMode="External"/><Relationship Id="rId2" Type="http://schemas.openxmlformats.org/officeDocument/2006/relationships/hyperlink" Target="https://www.google.com/url?q=http://www.rcusa.org&amp;sa=D&amp;ust=1522786573897000"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hyperlink" Target="https://www.google.com/url?q=http://www.interfaithimmigration.org/recent-legislation/&amp;sa=D&amp;ust=1522786573898000"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title-page_03_03.jpg"/>
          <p:cNvPicPr>
            <a:picLocks noChangeAspect="1"/>
          </p:cNvPicPr>
          <p:nvPr/>
        </p:nvPicPr>
        <p:blipFill>
          <a:blip r:embed="rId3" cstate="print"/>
          <a:srcRect/>
          <a:stretch>
            <a:fillRect/>
          </a:stretch>
        </p:blipFill>
        <p:spPr bwMode="auto">
          <a:xfrm>
            <a:off x="-74832" y="0"/>
            <a:ext cx="9232900" cy="6858000"/>
          </a:xfrm>
          <a:prstGeom prst="rect">
            <a:avLst/>
          </a:prstGeom>
          <a:noFill/>
          <a:ln w="9525">
            <a:noFill/>
            <a:miter lim="800000"/>
            <a:headEnd/>
            <a:tailEnd/>
          </a:ln>
        </p:spPr>
      </p:pic>
      <p:sp>
        <p:nvSpPr>
          <p:cNvPr id="2" name="Title 1"/>
          <p:cNvSpPr>
            <a:spLocks noGrp="1"/>
          </p:cNvSpPr>
          <p:nvPr>
            <p:ph type="ctrTitle"/>
          </p:nvPr>
        </p:nvSpPr>
        <p:spPr>
          <a:xfrm>
            <a:off x="685800" y="2438400"/>
            <a:ext cx="7772400" cy="1470025"/>
          </a:xfrm>
        </p:spPr>
        <p:txBody>
          <a:bodyPr rtlCol="0">
            <a:normAutofit/>
          </a:bodyPr>
          <a:lstStyle/>
          <a:p>
            <a:pPr eaLnBrk="1" fontAlgn="auto" hangingPunct="1">
              <a:spcAft>
                <a:spcPts val="0"/>
              </a:spcAft>
              <a:defRPr/>
            </a:pPr>
            <a:r>
              <a:rPr lang="en-US" sz="3200" b="1" dirty="0">
                <a:latin typeface="Calibri"/>
                <a:ea typeface="Calibri"/>
                <a:cs typeface="Calibri"/>
                <a:sym typeface="Calibri"/>
              </a:rPr>
              <a:t>#</a:t>
            </a:r>
            <a:r>
              <a:rPr lang="en-US" sz="3200" b="1" dirty="0" err="1">
                <a:latin typeface="Calibri"/>
                <a:ea typeface="Calibri"/>
                <a:cs typeface="Calibri"/>
                <a:sym typeface="Calibri"/>
              </a:rPr>
              <a:t>WhereRtheRefugees</a:t>
            </a:r>
            <a:br>
              <a:rPr lang="en-US" sz="2800" b="1" dirty="0">
                <a:solidFill>
                  <a:prstClr val="black"/>
                </a:solidFill>
                <a:latin typeface="Arial" panose="020B0604020202020204" pitchFamily="34" charset="0"/>
                <a:cs typeface="Arial" panose="020B0604020202020204" pitchFamily="34" charset="0"/>
              </a:rPr>
            </a:br>
            <a:r>
              <a:rPr lang="en-US" sz="2800" b="1" dirty="0">
                <a:solidFill>
                  <a:prstClr val="black"/>
                </a:solidFill>
                <a:latin typeface="Arial" panose="020B0604020202020204" pitchFamily="34" charset="0"/>
                <a:cs typeface="Arial" panose="020B0604020202020204" pitchFamily="34" charset="0"/>
              </a:rPr>
              <a:t>Holding the Administration Accountable for Lowest Refugee Arrival Numbers in History</a:t>
            </a:r>
            <a:endParaRPr lang="en-US" sz="2800" dirty="0">
              <a:solidFill>
                <a:schemeClr val="tx1">
                  <a:lumMod val="95000"/>
                  <a:lumOff val="5000"/>
                </a:schemeClr>
              </a:solidFill>
              <a:latin typeface="Arial" panose="020B0604020202020204" pitchFamily="34" charset="0"/>
              <a:ea typeface="+mj-ea"/>
              <a:cs typeface="Arial" panose="020B0604020202020204" pitchFamily="34" charset="0"/>
            </a:endParaRPr>
          </a:p>
        </p:txBody>
      </p:sp>
      <p:sp>
        <p:nvSpPr>
          <p:cNvPr id="3" name="Subtitle 2"/>
          <p:cNvSpPr>
            <a:spLocks noGrp="1"/>
          </p:cNvSpPr>
          <p:nvPr>
            <p:ph type="subTitle" idx="1"/>
          </p:nvPr>
        </p:nvSpPr>
        <p:spPr>
          <a:xfrm>
            <a:off x="1371600" y="4190999"/>
            <a:ext cx="6781800" cy="2155825"/>
          </a:xfrm>
        </p:spPr>
        <p:txBody>
          <a:bodyPr rtlCol="0">
            <a:normAutofit/>
          </a:bodyPr>
          <a:lstStyle/>
          <a:p>
            <a:pPr algn="l"/>
            <a:endParaRPr lang="en-US" sz="1600" b="1" dirty="0">
              <a:solidFill>
                <a:schemeClr val="tx1"/>
              </a:solidFill>
            </a:endParaRPr>
          </a:p>
          <a:p>
            <a:pPr algn="l" eaLnBrk="1" fontAlgn="auto" hangingPunct="1">
              <a:spcAft>
                <a:spcPts val="0"/>
              </a:spcAft>
              <a:defRPr/>
            </a:pPr>
            <a:endParaRPr lang="en-US" dirty="0">
              <a:solidFill>
                <a:schemeClr val="tx1"/>
              </a:solidFill>
              <a:ea typeface="+mn-ea"/>
              <a:cs typeface="+mn-cs"/>
            </a:endParaRPr>
          </a:p>
        </p:txBody>
      </p:sp>
    </p:spTree>
    <p:extLst>
      <p:ext uri="{BB962C8B-B14F-4D97-AF65-F5344CB8AC3E}">
        <p14:creationId xmlns:p14="http://schemas.microsoft.com/office/powerpoint/2010/main" val="62563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75303" y="160169"/>
            <a:ext cx="8341425" cy="673875"/>
          </a:xfrm>
          <a:prstGeom prst="rect">
            <a:avLst/>
          </a:prstGeom>
          <a:noFill/>
          <a:ln>
            <a:noFill/>
          </a:ln>
        </p:spPr>
        <p:txBody>
          <a:bodyPr vert="horz" wrap="square" lIns="68569" tIns="34275" rIns="68569" bIns="34275" numCol="1" anchor="b" anchorCtr="0" compatLnSpc="1">
            <a:prstTxWarp prst="textNoShape">
              <a:avLst/>
            </a:prstTxWarp>
            <a:noAutofit/>
          </a:bodyPr>
          <a:lstStyle/>
          <a:p>
            <a:pPr indent="-171450">
              <a:lnSpc>
                <a:spcPct val="85000"/>
              </a:lnSpc>
              <a:spcBef>
                <a:spcPts val="0"/>
              </a:spcBef>
              <a:buClr>
                <a:srgbClr val="3F3F3F"/>
              </a:buClr>
              <a:buSzPts val="3600"/>
            </a:pPr>
            <a:r>
              <a:rPr lang="en-US" sz="2700" b="1" dirty="0">
                <a:solidFill>
                  <a:srgbClr val="3F3F3F"/>
                </a:solidFill>
                <a:latin typeface="Arial"/>
                <a:ea typeface="Arial"/>
                <a:cs typeface="Arial"/>
                <a:sym typeface="Arial"/>
              </a:rPr>
              <a:t>LEADERSHIP IN ACTION </a:t>
            </a:r>
          </a:p>
        </p:txBody>
      </p:sp>
      <p:sp>
        <p:nvSpPr>
          <p:cNvPr id="255" name="Shape 255"/>
          <p:cNvSpPr txBox="1"/>
          <p:nvPr/>
        </p:nvSpPr>
        <p:spPr>
          <a:xfrm>
            <a:off x="644344" y="1513988"/>
            <a:ext cx="1800450" cy="438525"/>
          </a:xfrm>
          <a:prstGeom prst="rect">
            <a:avLst/>
          </a:prstGeom>
          <a:noFill/>
          <a:ln>
            <a:noFill/>
          </a:ln>
        </p:spPr>
        <p:txBody>
          <a:bodyPr wrap="square" lIns="68569" tIns="34275" rIns="68569" bIns="34275" anchor="t" anchorCtr="0">
            <a:noAutofit/>
          </a:bodyPr>
          <a:lstStyle/>
          <a:p>
            <a:r>
              <a:rPr lang="en-US" sz="1200">
                <a:solidFill>
                  <a:schemeClr val="dk1"/>
                </a:solidFill>
              </a:rPr>
              <a:t>Dallas Vigil for refugees</a:t>
            </a:r>
          </a:p>
        </p:txBody>
      </p:sp>
      <p:sp>
        <p:nvSpPr>
          <p:cNvPr id="256" name="Shape 256"/>
          <p:cNvSpPr txBox="1"/>
          <p:nvPr/>
        </p:nvSpPr>
        <p:spPr>
          <a:xfrm>
            <a:off x="3515663" y="1456838"/>
            <a:ext cx="2413800" cy="254025"/>
          </a:xfrm>
          <a:prstGeom prst="rect">
            <a:avLst/>
          </a:prstGeom>
          <a:noFill/>
          <a:ln>
            <a:noFill/>
          </a:ln>
        </p:spPr>
        <p:txBody>
          <a:bodyPr wrap="square" lIns="68569" tIns="34275" rIns="68569" bIns="34275" anchor="t" anchorCtr="0">
            <a:noAutofit/>
          </a:bodyPr>
          <a:lstStyle/>
          <a:p>
            <a:r>
              <a:rPr lang="en-US" sz="1200">
                <a:solidFill>
                  <a:schemeClr val="dk1"/>
                </a:solidFill>
              </a:rPr>
              <a:t>Refugee Advocacy Day in Austin</a:t>
            </a:r>
          </a:p>
        </p:txBody>
      </p:sp>
      <p:sp>
        <p:nvSpPr>
          <p:cNvPr id="257" name="Shape 257"/>
          <p:cNvSpPr txBox="1"/>
          <p:nvPr/>
        </p:nvSpPr>
        <p:spPr>
          <a:xfrm>
            <a:off x="6710269" y="1513988"/>
            <a:ext cx="1973925" cy="254025"/>
          </a:xfrm>
          <a:prstGeom prst="rect">
            <a:avLst/>
          </a:prstGeom>
          <a:noFill/>
          <a:ln>
            <a:noFill/>
          </a:ln>
        </p:spPr>
        <p:txBody>
          <a:bodyPr wrap="square" lIns="68569" tIns="34275" rIns="68569" bIns="34275" anchor="t" anchorCtr="0">
            <a:noAutofit/>
          </a:bodyPr>
          <a:lstStyle/>
          <a:p>
            <a:r>
              <a:rPr lang="en-US" sz="1200">
                <a:solidFill>
                  <a:schemeClr val="dk1"/>
                </a:solidFill>
              </a:rPr>
              <a:t>Fort Worth Refugee op-ed</a:t>
            </a:r>
          </a:p>
        </p:txBody>
      </p:sp>
      <p:sp>
        <p:nvSpPr>
          <p:cNvPr id="258" name="Shape 258"/>
          <p:cNvSpPr txBox="1"/>
          <p:nvPr/>
        </p:nvSpPr>
        <p:spPr>
          <a:xfrm>
            <a:off x="3701611" y="3680517"/>
            <a:ext cx="2138850" cy="276975"/>
          </a:xfrm>
          <a:prstGeom prst="rect">
            <a:avLst/>
          </a:prstGeom>
          <a:noFill/>
          <a:ln>
            <a:noFill/>
          </a:ln>
        </p:spPr>
        <p:txBody>
          <a:bodyPr wrap="square" lIns="68569" tIns="34275" rIns="68569" bIns="34275" anchor="t" anchorCtr="0">
            <a:noAutofit/>
          </a:bodyPr>
          <a:lstStyle/>
          <a:p>
            <a:r>
              <a:rPr lang="en-US" sz="1350">
                <a:solidFill>
                  <a:schemeClr val="dk1"/>
                </a:solidFill>
                <a:latin typeface="Calibri"/>
                <a:ea typeface="Calibri"/>
                <a:cs typeface="Calibri"/>
                <a:sym typeface="Calibri"/>
              </a:rPr>
              <a:t>Protest in Houston airport</a:t>
            </a:r>
          </a:p>
        </p:txBody>
      </p:sp>
      <p:sp>
        <p:nvSpPr>
          <p:cNvPr id="259" name="Shape 259"/>
          <p:cNvSpPr txBox="1"/>
          <p:nvPr/>
        </p:nvSpPr>
        <p:spPr>
          <a:xfrm>
            <a:off x="271613" y="3900338"/>
            <a:ext cx="2249325" cy="276975"/>
          </a:xfrm>
          <a:prstGeom prst="rect">
            <a:avLst/>
          </a:prstGeom>
          <a:noFill/>
          <a:ln>
            <a:noFill/>
          </a:ln>
        </p:spPr>
        <p:txBody>
          <a:bodyPr wrap="square" lIns="68569" tIns="34275" rIns="68569" bIns="34275" anchor="t" anchorCtr="0">
            <a:noAutofit/>
          </a:bodyPr>
          <a:lstStyle/>
          <a:p>
            <a:r>
              <a:rPr lang="en-US" sz="1350">
                <a:solidFill>
                  <a:schemeClr val="dk1"/>
                </a:solidFill>
                <a:latin typeface="Calibri"/>
                <a:ea typeface="Calibri"/>
                <a:cs typeface="Calibri"/>
                <a:sym typeface="Calibri"/>
              </a:rPr>
              <a:t>Meeting with Senator Cornyn</a:t>
            </a:r>
          </a:p>
        </p:txBody>
      </p:sp>
      <p:pic>
        <p:nvPicPr>
          <p:cNvPr id="260" name="Shape 260"/>
          <p:cNvPicPr preferRelativeResize="0"/>
          <p:nvPr/>
        </p:nvPicPr>
        <p:blipFill>
          <a:blip r:embed="rId3">
            <a:alphaModFix/>
          </a:blip>
          <a:stretch>
            <a:fillRect/>
          </a:stretch>
        </p:blipFill>
        <p:spPr>
          <a:xfrm>
            <a:off x="285019" y="4234495"/>
            <a:ext cx="1974007" cy="1480505"/>
          </a:xfrm>
          <a:prstGeom prst="rect">
            <a:avLst/>
          </a:prstGeom>
          <a:noFill/>
          <a:ln>
            <a:noFill/>
          </a:ln>
        </p:spPr>
      </p:pic>
      <p:pic>
        <p:nvPicPr>
          <p:cNvPr id="261" name="Shape 261"/>
          <p:cNvPicPr preferRelativeResize="0"/>
          <p:nvPr/>
        </p:nvPicPr>
        <p:blipFill rotWithShape="1">
          <a:blip r:embed="rId4">
            <a:alphaModFix/>
          </a:blip>
          <a:srcRect t="18804"/>
          <a:stretch/>
        </p:blipFill>
        <p:spPr>
          <a:xfrm>
            <a:off x="2844469" y="4016400"/>
            <a:ext cx="3603095" cy="1645659"/>
          </a:xfrm>
          <a:prstGeom prst="rect">
            <a:avLst/>
          </a:prstGeom>
          <a:noFill/>
          <a:ln>
            <a:noFill/>
          </a:ln>
        </p:spPr>
      </p:pic>
      <p:pic>
        <p:nvPicPr>
          <p:cNvPr id="262" name="Shape 262"/>
          <p:cNvPicPr preferRelativeResize="0"/>
          <p:nvPr/>
        </p:nvPicPr>
        <p:blipFill>
          <a:blip r:embed="rId5">
            <a:alphaModFix/>
          </a:blip>
          <a:stretch>
            <a:fillRect/>
          </a:stretch>
        </p:blipFill>
        <p:spPr>
          <a:xfrm>
            <a:off x="465281" y="1885950"/>
            <a:ext cx="1851713" cy="1851713"/>
          </a:xfrm>
          <a:prstGeom prst="rect">
            <a:avLst/>
          </a:prstGeom>
          <a:noFill/>
          <a:ln>
            <a:noFill/>
          </a:ln>
        </p:spPr>
      </p:pic>
      <p:pic>
        <p:nvPicPr>
          <p:cNvPr id="263" name="Shape 263"/>
          <p:cNvPicPr preferRelativeResize="0"/>
          <p:nvPr/>
        </p:nvPicPr>
        <p:blipFill>
          <a:blip r:embed="rId6">
            <a:alphaModFix/>
          </a:blip>
          <a:stretch>
            <a:fillRect/>
          </a:stretch>
        </p:blipFill>
        <p:spPr>
          <a:xfrm>
            <a:off x="3011137" y="1764975"/>
            <a:ext cx="1388798" cy="1851713"/>
          </a:xfrm>
          <a:prstGeom prst="rect">
            <a:avLst/>
          </a:prstGeom>
          <a:noFill/>
          <a:ln>
            <a:noFill/>
          </a:ln>
        </p:spPr>
      </p:pic>
      <p:pic>
        <p:nvPicPr>
          <p:cNvPr id="264" name="Shape 264"/>
          <p:cNvPicPr preferRelativeResize="0"/>
          <p:nvPr/>
        </p:nvPicPr>
        <p:blipFill>
          <a:blip r:embed="rId7">
            <a:alphaModFix/>
          </a:blip>
          <a:stretch>
            <a:fillRect/>
          </a:stretch>
        </p:blipFill>
        <p:spPr>
          <a:xfrm>
            <a:off x="4709194" y="1759819"/>
            <a:ext cx="1388794" cy="1851713"/>
          </a:xfrm>
          <a:prstGeom prst="rect">
            <a:avLst/>
          </a:prstGeom>
          <a:noFill/>
          <a:ln>
            <a:noFill/>
          </a:ln>
        </p:spPr>
      </p:pic>
      <p:pic>
        <p:nvPicPr>
          <p:cNvPr id="265" name="Shape 265"/>
          <p:cNvPicPr preferRelativeResize="0"/>
          <p:nvPr/>
        </p:nvPicPr>
        <p:blipFill>
          <a:blip r:embed="rId8">
            <a:alphaModFix/>
          </a:blip>
          <a:stretch>
            <a:fillRect/>
          </a:stretch>
        </p:blipFill>
        <p:spPr>
          <a:xfrm>
            <a:off x="6212288" y="1882312"/>
            <a:ext cx="2817412" cy="1480733"/>
          </a:xfrm>
          <a:prstGeom prst="rect">
            <a:avLst/>
          </a:prstGeom>
          <a:noFill/>
          <a:ln>
            <a:noFill/>
          </a:ln>
        </p:spPr>
      </p:pic>
      <p:pic>
        <p:nvPicPr>
          <p:cNvPr id="266" name="Shape 266"/>
          <p:cNvPicPr preferRelativeResize="0"/>
          <p:nvPr/>
        </p:nvPicPr>
        <p:blipFill rotWithShape="1">
          <a:blip r:embed="rId9">
            <a:alphaModFix/>
          </a:blip>
          <a:srcRect b="14828"/>
          <a:stretch/>
        </p:blipFill>
        <p:spPr>
          <a:xfrm>
            <a:off x="6975862" y="3986192"/>
            <a:ext cx="1536731" cy="1745138"/>
          </a:xfrm>
          <a:prstGeom prst="rect">
            <a:avLst/>
          </a:prstGeom>
          <a:noFill/>
          <a:ln>
            <a:noFill/>
          </a:ln>
        </p:spPr>
      </p:pic>
      <p:sp>
        <p:nvSpPr>
          <p:cNvPr id="267" name="Shape 267"/>
          <p:cNvSpPr txBox="1"/>
          <p:nvPr/>
        </p:nvSpPr>
        <p:spPr>
          <a:xfrm>
            <a:off x="6906327" y="3673838"/>
            <a:ext cx="1675800" cy="254025"/>
          </a:xfrm>
          <a:prstGeom prst="rect">
            <a:avLst/>
          </a:prstGeom>
          <a:noFill/>
          <a:ln>
            <a:noFill/>
          </a:ln>
        </p:spPr>
        <p:txBody>
          <a:bodyPr wrap="square" lIns="68569" tIns="34275" rIns="68569" bIns="34275" anchor="t" anchorCtr="0">
            <a:noAutofit/>
          </a:bodyPr>
          <a:lstStyle/>
          <a:p>
            <a:r>
              <a:rPr lang="en-US" sz="1200">
                <a:solidFill>
                  <a:schemeClr val="dk1"/>
                </a:solidFill>
              </a:rPr>
              <a:t>UH Refugee Summit</a:t>
            </a:r>
          </a:p>
        </p:txBody>
      </p:sp>
    </p:spTree>
    <p:extLst>
      <p:ext uri="{BB962C8B-B14F-4D97-AF65-F5344CB8AC3E}">
        <p14:creationId xmlns:p14="http://schemas.microsoft.com/office/powerpoint/2010/main" val="110941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81000"/>
            <a:ext cx="8520525" cy="763500"/>
          </a:xfrm>
        </p:spPr>
        <p:txBody>
          <a:bodyPr/>
          <a:lstStyle/>
          <a:p>
            <a:r>
              <a:rPr lang="en-US" b="1" dirty="0"/>
              <a:t>Five Ways to Take Action</a:t>
            </a:r>
          </a:p>
        </p:txBody>
      </p:sp>
      <p:sp>
        <p:nvSpPr>
          <p:cNvPr id="3" name="Text Placeholder 2"/>
          <p:cNvSpPr>
            <a:spLocks noGrp="1"/>
          </p:cNvSpPr>
          <p:nvPr>
            <p:ph type="body" idx="1"/>
          </p:nvPr>
        </p:nvSpPr>
        <p:spPr/>
        <p:txBody>
          <a:bodyPr/>
          <a:lstStyle/>
          <a:p>
            <a:pPr marL="257175" indent="-257175"/>
            <a:r>
              <a:rPr lang="en-US" dirty="0">
                <a:solidFill>
                  <a:schemeClr val="tx1"/>
                </a:solidFill>
              </a:rPr>
              <a:t>Join the National Call-in Day Actions</a:t>
            </a:r>
          </a:p>
          <a:p>
            <a:pPr marL="257175" indent="-257175"/>
            <a:r>
              <a:rPr lang="en-US" dirty="0">
                <a:solidFill>
                  <a:schemeClr val="tx1"/>
                </a:solidFill>
              </a:rPr>
              <a:t>Host an interfaith #</a:t>
            </a:r>
            <a:r>
              <a:rPr lang="en-US" dirty="0" err="1">
                <a:solidFill>
                  <a:schemeClr val="tx1"/>
                </a:solidFill>
              </a:rPr>
              <a:t>WhereRtheRefugees</a:t>
            </a:r>
            <a:r>
              <a:rPr lang="en-US" dirty="0">
                <a:solidFill>
                  <a:schemeClr val="tx1"/>
                </a:solidFill>
              </a:rPr>
              <a:t> event</a:t>
            </a:r>
          </a:p>
          <a:p>
            <a:pPr marL="257175" indent="-257175"/>
            <a:r>
              <a:rPr lang="en-US" dirty="0">
                <a:solidFill>
                  <a:schemeClr val="tx1"/>
                </a:solidFill>
              </a:rPr>
              <a:t>Plan a visit with your member of Congress</a:t>
            </a:r>
          </a:p>
          <a:p>
            <a:pPr marL="257175" indent="-257175"/>
            <a:r>
              <a:rPr lang="en-US" dirty="0">
                <a:solidFill>
                  <a:schemeClr val="tx1"/>
                </a:solidFill>
              </a:rPr>
              <a:t>Write op-eds and letters to the editor</a:t>
            </a:r>
          </a:p>
          <a:p>
            <a:pPr marL="257175" indent="-257175"/>
            <a:r>
              <a:rPr lang="en-US" dirty="0">
                <a:solidFill>
                  <a:schemeClr val="tx1"/>
                </a:solidFill>
              </a:rPr>
              <a:t>Share on social media </a:t>
            </a:r>
          </a:p>
          <a:p>
            <a:r>
              <a:rPr lang="en-US" dirty="0">
                <a:solidFill>
                  <a:schemeClr val="tx1"/>
                </a:solidFill>
              </a:rPr>
              <a:t>See the toolkits: bit.ly/</a:t>
            </a:r>
            <a:r>
              <a:rPr lang="en-US" dirty="0" err="1">
                <a:solidFill>
                  <a:schemeClr val="tx1"/>
                </a:solidFill>
              </a:rPr>
              <a:t>WhereRtheRefugees</a:t>
            </a:r>
            <a:r>
              <a:rPr lang="en-US" dirty="0">
                <a:solidFill>
                  <a:schemeClr val="tx1"/>
                </a:solidFill>
              </a:rPr>
              <a:t> and  </a:t>
            </a:r>
            <a:r>
              <a:rPr lang="en-US" u="sng" dirty="0">
                <a:hlinkClick r:id="rId2"/>
              </a:rPr>
              <a:t>World Refugee Day toolkit</a:t>
            </a:r>
            <a:r>
              <a:rPr lang="en-US" dirty="0"/>
              <a:t> </a:t>
            </a:r>
            <a:endParaRPr lang="en-US" dirty="0">
              <a:solidFill>
                <a:schemeClr val="tx1"/>
              </a:solidFill>
            </a:endParaRPr>
          </a:p>
        </p:txBody>
      </p:sp>
    </p:spTree>
    <p:extLst>
      <p:ext uri="{BB962C8B-B14F-4D97-AF65-F5344CB8AC3E}">
        <p14:creationId xmlns:p14="http://schemas.microsoft.com/office/powerpoint/2010/main" val="216795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85" y="304800"/>
            <a:ext cx="8520525" cy="763500"/>
          </a:xfrm>
        </p:spPr>
        <p:txBody>
          <a:bodyPr/>
          <a:lstStyle/>
          <a:p>
            <a:r>
              <a:rPr lang="en-US" b="1" dirty="0"/>
              <a:t>Share on social media </a:t>
            </a:r>
          </a:p>
        </p:txBody>
      </p:sp>
      <p:pic>
        <p:nvPicPr>
          <p:cNvPr id="3074" name="Picture 2" descr="https://lh6.googleusercontent.com/cuFjRy101FpPJC8iWBR9oFzSEll3PxRRr5xM-eJY9-aCEqnWgNYkxni7RS7gTbhTysn7CQhmxNskx2wsO0876p_B7jp9A5LBhqUkQspxK_YwfT4ZDTzV8MpOlnr3BHHiblDrlT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85" y="2217413"/>
            <a:ext cx="4908919" cy="24503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5.googleusercontent.com/xmIaZ32ud6x1Z8vTKHbRVXTfGfDFsr3u8LwldDiDybuqmdI7s3XdbFJWNA-hmD1F6pOBGUaWinD7BL4ByEwakjODe9FHsFkCvZeGpUNi-KkcPXDnAbrMoroAhpTWsrpKGn3ysM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828800"/>
            <a:ext cx="371475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06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152400"/>
            <a:ext cx="8520525" cy="763500"/>
          </a:xfrm>
        </p:spPr>
        <p:txBody>
          <a:bodyPr/>
          <a:lstStyle/>
          <a:p>
            <a:r>
              <a:rPr lang="en-US" b="1" dirty="0"/>
              <a:t>Call Your Representative</a:t>
            </a:r>
          </a:p>
        </p:txBody>
      </p:sp>
      <p:sp>
        <p:nvSpPr>
          <p:cNvPr id="3" name="Text Placeholder 2"/>
          <p:cNvSpPr>
            <a:spLocks noGrp="1"/>
          </p:cNvSpPr>
          <p:nvPr>
            <p:ph type="body" idx="1"/>
          </p:nvPr>
        </p:nvSpPr>
        <p:spPr/>
        <p:txBody>
          <a:bodyPr/>
          <a:lstStyle/>
          <a:p>
            <a:r>
              <a:rPr lang="en-US" b="1" dirty="0"/>
              <a:t>CALL YOUR SENATORS &amp; REPRESENTATIVES TODAY: </a:t>
            </a:r>
          </a:p>
          <a:p>
            <a:r>
              <a:rPr lang="en-US" b="1" u="sng" dirty="0">
                <a:hlinkClick r:id="rId3"/>
              </a:rPr>
              <a:t>Click Here</a:t>
            </a:r>
            <a:r>
              <a:rPr lang="en-US" b="1" dirty="0"/>
              <a:t> or Call (866) 961-4293* </a:t>
            </a:r>
            <a:r>
              <a:rPr lang="en-US" dirty="0"/>
              <a:t>*Please call 3 times to connect with your Representative and both of your Senators</a:t>
            </a:r>
            <a:br>
              <a:rPr lang="en-US" dirty="0"/>
            </a:br>
            <a:br>
              <a:rPr lang="en-US" dirty="0"/>
            </a:br>
            <a:r>
              <a:rPr lang="en-US" sz="1500" u="sng" dirty="0"/>
              <a:t>Sample Script</a:t>
            </a:r>
            <a:r>
              <a:rPr lang="en-US" sz="1500" dirty="0"/>
              <a:t>: "I'm your constituent from [CITY/TOWN], and I urge you to support the U.S. refugee resettlement program. I strongly oppose President Trump's all-time low cap on refugee admissions, as well as his continued Muslim and refugee bans. I urge you to do everything in your power to see that the administration resettle at least the 45,000 refugees they have set as the cap for 2018 and urge the administration to commit to resettling at least 75,000 in 2019. Resettlement is a core American legacy that allows refugees to rebuild their lives in safety and dignity. My community welcomes refugees, and I urge you to reflect the best of our nation by supporting the refugee resettlement program."</a:t>
            </a:r>
          </a:p>
        </p:txBody>
      </p:sp>
    </p:spTree>
    <p:extLst>
      <p:ext uri="{BB962C8B-B14F-4D97-AF65-F5344CB8AC3E}">
        <p14:creationId xmlns:p14="http://schemas.microsoft.com/office/powerpoint/2010/main" val="341770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72" y="228600"/>
            <a:ext cx="8520525" cy="763500"/>
          </a:xfrm>
        </p:spPr>
        <p:txBody>
          <a:bodyPr/>
          <a:lstStyle/>
          <a:p>
            <a:r>
              <a:rPr lang="en-US" dirty="0"/>
              <a:t>Write op-eds/letters to the editor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982709"/>
            <a:ext cx="3962670" cy="4000500"/>
          </a:xfrm>
          <a:prstGeom prst="rect">
            <a:avLst/>
          </a:prstGeom>
        </p:spPr>
      </p:pic>
    </p:spTree>
    <p:extLst>
      <p:ext uri="{BB962C8B-B14F-4D97-AF65-F5344CB8AC3E}">
        <p14:creationId xmlns:p14="http://schemas.microsoft.com/office/powerpoint/2010/main" val="2475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20525" cy="763500"/>
          </a:xfrm>
        </p:spPr>
        <p:txBody>
          <a:bodyPr/>
          <a:lstStyle/>
          <a:p>
            <a:r>
              <a:rPr lang="en-US" b="1" dirty="0"/>
              <a:t>#</a:t>
            </a:r>
            <a:r>
              <a:rPr lang="en-US" b="1" dirty="0" err="1"/>
              <a:t>WhereRtheRefugees</a:t>
            </a:r>
            <a:r>
              <a:rPr lang="en-US" b="1" dirty="0"/>
              <a:t> Texas Vigils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1" y="2057400"/>
            <a:ext cx="2815706" cy="3752923"/>
          </a:xfrm>
          <a:prstGeom prst="rect">
            <a:avLst/>
          </a:prstGeom>
        </p:spPr>
      </p:pic>
      <p:pic>
        <p:nvPicPr>
          <p:cNvPr id="2052" name="Picture 4" descr="https://lh3.googleusercontent.com/_u8nVhsYcjf_aTqb9CMlTUoTJsGqF-uX2mBYHenaXn8yNaghIvrkNdv4xIvsimjTFtSHFES4qTdQFC6GhjmoJ2xIlWeRzKxF8kpXl4cAUAUQC5E60dY_8P5_pHW2RpSdlAPGkX709X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0" y="2400300"/>
            <a:ext cx="4202166"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08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F615-4517-6146-B749-15C2B734ECE6}"/>
              </a:ext>
            </a:extLst>
          </p:cNvPr>
          <p:cNvSpPr>
            <a:spLocks noGrp="1"/>
          </p:cNvSpPr>
          <p:nvPr>
            <p:ph type="title"/>
          </p:nvPr>
        </p:nvSpPr>
        <p:spPr>
          <a:xfrm>
            <a:off x="334947" y="304800"/>
            <a:ext cx="8520525" cy="763500"/>
          </a:xfrm>
        </p:spPr>
        <p:txBody>
          <a:bodyPr/>
          <a:lstStyle/>
          <a:p>
            <a:r>
              <a:rPr lang="en-US" b="1" dirty="0"/>
              <a:t>Ethical Spectacle: Foot Washing of Refugees</a:t>
            </a:r>
            <a:endParaRPr lang="en-US" dirty="0"/>
          </a:p>
        </p:txBody>
      </p:sp>
      <p:sp>
        <p:nvSpPr>
          <p:cNvPr id="3" name="Text Placeholder 2">
            <a:extLst>
              <a:ext uri="{FF2B5EF4-FFF2-40B4-BE49-F238E27FC236}">
                <a16:creationId xmlns:a16="http://schemas.microsoft.com/office/drawing/2014/main" id="{D154015A-1113-EB46-BF1C-BECD97D1AECB}"/>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D7A597DB-5554-4649-A08A-AD6DB02679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309" y="2133600"/>
            <a:ext cx="6781800" cy="4521200"/>
          </a:xfrm>
          <a:prstGeom prst="rect">
            <a:avLst/>
          </a:prstGeom>
        </p:spPr>
      </p:pic>
    </p:spTree>
    <p:extLst>
      <p:ext uri="{BB962C8B-B14F-4D97-AF65-F5344CB8AC3E}">
        <p14:creationId xmlns:p14="http://schemas.microsoft.com/office/powerpoint/2010/main" val="312386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28600"/>
            <a:ext cx="8520525" cy="763500"/>
          </a:xfrm>
        </p:spPr>
        <p:txBody>
          <a:bodyPr/>
          <a:lstStyle/>
          <a:p>
            <a:r>
              <a:rPr lang="en-US" b="1" dirty="0"/>
              <a:t>Visits with members of Congress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0000"/>
          <a:stretch/>
        </p:blipFill>
        <p:spPr>
          <a:xfrm>
            <a:off x="4571963" y="2171700"/>
            <a:ext cx="3857625" cy="36004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457450"/>
            <a:ext cx="3810000" cy="2857500"/>
          </a:xfrm>
          <a:prstGeom prst="rect">
            <a:avLst/>
          </a:prstGeom>
        </p:spPr>
      </p:pic>
    </p:spTree>
    <p:extLst>
      <p:ext uri="{BB962C8B-B14F-4D97-AF65-F5344CB8AC3E}">
        <p14:creationId xmlns:p14="http://schemas.microsoft.com/office/powerpoint/2010/main" val="9877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What Action Steps Can We Take as Faith Communities?</a:t>
            </a:r>
            <a:endParaRPr lang="fr-FR"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70189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885264" y="1275544"/>
            <a:ext cx="6909750" cy="2052675"/>
          </a:xfrm>
          <a:prstGeom prst="rect">
            <a:avLst/>
          </a:prstGeom>
          <a:noFill/>
          <a:ln>
            <a:noFill/>
          </a:ln>
        </p:spPr>
        <p:txBody>
          <a:bodyPr vert="horz" wrap="square" lIns="68569" tIns="34275" rIns="68569" bIns="34275" numCol="1" anchor="b" anchorCtr="0" compatLnSpc="1">
            <a:prstTxWarp prst="textNoShape">
              <a:avLst/>
            </a:prstTxWarp>
            <a:noAutofit/>
          </a:bodyPr>
          <a:lstStyle/>
          <a:p>
            <a:pPr>
              <a:lnSpc>
                <a:spcPct val="85000"/>
              </a:lnSpc>
              <a:spcBef>
                <a:spcPts val="0"/>
              </a:spcBef>
              <a:buClr>
                <a:srgbClr val="262626"/>
              </a:buClr>
              <a:buSzPct val="25000"/>
            </a:pPr>
            <a:r>
              <a:rPr lang="en-US" sz="3750" b="1" dirty="0">
                <a:latin typeface="Calibri"/>
                <a:ea typeface="Calibri"/>
                <a:cs typeface="Calibri"/>
                <a:sym typeface="Calibri"/>
              </a:rPr>
              <a:t>Where Are the Refugees? #</a:t>
            </a:r>
            <a:r>
              <a:rPr lang="en-US" sz="3750" b="1" dirty="0" err="1">
                <a:latin typeface="Calibri"/>
                <a:ea typeface="Calibri"/>
                <a:cs typeface="Calibri"/>
                <a:sym typeface="Calibri"/>
              </a:rPr>
              <a:t>WhereRtheRefugees</a:t>
            </a:r>
            <a:endParaRPr lang="en-US" sz="3750" b="1" dirty="0">
              <a:latin typeface="Calibri"/>
              <a:ea typeface="Calibri"/>
              <a:cs typeface="Calibri"/>
              <a:sym typeface="Calibri"/>
            </a:endParaRPr>
          </a:p>
        </p:txBody>
      </p:sp>
      <p:sp>
        <p:nvSpPr>
          <p:cNvPr id="278" name="Shape 278"/>
          <p:cNvSpPr txBox="1">
            <a:spLocks noGrp="1"/>
          </p:cNvSpPr>
          <p:nvPr>
            <p:ph type="subTitle" idx="1"/>
          </p:nvPr>
        </p:nvSpPr>
        <p:spPr>
          <a:xfrm>
            <a:off x="79875" y="3328225"/>
            <a:ext cx="8520525" cy="792675"/>
          </a:xfrm>
          <a:prstGeom prst="rect">
            <a:avLst/>
          </a:prstGeom>
          <a:noFill/>
          <a:ln>
            <a:noFill/>
          </a:ln>
        </p:spPr>
        <p:txBody>
          <a:bodyPr vert="horz" wrap="square" lIns="68569" tIns="34275" rIns="68569" bIns="34275" numCol="1" anchor="t" anchorCtr="0" compatLnSpc="1">
            <a:prstTxWarp prst="textNoShape">
              <a:avLst/>
            </a:prstTxWarp>
            <a:noAutofit/>
          </a:bodyPr>
          <a:lstStyle/>
          <a:p>
            <a:pPr>
              <a:spcBef>
                <a:spcPts val="1050"/>
              </a:spcBef>
              <a:spcAft>
                <a:spcPts val="0"/>
              </a:spcAft>
              <a:buClr>
                <a:schemeClr val="accent1"/>
              </a:buClr>
              <a:buSzPct val="25000"/>
            </a:pPr>
            <a:endParaRPr lang="en-US" sz="2625"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629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12" y="304800"/>
            <a:ext cx="8520525" cy="763500"/>
          </a:xfrm>
        </p:spPr>
        <p:txBody>
          <a:bodyPr/>
          <a:lstStyle/>
          <a:p>
            <a:r>
              <a:rPr lang="en-US" b="1" dirty="0"/>
              <a:t>Why #</a:t>
            </a:r>
            <a:r>
              <a:rPr lang="en-US" b="1" dirty="0" err="1"/>
              <a:t>WhereRtheRefugees</a:t>
            </a:r>
            <a:r>
              <a:rPr lang="en-US" b="1" dirty="0"/>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6800" y="1219200"/>
            <a:ext cx="6477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47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86F4-2652-9E4E-ADD6-95F901E31F28}"/>
              </a:ext>
            </a:extLst>
          </p:cNvPr>
          <p:cNvSpPr>
            <a:spLocks noGrp="1"/>
          </p:cNvSpPr>
          <p:nvPr>
            <p:ph type="title"/>
          </p:nvPr>
        </p:nvSpPr>
        <p:spPr>
          <a:xfrm>
            <a:off x="328490" y="152400"/>
            <a:ext cx="8520525" cy="763500"/>
          </a:xfrm>
        </p:spPr>
        <p:txBody>
          <a:bodyPr/>
          <a:lstStyle/>
          <a:p>
            <a:r>
              <a:rPr lang="en-US" b="1" dirty="0"/>
              <a:t>Lowest Numbers of Refugee Arrivals In History</a:t>
            </a:r>
          </a:p>
        </p:txBody>
      </p:sp>
      <p:sp>
        <p:nvSpPr>
          <p:cNvPr id="3" name="Text Placeholder 2">
            <a:extLst>
              <a:ext uri="{FF2B5EF4-FFF2-40B4-BE49-F238E27FC236}">
                <a16:creationId xmlns:a16="http://schemas.microsoft.com/office/drawing/2014/main" id="{B9EA2627-499C-C143-8162-6622679EBF6E}"/>
              </a:ext>
            </a:extLst>
          </p:cNvPr>
          <p:cNvSpPr>
            <a:spLocks noGrp="1"/>
          </p:cNvSpPr>
          <p:nvPr>
            <p:ph type="body" idx="1"/>
          </p:nvPr>
        </p:nvSpPr>
        <p:spPr/>
        <p:txBody>
          <a:bodyPr/>
          <a:lstStyle/>
          <a:p>
            <a:r>
              <a:rPr lang="en-US" sz="2000" dirty="0"/>
              <a:t>In the midst of the worst global displacement crisis in history with more than 22.5 million refugees worldwide, it would be inhumane and an abdication of U.S. leadership to fail to meet this year’s refugee admissions goal of 45,000.</a:t>
            </a:r>
          </a:p>
          <a:p>
            <a:endParaRPr lang="en-US" sz="2000" dirty="0"/>
          </a:p>
          <a:p>
            <a:r>
              <a:rPr lang="en-US" sz="2000" dirty="0"/>
              <a:t>On March 31st, the halfway point for Fiscal Year (FY) 2018, the administration will have resettled just 11,000 refugees. </a:t>
            </a:r>
          </a:p>
          <a:p>
            <a:endParaRPr lang="en-US" sz="2000" dirty="0"/>
          </a:p>
          <a:p>
            <a:r>
              <a:rPr lang="en-US" sz="2000" dirty="0"/>
              <a:t>The administration is only on track to resettle </a:t>
            </a:r>
            <a:r>
              <a:rPr lang="en-US" sz="2000" dirty="0">
                <a:hlinkClick r:id="rId2"/>
              </a:rPr>
              <a:t>20,000 refugees</a:t>
            </a:r>
            <a:r>
              <a:rPr lang="en-US" sz="2000" dirty="0"/>
              <a:t> this year, not even meeting their own goal.</a:t>
            </a:r>
          </a:p>
          <a:p>
            <a:endParaRPr lang="en-US" sz="2000" dirty="0"/>
          </a:p>
          <a:p>
            <a:r>
              <a:rPr lang="en-US" sz="2000" dirty="0"/>
              <a:t>This amounts to a broken promise to tens of thousands of refugees who face the </a:t>
            </a:r>
            <a:r>
              <a:rPr lang="en-US" sz="2000" dirty="0">
                <a:hlinkClick r:id="rId3"/>
              </a:rPr>
              <a:t>most rigorous</a:t>
            </a:r>
            <a:r>
              <a:rPr lang="en-US" sz="2000" dirty="0"/>
              <a:t> security vetting and medical screening process of any traveler to the United States. </a:t>
            </a:r>
          </a:p>
          <a:p>
            <a:endParaRPr lang="en-US" sz="2000" dirty="0"/>
          </a:p>
        </p:txBody>
      </p:sp>
    </p:spTree>
    <p:extLst>
      <p:ext uri="{BB962C8B-B14F-4D97-AF65-F5344CB8AC3E}">
        <p14:creationId xmlns:p14="http://schemas.microsoft.com/office/powerpoint/2010/main" val="345012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A0EC-E596-B04C-BAFC-09F52D1FEA89}"/>
              </a:ext>
            </a:extLst>
          </p:cNvPr>
          <p:cNvSpPr>
            <a:spLocks noGrp="1"/>
          </p:cNvSpPr>
          <p:nvPr>
            <p:ph type="title"/>
          </p:nvPr>
        </p:nvSpPr>
        <p:spPr>
          <a:xfrm>
            <a:off x="349800" y="38195"/>
            <a:ext cx="8520525" cy="763500"/>
          </a:xfrm>
        </p:spPr>
        <p:txBody>
          <a:bodyPr/>
          <a:lstStyle/>
          <a:p>
            <a:r>
              <a:rPr lang="en-US" b="1" dirty="0"/>
              <a:t>Hold the Administration </a:t>
            </a:r>
            <a:br>
              <a:rPr lang="en-US" b="1" dirty="0"/>
            </a:br>
            <a:r>
              <a:rPr lang="en-US" b="1" dirty="0"/>
              <a:t>Accountable</a:t>
            </a:r>
          </a:p>
        </p:txBody>
      </p:sp>
      <p:sp>
        <p:nvSpPr>
          <p:cNvPr id="3" name="Text Placeholder 2">
            <a:extLst>
              <a:ext uri="{FF2B5EF4-FFF2-40B4-BE49-F238E27FC236}">
                <a16:creationId xmlns:a16="http://schemas.microsoft.com/office/drawing/2014/main" id="{956393E0-C372-EA45-A019-C1F997BACFEB}"/>
              </a:ext>
            </a:extLst>
          </p:cNvPr>
          <p:cNvSpPr>
            <a:spLocks noGrp="1"/>
          </p:cNvSpPr>
          <p:nvPr>
            <p:ph type="body" idx="1"/>
          </p:nvPr>
        </p:nvSpPr>
        <p:spPr/>
        <p:txBody>
          <a:bodyPr/>
          <a:lstStyle/>
          <a:p>
            <a:r>
              <a:rPr lang="en-US" sz="2400" dirty="0"/>
              <a:t>Resettlement is reserved only for refugees who cannot return to their home countries or rebuild their lives in the country where they first fled. </a:t>
            </a:r>
          </a:p>
          <a:p>
            <a:r>
              <a:rPr lang="en-US" sz="2400" dirty="0"/>
              <a:t>While families remain separated and refugees wait - at times in very unsafe conditions - the administration has imposed a series of </a:t>
            </a:r>
            <a:r>
              <a:rPr lang="en-US" sz="2400" dirty="0">
                <a:hlinkClick r:id="rId2"/>
              </a:rPr>
              <a:t>bans</a:t>
            </a:r>
            <a:r>
              <a:rPr lang="en-US" sz="2400" dirty="0"/>
              <a:t> to dismantle the refugee resettlement program. </a:t>
            </a:r>
          </a:p>
          <a:p>
            <a:r>
              <a:rPr lang="en-US" sz="2400" dirty="0"/>
              <a:t>We have a moral responsibility to hold the administration accountable to resettling at least 45,000 refugees this fiscal year, and to urge them to set the admissions goal for FY19 for at least 75,000.</a:t>
            </a:r>
          </a:p>
          <a:p>
            <a:endParaRPr lang="en-US" dirty="0"/>
          </a:p>
        </p:txBody>
      </p:sp>
    </p:spTree>
    <p:extLst>
      <p:ext uri="{BB962C8B-B14F-4D97-AF65-F5344CB8AC3E}">
        <p14:creationId xmlns:p14="http://schemas.microsoft.com/office/powerpoint/2010/main" val="164171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9C53-8438-4C4E-BF94-70CA9E731409}"/>
              </a:ext>
            </a:extLst>
          </p:cNvPr>
          <p:cNvSpPr>
            <a:spLocks noGrp="1"/>
          </p:cNvSpPr>
          <p:nvPr>
            <p:ph type="title"/>
          </p:nvPr>
        </p:nvSpPr>
        <p:spPr>
          <a:xfrm>
            <a:off x="311699" y="304800"/>
            <a:ext cx="8520525" cy="763500"/>
          </a:xfrm>
        </p:spPr>
        <p:txBody>
          <a:bodyPr/>
          <a:lstStyle/>
          <a:p>
            <a:r>
              <a:rPr lang="en-US" b="1" dirty="0"/>
              <a:t>Dismantling the Refugee Resettlement Program</a:t>
            </a:r>
          </a:p>
        </p:txBody>
      </p:sp>
      <p:sp>
        <p:nvSpPr>
          <p:cNvPr id="3" name="Text Placeholder 2">
            <a:extLst>
              <a:ext uri="{FF2B5EF4-FFF2-40B4-BE49-F238E27FC236}">
                <a16:creationId xmlns:a16="http://schemas.microsoft.com/office/drawing/2014/main" id="{D0279963-0D84-8442-A9A1-E3BC3E3268DE}"/>
              </a:ext>
            </a:extLst>
          </p:cNvPr>
          <p:cNvSpPr>
            <a:spLocks noGrp="1"/>
          </p:cNvSpPr>
          <p:nvPr>
            <p:ph type="body" idx="1"/>
          </p:nvPr>
        </p:nvSpPr>
        <p:spPr>
          <a:xfrm>
            <a:off x="311698" y="1752600"/>
            <a:ext cx="8520525" cy="4555200"/>
          </a:xfrm>
        </p:spPr>
        <p:txBody>
          <a:bodyPr/>
          <a:lstStyle/>
          <a:p>
            <a:r>
              <a:rPr lang="en-US" sz="2400" dirty="0"/>
              <a:t>The Administration is diligently working to dismantle the entire refugee resettlement program as part of their anti-immigrant and White Supremacist agenda.</a:t>
            </a:r>
          </a:p>
          <a:p>
            <a:endParaRPr lang="en-US" sz="2400" dirty="0"/>
          </a:p>
          <a:p>
            <a:r>
              <a:rPr lang="en-US" sz="2400" dirty="0"/>
              <a:t>The Administration is forcing dozens of refugee resettlement agencies to close</a:t>
            </a:r>
          </a:p>
          <a:p>
            <a:endParaRPr lang="en-US" sz="2400" dirty="0"/>
          </a:p>
          <a:p>
            <a:r>
              <a:rPr lang="en-US" sz="2400" dirty="0"/>
              <a:t>If we only have 20,000 refugees resettled in FY18, it will be more difficult for us to advocate for enough funding in FY19 and the administration will likely lower the number again.</a:t>
            </a:r>
          </a:p>
          <a:p>
            <a:pPr marL="0" indent="0">
              <a:buNone/>
            </a:pPr>
            <a:endParaRPr lang="en-US" dirty="0"/>
          </a:p>
          <a:p>
            <a:endParaRPr lang="en-US" dirty="0"/>
          </a:p>
        </p:txBody>
      </p:sp>
    </p:spTree>
    <p:extLst>
      <p:ext uri="{BB962C8B-B14F-4D97-AF65-F5344CB8AC3E}">
        <p14:creationId xmlns:p14="http://schemas.microsoft.com/office/powerpoint/2010/main" val="344649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D4B1-E1B7-5542-B0D7-983EC95C94D2}"/>
              </a:ext>
            </a:extLst>
          </p:cNvPr>
          <p:cNvSpPr>
            <a:spLocks noGrp="1"/>
          </p:cNvSpPr>
          <p:nvPr>
            <p:ph type="title"/>
          </p:nvPr>
        </p:nvSpPr>
        <p:spPr>
          <a:xfrm>
            <a:off x="311700" y="228600"/>
            <a:ext cx="8520525" cy="763500"/>
          </a:xfrm>
        </p:spPr>
        <p:txBody>
          <a:bodyPr/>
          <a:lstStyle/>
          <a:p>
            <a:r>
              <a:rPr lang="en-US" b="1" dirty="0"/>
              <a:t>Faith Community </a:t>
            </a:r>
            <a:br>
              <a:rPr lang="en-US" b="1" dirty="0"/>
            </a:br>
            <a:r>
              <a:rPr lang="en-US" b="1" dirty="0"/>
              <a:t>Paradigm Shift</a:t>
            </a:r>
          </a:p>
        </p:txBody>
      </p:sp>
      <p:sp>
        <p:nvSpPr>
          <p:cNvPr id="3" name="Text Placeholder 2">
            <a:extLst>
              <a:ext uri="{FF2B5EF4-FFF2-40B4-BE49-F238E27FC236}">
                <a16:creationId xmlns:a16="http://schemas.microsoft.com/office/drawing/2014/main" id="{24304270-D2D4-2944-BB05-D52B97D03996}"/>
              </a:ext>
            </a:extLst>
          </p:cNvPr>
          <p:cNvSpPr>
            <a:spLocks noGrp="1"/>
          </p:cNvSpPr>
          <p:nvPr>
            <p:ph type="body" idx="1"/>
          </p:nvPr>
        </p:nvSpPr>
        <p:spPr>
          <a:xfrm>
            <a:off x="300814" y="1676400"/>
            <a:ext cx="8520525" cy="4555200"/>
          </a:xfrm>
        </p:spPr>
        <p:txBody>
          <a:bodyPr/>
          <a:lstStyle/>
          <a:p>
            <a:r>
              <a:rPr lang="en-US" dirty="0"/>
              <a:t>Faith communities have traditionally engaged on resettlement of refugees through co-sponsorship, service provision and assistance.</a:t>
            </a:r>
          </a:p>
          <a:p>
            <a:endParaRPr lang="en-US" dirty="0"/>
          </a:p>
          <a:p>
            <a:r>
              <a:rPr lang="en-US" dirty="0"/>
              <a:t>Now we must shift to a role of advocacy, prophetic witness and community organizing in solidarity with refugee leaders.</a:t>
            </a:r>
          </a:p>
        </p:txBody>
      </p:sp>
    </p:spTree>
    <p:extLst>
      <p:ext uri="{BB962C8B-B14F-4D97-AF65-F5344CB8AC3E}">
        <p14:creationId xmlns:p14="http://schemas.microsoft.com/office/powerpoint/2010/main" val="127464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E2A9-F24D-144B-B6F5-F80F2051003E}"/>
              </a:ext>
            </a:extLst>
          </p:cNvPr>
          <p:cNvSpPr>
            <a:spLocks noGrp="1"/>
          </p:cNvSpPr>
          <p:nvPr>
            <p:ph type="title"/>
          </p:nvPr>
        </p:nvSpPr>
        <p:spPr>
          <a:xfrm>
            <a:off x="311700" y="152400"/>
            <a:ext cx="8520525" cy="763500"/>
          </a:xfrm>
        </p:spPr>
        <p:txBody>
          <a:bodyPr/>
          <a:lstStyle/>
          <a:p>
            <a:r>
              <a:rPr lang="en-US" dirty="0"/>
              <a:t>Refugee Leadership Development For Social Change</a:t>
            </a:r>
          </a:p>
        </p:txBody>
      </p:sp>
      <p:sp>
        <p:nvSpPr>
          <p:cNvPr id="3" name="Text Placeholder 2">
            <a:extLst>
              <a:ext uri="{FF2B5EF4-FFF2-40B4-BE49-F238E27FC236}">
                <a16:creationId xmlns:a16="http://schemas.microsoft.com/office/drawing/2014/main" id="{3CCE1555-52E3-974D-AB15-EC16A920D48B}"/>
              </a:ext>
            </a:extLst>
          </p:cNvPr>
          <p:cNvSpPr>
            <a:spLocks noGrp="1"/>
          </p:cNvSpPr>
          <p:nvPr>
            <p:ph type="body" idx="1"/>
          </p:nvPr>
        </p:nvSpPr>
        <p:spPr/>
        <p:txBody>
          <a:bodyPr/>
          <a:lstStyle/>
          <a:p>
            <a:r>
              <a:rPr lang="en-US" sz="2400" dirty="0"/>
              <a:t>Leadership Development of impacted individuals is a core tenet of building collective power and creating a model of community organizing</a:t>
            </a:r>
          </a:p>
          <a:p>
            <a:endParaRPr lang="en-US" sz="2400" dirty="0"/>
          </a:p>
          <a:p>
            <a:r>
              <a:rPr lang="en-US" sz="2400" dirty="0"/>
              <a:t>Faith communities build relationships and accompany refugee leaders</a:t>
            </a:r>
          </a:p>
          <a:p>
            <a:endParaRPr lang="en-US" sz="2400" dirty="0"/>
          </a:p>
          <a:p>
            <a:r>
              <a:rPr lang="en-US" sz="2400" dirty="0"/>
              <a:t>CWS has worked to do refugee leadership trainings and develop teams throughout the country and has seven target states: Columbus, OH, Lancaster, PA, Harrisonburg/Richmond, VA, Durham/Greensboro, NC, Nashville/Knoxville, TN, Atlanta, GA, Houston/Austin/Dallas-FTW/</a:t>
            </a:r>
            <a:r>
              <a:rPr lang="en-US" sz="2400" dirty="0" err="1"/>
              <a:t>Armarillo</a:t>
            </a:r>
            <a:r>
              <a:rPr lang="en-US" sz="2400" dirty="0"/>
              <a:t>, TX</a:t>
            </a:r>
          </a:p>
        </p:txBody>
      </p:sp>
    </p:spTree>
    <p:extLst>
      <p:ext uri="{BB962C8B-B14F-4D97-AF65-F5344CB8AC3E}">
        <p14:creationId xmlns:p14="http://schemas.microsoft.com/office/powerpoint/2010/main" val="352450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94660" y="309079"/>
            <a:ext cx="8418150" cy="462600"/>
          </a:xfrm>
          <a:prstGeom prst="rect">
            <a:avLst/>
          </a:prstGeom>
          <a:noFill/>
          <a:ln>
            <a:noFill/>
          </a:ln>
        </p:spPr>
        <p:txBody>
          <a:bodyPr vert="horz" wrap="square" lIns="68569" tIns="34275" rIns="68569" bIns="34275" numCol="1" anchor="b" anchorCtr="0" compatLnSpc="1">
            <a:prstTxWarp prst="textNoShape">
              <a:avLst/>
            </a:prstTxWarp>
            <a:noAutofit/>
          </a:bodyPr>
          <a:lstStyle/>
          <a:p>
            <a:pPr indent="-154305" algn="l">
              <a:lnSpc>
                <a:spcPct val="85000"/>
              </a:lnSpc>
              <a:spcBef>
                <a:spcPts val="0"/>
              </a:spcBef>
              <a:buClr>
                <a:srgbClr val="3F3F3F"/>
              </a:buClr>
              <a:buSzPts val="3240"/>
            </a:pPr>
            <a:r>
              <a:rPr lang="en-US" sz="2250" b="1" dirty="0">
                <a:solidFill>
                  <a:srgbClr val="3F3F3F"/>
                </a:solidFill>
                <a:latin typeface="Arial"/>
                <a:ea typeface="Arial"/>
                <a:cs typeface="Arial"/>
                <a:sym typeface="Arial"/>
              </a:rPr>
              <a:t>LEADERSHIP FOR SOCIAL CHANGE ONE CITY AT A TIME</a:t>
            </a:r>
          </a:p>
        </p:txBody>
      </p:sp>
      <p:pic>
        <p:nvPicPr>
          <p:cNvPr id="224" name="Shape 224" descr="DSC_5116.JPG"/>
          <p:cNvPicPr preferRelativeResize="0"/>
          <p:nvPr/>
        </p:nvPicPr>
        <p:blipFill rotWithShape="1">
          <a:blip r:embed="rId3">
            <a:alphaModFix/>
          </a:blip>
          <a:srcRect/>
          <a:stretch/>
        </p:blipFill>
        <p:spPr>
          <a:xfrm>
            <a:off x="3599686" y="1688118"/>
            <a:ext cx="1675169" cy="1182760"/>
          </a:xfrm>
          <a:prstGeom prst="rect">
            <a:avLst/>
          </a:prstGeom>
          <a:noFill/>
          <a:ln>
            <a:noFill/>
          </a:ln>
        </p:spPr>
      </p:pic>
      <p:sp>
        <p:nvSpPr>
          <p:cNvPr id="225" name="Shape 225"/>
          <p:cNvSpPr txBox="1"/>
          <p:nvPr/>
        </p:nvSpPr>
        <p:spPr>
          <a:xfrm>
            <a:off x="3901182" y="1414387"/>
            <a:ext cx="743987" cy="230833"/>
          </a:xfrm>
          <a:prstGeom prst="rect">
            <a:avLst/>
          </a:prstGeom>
          <a:noFill/>
          <a:ln>
            <a:noFill/>
          </a:ln>
        </p:spPr>
        <p:txBody>
          <a:bodyPr wrap="square" lIns="68569" tIns="34275" rIns="68569" bIns="34275" anchor="t" anchorCtr="0">
            <a:noAutofit/>
          </a:bodyPr>
          <a:lstStyle/>
          <a:p>
            <a:r>
              <a:rPr lang="en-US" sz="1050">
                <a:solidFill>
                  <a:schemeClr val="dk1"/>
                </a:solidFill>
                <a:latin typeface="Arial"/>
                <a:ea typeface="Arial"/>
                <a:cs typeface="Arial"/>
                <a:sym typeface="Arial"/>
              </a:rPr>
              <a:t>Atlanta</a:t>
            </a:r>
          </a:p>
        </p:txBody>
      </p:sp>
      <p:sp>
        <p:nvSpPr>
          <p:cNvPr id="226" name="Shape 226"/>
          <p:cNvSpPr txBox="1"/>
          <p:nvPr/>
        </p:nvSpPr>
        <p:spPr>
          <a:xfrm>
            <a:off x="353123" y="1496062"/>
            <a:ext cx="989881" cy="230833"/>
          </a:xfrm>
          <a:prstGeom prst="rect">
            <a:avLst/>
          </a:prstGeom>
          <a:noFill/>
          <a:ln>
            <a:noFill/>
          </a:ln>
        </p:spPr>
        <p:txBody>
          <a:bodyPr wrap="square" lIns="68569" tIns="34275" rIns="68569" bIns="34275" anchor="t" anchorCtr="0">
            <a:noAutofit/>
          </a:bodyPr>
          <a:lstStyle/>
          <a:p>
            <a:r>
              <a:rPr lang="en-US" sz="1050">
                <a:solidFill>
                  <a:schemeClr val="dk1"/>
                </a:solidFill>
                <a:latin typeface="Arial"/>
                <a:ea typeface="Arial"/>
                <a:cs typeface="Arial"/>
                <a:sym typeface="Arial"/>
              </a:rPr>
              <a:t>Nashville, TN</a:t>
            </a:r>
          </a:p>
        </p:txBody>
      </p:sp>
      <p:pic>
        <p:nvPicPr>
          <p:cNvPr id="227" name="Shape 227" descr="Durham3.jpg"/>
          <p:cNvPicPr preferRelativeResize="0"/>
          <p:nvPr/>
        </p:nvPicPr>
        <p:blipFill rotWithShape="1">
          <a:blip r:embed="rId4">
            <a:alphaModFix/>
          </a:blip>
          <a:srcRect/>
          <a:stretch/>
        </p:blipFill>
        <p:spPr>
          <a:xfrm>
            <a:off x="5366050" y="1674882"/>
            <a:ext cx="1637273" cy="1228004"/>
          </a:xfrm>
          <a:prstGeom prst="rect">
            <a:avLst/>
          </a:prstGeom>
          <a:noFill/>
          <a:ln>
            <a:noFill/>
          </a:ln>
        </p:spPr>
      </p:pic>
      <p:sp>
        <p:nvSpPr>
          <p:cNvPr id="228" name="Shape 228"/>
          <p:cNvSpPr txBox="1"/>
          <p:nvPr/>
        </p:nvSpPr>
        <p:spPr>
          <a:xfrm>
            <a:off x="5553994" y="1432694"/>
            <a:ext cx="828136" cy="230833"/>
          </a:xfrm>
          <a:prstGeom prst="rect">
            <a:avLst/>
          </a:prstGeom>
          <a:noFill/>
          <a:ln>
            <a:noFill/>
          </a:ln>
        </p:spPr>
        <p:txBody>
          <a:bodyPr wrap="square" lIns="68569" tIns="34275" rIns="68569" bIns="34275" anchor="t" anchorCtr="0">
            <a:noAutofit/>
          </a:bodyPr>
          <a:lstStyle/>
          <a:p>
            <a:r>
              <a:rPr lang="en-US" sz="1050">
                <a:solidFill>
                  <a:schemeClr val="dk1"/>
                </a:solidFill>
                <a:latin typeface="Arial"/>
                <a:ea typeface="Arial"/>
                <a:cs typeface="Arial"/>
                <a:sym typeface="Arial"/>
              </a:rPr>
              <a:t>Durham</a:t>
            </a:r>
          </a:p>
        </p:txBody>
      </p:sp>
      <p:pic>
        <p:nvPicPr>
          <p:cNvPr id="229" name="Shape 229" descr="20150328_162509.jpg"/>
          <p:cNvPicPr preferRelativeResize="0"/>
          <p:nvPr/>
        </p:nvPicPr>
        <p:blipFill rotWithShape="1">
          <a:blip r:embed="rId5">
            <a:alphaModFix/>
          </a:blip>
          <a:srcRect/>
          <a:stretch/>
        </p:blipFill>
        <p:spPr>
          <a:xfrm>
            <a:off x="7113554" y="1624303"/>
            <a:ext cx="1788711" cy="1344851"/>
          </a:xfrm>
          <a:prstGeom prst="rect">
            <a:avLst/>
          </a:prstGeom>
          <a:noFill/>
          <a:ln>
            <a:noFill/>
          </a:ln>
        </p:spPr>
      </p:pic>
      <p:sp>
        <p:nvSpPr>
          <p:cNvPr id="230" name="Shape 230"/>
          <p:cNvSpPr txBox="1"/>
          <p:nvPr/>
        </p:nvSpPr>
        <p:spPr>
          <a:xfrm>
            <a:off x="7425408" y="1411909"/>
            <a:ext cx="1140844" cy="230833"/>
          </a:xfrm>
          <a:prstGeom prst="rect">
            <a:avLst/>
          </a:prstGeom>
          <a:noFill/>
          <a:ln>
            <a:noFill/>
          </a:ln>
        </p:spPr>
        <p:txBody>
          <a:bodyPr wrap="square" lIns="68569" tIns="34275" rIns="68569" bIns="34275" anchor="t" anchorCtr="0">
            <a:noAutofit/>
          </a:bodyPr>
          <a:lstStyle/>
          <a:p>
            <a:pPr algn="ctr"/>
            <a:r>
              <a:rPr lang="en-US" sz="1050">
                <a:solidFill>
                  <a:schemeClr val="dk1"/>
                </a:solidFill>
                <a:latin typeface="Arial"/>
                <a:ea typeface="Arial"/>
                <a:cs typeface="Arial"/>
                <a:sym typeface="Arial"/>
              </a:rPr>
              <a:t>Greensboro</a:t>
            </a:r>
          </a:p>
        </p:txBody>
      </p:sp>
      <p:pic>
        <p:nvPicPr>
          <p:cNvPr id="231" name="Shape 231" descr="20150725_162536.jpg"/>
          <p:cNvPicPr preferRelativeResize="0"/>
          <p:nvPr/>
        </p:nvPicPr>
        <p:blipFill rotWithShape="1">
          <a:blip r:embed="rId6">
            <a:alphaModFix/>
          </a:blip>
          <a:srcRect/>
          <a:stretch/>
        </p:blipFill>
        <p:spPr>
          <a:xfrm>
            <a:off x="1928961" y="1706518"/>
            <a:ext cx="1567960" cy="1174775"/>
          </a:xfrm>
          <a:prstGeom prst="rect">
            <a:avLst/>
          </a:prstGeom>
          <a:noFill/>
          <a:ln>
            <a:noFill/>
          </a:ln>
        </p:spPr>
      </p:pic>
      <p:sp>
        <p:nvSpPr>
          <p:cNvPr id="232" name="Shape 232"/>
          <p:cNvSpPr txBox="1"/>
          <p:nvPr/>
        </p:nvSpPr>
        <p:spPr>
          <a:xfrm>
            <a:off x="2222158" y="1474104"/>
            <a:ext cx="1261613" cy="230833"/>
          </a:xfrm>
          <a:prstGeom prst="rect">
            <a:avLst/>
          </a:prstGeom>
          <a:noFill/>
          <a:ln>
            <a:noFill/>
          </a:ln>
        </p:spPr>
        <p:txBody>
          <a:bodyPr wrap="square" lIns="68569" tIns="34275" rIns="68569" bIns="34275" anchor="t" anchorCtr="0">
            <a:noAutofit/>
          </a:bodyPr>
          <a:lstStyle/>
          <a:p>
            <a:r>
              <a:rPr lang="en-US" sz="1050">
                <a:solidFill>
                  <a:schemeClr val="dk1"/>
                </a:solidFill>
                <a:latin typeface="Arial"/>
                <a:ea typeface="Arial"/>
                <a:cs typeface="Arial"/>
                <a:sym typeface="Arial"/>
              </a:rPr>
              <a:t>Harrisonburg</a:t>
            </a:r>
          </a:p>
        </p:txBody>
      </p:sp>
      <p:pic>
        <p:nvPicPr>
          <p:cNvPr id="233" name="Shape 233" descr="20150829_125015.jpg"/>
          <p:cNvPicPr preferRelativeResize="0"/>
          <p:nvPr/>
        </p:nvPicPr>
        <p:blipFill rotWithShape="1">
          <a:blip r:embed="rId7">
            <a:alphaModFix/>
          </a:blip>
          <a:srcRect/>
          <a:stretch/>
        </p:blipFill>
        <p:spPr>
          <a:xfrm>
            <a:off x="5449369" y="3095044"/>
            <a:ext cx="1567950" cy="1178794"/>
          </a:xfrm>
          <a:prstGeom prst="rect">
            <a:avLst/>
          </a:prstGeom>
          <a:noFill/>
          <a:ln>
            <a:noFill/>
          </a:ln>
        </p:spPr>
      </p:pic>
      <p:sp>
        <p:nvSpPr>
          <p:cNvPr id="234" name="Shape 234"/>
          <p:cNvSpPr txBox="1"/>
          <p:nvPr/>
        </p:nvSpPr>
        <p:spPr>
          <a:xfrm>
            <a:off x="5861309" y="4311698"/>
            <a:ext cx="744075" cy="230850"/>
          </a:xfrm>
          <a:prstGeom prst="rect">
            <a:avLst/>
          </a:prstGeom>
          <a:noFill/>
          <a:ln>
            <a:noFill/>
          </a:ln>
        </p:spPr>
        <p:txBody>
          <a:bodyPr wrap="square" lIns="68569" tIns="34275" rIns="68569" bIns="34275" anchor="t" anchorCtr="0">
            <a:noAutofit/>
          </a:bodyPr>
          <a:lstStyle/>
          <a:p>
            <a:r>
              <a:rPr lang="en-US" sz="1050">
                <a:solidFill>
                  <a:schemeClr val="dk1"/>
                </a:solidFill>
                <a:latin typeface="Arial"/>
                <a:ea typeface="Arial"/>
                <a:cs typeface="Arial"/>
                <a:sym typeface="Arial"/>
              </a:rPr>
              <a:t>Lancaster</a:t>
            </a:r>
          </a:p>
        </p:txBody>
      </p:sp>
      <p:pic>
        <p:nvPicPr>
          <p:cNvPr id="235" name="Shape 235" descr="Richmond_Training_grp.jpg"/>
          <p:cNvPicPr preferRelativeResize="0"/>
          <p:nvPr/>
        </p:nvPicPr>
        <p:blipFill rotWithShape="1">
          <a:blip r:embed="rId8">
            <a:alphaModFix/>
          </a:blip>
          <a:srcRect/>
          <a:stretch/>
        </p:blipFill>
        <p:spPr>
          <a:xfrm>
            <a:off x="7079855" y="3066164"/>
            <a:ext cx="1916922" cy="1222469"/>
          </a:xfrm>
          <a:prstGeom prst="rect">
            <a:avLst/>
          </a:prstGeom>
          <a:noFill/>
          <a:ln>
            <a:noFill/>
          </a:ln>
        </p:spPr>
      </p:pic>
      <p:sp>
        <p:nvSpPr>
          <p:cNvPr id="236" name="Shape 236"/>
          <p:cNvSpPr txBox="1"/>
          <p:nvPr/>
        </p:nvSpPr>
        <p:spPr>
          <a:xfrm>
            <a:off x="7584799" y="4344362"/>
            <a:ext cx="890081" cy="230833"/>
          </a:xfrm>
          <a:prstGeom prst="rect">
            <a:avLst/>
          </a:prstGeom>
          <a:noFill/>
          <a:ln>
            <a:noFill/>
          </a:ln>
        </p:spPr>
        <p:txBody>
          <a:bodyPr wrap="square" lIns="68569" tIns="34275" rIns="68569" bIns="34275" anchor="t" anchorCtr="0">
            <a:noAutofit/>
          </a:bodyPr>
          <a:lstStyle/>
          <a:p>
            <a:r>
              <a:rPr lang="en-US" sz="1050">
                <a:solidFill>
                  <a:schemeClr val="dk1"/>
                </a:solidFill>
                <a:latin typeface="Arial"/>
                <a:ea typeface="Arial"/>
                <a:cs typeface="Arial"/>
                <a:sym typeface="Arial"/>
              </a:rPr>
              <a:t>Richmond</a:t>
            </a:r>
          </a:p>
        </p:txBody>
      </p:sp>
      <p:pic>
        <p:nvPicPr>
          <p:cNvPr id="237" name="Shape 237" descr="training.jpg"/>
          <p:cNvPicPr preferRelativeResize="0"/>
          <p:nvPr/>
        </p:nvPicPr>
        <p:blipFill rotWithShape="1">
          <a:blip r:embed="rId9">
            <a:alphaModFix/>
          </a:blip>
          <a:srcRect t="32071"/>
          <a:stretch/>
        </p:blipFill>
        <p:spPr>
          <a:xfrm>
            <a:off x="79063" y="3015693"/>
            <a:ext cx="1758866" cy="1246385"/>
          </a:xfrm>
          <a:prstGeom prst="rect">
            <a:avLst/>
          </a:prstGeom>
          <a:noFill/>
          <a:ln>
            <a:noFill/>
          </a:ln>
        </p:spPr>
      </p:pic>
      <p:sp>
        <p:nvSpPr>
          <p:cNvPr id="238" name="Shape 238"/>
          <p:cNvSpPr txBox="1"/>
          <p:nvPr/>
        </p:nvSpPr>
        <p:spPr>
          <a:xfrm>
            <a:off x="329035" y="4288619"/>
            <a:ext cx="1228950" cy="276975"/>
          </a:xfrm>
          <a:prstGeom prst="rect">
            <a:avLst/>
          </a:prstGeom>
          <a:noFill/>
          <a:ln>
            <a:noFill/>
          </a:ln>
        </p:spPr>
        <p:txBody>
          <a:bodyPr wrap="square" lIns="68569" tIns="34275" rIns="68569" bIns="34275" anchor="t" anchorCtr="0">
            <a:noAutofit/>
          </a:bodyPr>
          <a:lstStyle/>
          <a:p>
            <a:pPr algn="ctr"/>
            <a:r>
              <a:rPr lang="en-US" sz="1350">
                <a:solidFill>
                  <a:schemeClr val="dk1"/>
                </a:solidFill>
                <a:latin typeface="Calibri"/>
                <a:ea typeface="Calibri"/>
                <a:cs typeface="Calibri"/>
                <a:sym typeface="Calibri"/>
              </a:rPr>
              <a:t>Houston</a:t>
            </a:r>
          </a:p>
        </p:txBody>
      </p:sp>
      <p:pic>
        <p:nvPicPr>
          <p:cNvPr id="239" name="Shape 239"/>
          <p:cNvPicPr preferRelativeResize="0"/>
          <p:nvPr/>
        </p:nvPicPr>
        <p:blipFill rotWithShape="1">
          <a:blip r:embed="rId10">
            <a:alphaModFix/>
          </a:blip>
          <a:srcRect/>
          <a:stretch/>
        </p:blipFill>
        <p:spPr>
          <a:xfrm>
            <a:off x="1953169" y="3100616"/>
            <a:ext cx="1567950" cy="1082988"/>
          </a:xfrm>
          <a:prstGeom prst="rect">
            <a:avLst/>
          </a:prstGeom>
          <a:noFill/>
          <a:ln>
            <a:noFill/>
          </a:ln>
        </p:spPr>
      </p:pic>
      <p:sp>
        <p:nvSpPr>
          <p:cNvPr id="240" name="Shape 240"/>
          <p:cNvSpPr txBox="1"/>
          <p:nvPr/>
        </p:nvSpPr>
        <p:spPr>
          <a:xfrm>
            <a:off x="2141990" y="4288636"/>
            <a:ext cx="1262925" cy="276975"/>
          </a:xfrm>
          <a:prstGeom prst="rect">
            <a:avLst/>
          </a:prstGeom>
          <a:noFill/>
          <a:ln>
            <a:noFill/>
          </a:ln>
        </p:spPr>
        <p:txBody>
          <a:bodyPr wrap="square" lIns="68569" tIns="34275" rIns="68569" bIns="34275" anchor="t" anchorCtr="0">
            <a:noAutofit/>
          </a:bodyPr>
          <a:lstStyle/>
          <a:p>
            <a:pPr algn="ctr"/>
            <a:r>
              <a:rPr lang="en-US" sz="1350">
                <a:solidFill>
                  <a:schemeClr val="dk1"/>
                </a:solidFill>
                <a:latin typeface="Calibri"/>
                <a:ea typeface="Calibri"/>
                <a:cs typeface="Calibri"/>
                <a:sym typeface="Calibri"/>
              </a:rPr>
              <a:t>Dallas</a:t>
            </a:r>
          </a:p>
        </p:txBody>
      </p:sp>
      <p:pic>
        <p:nvPicPr>
          <p:cNvPr id="241" name="Shape 241" descr="Leadership Team Photo_ Ohio.jpg"/>
          <p:cNvPicPr preferRelativeResize="0"/>
          <p:nvPr/>
        </p:nvPicPr>
        <p:blipFill rotWithShape="1">
          <a:blip r:embed="rId11">
            <a:alphaModFix/>
          </a:blip>
          <a:srcRect/>
          <a:stretch/>
        </p:blipFill>
        <p:spPr>
          <a:xfrm>
            <a:off x="3636337" y="2983125"/>
            <a:ext cx="1758863" cy="1319143"/>
          </a:xfrm>
          <a:prstGeom prst="rect">
            <a:avLst/>
          </a:prstGeom>
          <a:noFill/>
          <a:ln>
            <a:noFill/>
          </a:ln>
        </p:spPr>
      </p:pic>
      <p:sp>
        <p:nvSpPr>
          <p:cNvPr id="242" name="Shape 242"/>
          <p:cNvSpPr txBox="1"/>
          <p:nvPr/>
        </p:nvSpPr>
        <p:spPr>
          <a:xfrm>
            <a:off x="4105496" y="4307515"/>
            <a:ext cx="1020825" cy="276975"/>
          </a:xfrm>
          <a:prstGeom prst="rect">
            <a:avLst/>
          </a:prstGeom>
          <a:noFill/>
          <a:ln>
            <a:noFill/>
          </a:ln>
        </p:spPr>
        <p:txBody>
          <a:bodyPr wrap="square" lIns="68569" tIns="34275" rIns="68569" bIns="34275" anchor="t" anchorCtr="0">
            <a:noAutofit/>
          </a:bodyPr>
          <a:lstStyle/>
          <a:p>
            <a:r>
              <a:rPr lang="en-US" sz="1350">
                <a:solidFill>
                  <a:schemeClr val="dk1"/>
                </a:solidFill>
                <a:latin typeface="Calibri"/>
                <a:ea typeface="Calibri"/>
                <a:cs typeface="Calibri"/>
                <a:sym typeface="Calibri"/>
              </a:rPr>
              <a:t>Columbus</a:t>
            </a:r>
          </a:p>
        </p:txBody>
      </p:sp>
      <p:pic>
        <p:nvPicPr>
          <p:cNvPr id="243" name="Shape 243"/>
          <p:cNvPicPr preferRelativeResize="0"/>
          <p:nvPr/>
        </p:nvPicPr>
        <p:blipFill rotWithShape="1">
          <a:blip r:embed="rId12">
            <a:alphaModFix/>
          </a:blip>
          <a:srcRect/>
          <a:stretch/>
        </p:blipFill>
        <p:spPr>
          <a:xfrm>
            <a:off x="0" y="1737925"/>
            <a:ext cx="1916999" cy="1078465"/>
          </a:xfrm>
          <a:prstGeom prst="rect">
            <a:avLst/>
          </a:prstGeom>
          <a:noFill/>
          <a:ln>
            <a:noFill/>
          </a:ln>
        </p:spPr>
      </p:pic>
      <p:pic>
        <p:nvPicPr>
          <p:cNvPr id="244" name="Shape 244"/>
          <p:cNvPicPr preferRelativeResize="0"/>
          <p:nvPr/>
        </p:nvPicPr>
        <p:blipFill>
          <a:blip r:embed="rId13">
            <a:alphaModFix/>
          </a:blip>
          <a:stretch>
            <a:fillRect/>
          </a:stretch>
        </p:blipFill>
        <p:spPr>
          <a:xfrm>
            <a:off x="354188" y="4649269"/>
            <a:ext cx="1788697" cy="1006148"/>
          </a:xfrm>
          <a:prstGeom prst="rect">
            <a:avLst/>
          </a:prstGeom>
          <a:noFill/>
          <a:ln>
            <a:noFill/>
          </a:ln>
        </p:spPr>
      </p:pic>
      <p:sp>
        <p:nvSpPr>
          <p:cNvPr id="245" name="Shape 245"/>
          <p:cNvSpPr txBox="1"/>
          <p:nvPr/>
        </p:nvSpPr>
        <p:spPr>
          <a:xfrm>
            <a:off x="1911647" y="4956710"/>
            <a:ext cx="1228950" cy="276975"/>
          </a:xfrm>
          <a:prstGeom prst="rect">
            <a:avLst/>
          </a:prstGeom>
          <a:noFill/>
          <a:ln>
            <a:noFill/>
          </a:ln>
        </p:spPr>
        <p:txBody>
          <a:bodyPr wrap="square" lIns="68569" tIns="34275" rIns="68569" bIns="34275" anchor="t" anchorCtr="0">
            <a:noAutofit/>
          </a:bodyPr>
          <a:lstStyle/>
          <a:p>
            <a:pPr algn="ctr"/>
            <a:r>
              <a:rPr lang="en-US" sz="1350">
                <a:solidFill>
                  <a:schemeClr val="dk1"/>
                </a:solidFill>
                <a:latin typeface="Calibri"/>
                <a:ea typeface="Calibri"/>
                <a:cs typeface="Calibri"/>
                <a:sym typeface="Calibri"/>
              </a:rPr>
              <a:t>Amarillo</a:t>
            </a:r>
          </a:p>
        </p:txBody>
      </p:sp>
      <p:pic>
        <p:nvPicPr>
          <p:cNvPr id="246" name="Shape 246"/>
          <p:cNvPicPr preferRelativeResize="0"/>
          <p:nvPr/>
        </p:nvPicPr>
        <p:blipFill>
          <a:blip r:embed="rId14">
            <a:alphaModFix/>
          </a:blip>
          <a:stretch>
            <a:fillRect/>
          </a:stretch>
        </p:blipFill>
        <p:spPr>
          <a:xfrm>
            <a:off x="2935538" y="4624051"/>
            <a:ext cx="1788694" cy="1006151"/>
          </a:xfrm>
          <a:prstGeom prst="rect">
            <a:avLst/>
          </a:prstGeom>
          <a:noFill/>
          <a:ln>
            <a:noFill/>
          </a:ln>
        </p:spPr>
      </p:pic>
      <p:sp>
        <p:nvSpPr>
          <p:cNvPr id="247" name="Shape 247"/>
          <p:cNvSpPr txBox="1"/>
          <p:nvPr/>
        </p:nvSpPr>
        <p:spPr>
          <a:xfrm>
            <a:off x="4804904" y="4931491"/>
            <a:ext cx="1228950" cy="276975"/>
          </a:xfrm>
          <a:prstGeom prst="rect">
            <a:avLst/>
          </a:prstGeom>
          <a:noFill/>
          <a:ln>
            <a:noFill/>
          </a:ln>
        </p:spPr>
        <p:txBody>
          <a:bodyPr wrap="square" lIns="68569" tIns="34275" rIns="68569" bIns="34275" anchor="t" anchorCtr="0">
            <a:noAutofit/>
          </a:bodyPr>
          <a:lstStyle/>
          <a:p>
            <a:r>
              <a:rPr lang="en-US" sz="1350">
                <a:solidFill>
                  <a:schemeClr val="dk1"/>
                </a:solidFill>
                <a:latin typeface="Calibri"/>
                <a:ea typeface="Calibri"/>
                <a:cs typeface="Calibri"/>
                <a:sym typeface="Calibri"/>
              </a:rPr>
              <a:t>Austin</a:t>
            </a:r>
          </a:p>
        </p:txBody>
      </p:sp>
      <p:pic>
        <p:nvPicPr>
          <p:cNvPr id="248" name="Shape 248"/>
          <p:cNvPicPr preferRelativeResize="0"/>
          <p:nvPr/>
        </p:nvPicPr>
        <p:blipFill rotWithShape="1">
          <a:blip r:embed="rId15">
            <a:alphaModFix/>
          </a:blip>
          <a:srcRect t="38088"/>
          <a:stretch/>
        </p:blipFill>
        <p:spPr>
          <a:xfrm>
            <a:off x="5592938" y="4677507"/>
            <a:ext cx="2005479" cy="931201"/>
          </a:xfrm>
          <a:prstGeom prst="rect">
            <a:avLst/>
          </a:prstGeom>
          <a:noFill/>
          <a:ln>
            <a:noFill/>
          </a:ln>
        </p:spPr>
      </p:pic>
      <p:sp>
        <p:nvSpPr>
          <p:cNvPr id="249" name="Shape 249"/>
          <p:cNvSpPr txBox="1"/>
          <p:nvPr/>
        </p:nvSpPr>
        <p:spPr>
          <a:xfrm>
            <a:off x="7583860" y="4899569"/>
            <a:ext cx="1228950" cy="276975"/>
          </a:xfrm>
          <a:prstGeom prst="rect">
            <a:avLst/>
          </a:prstGeom>
          <a:noFill/>
          <a:ln>
            <a:noFill/>
          </a:ln>
        </p:spPr>
        <p:txBody>
          <a:bodyPr wrap="square" lIns="68569" tIns="34275" rIns="68569" bIns="34275" anchor="t" anchorCtr="0">
            <a:noAutofit/>
          </a:bodyPr>
          <a:lstStyle/>
          <a:p>
            <a:pPr algn="ctr"/>
            <a:r>
              <a:rPr lang="en-US" sz="1350">
                <a:solidFill>
                  <a:schemeClr val="dk1"/>
                </a:solidFill>
                <a:latin typeface="Calibri"/>
                <a:ea typeface="Calibri"/>
                <a:cs typeface="Calibri"/>
                <a:sym typeface="Calibri"/>
              </a:rPr>
              <a:t>San Antonio</a:t>
            </a:r>
          </a:p>
        </p:txBody>
      </p:sp>
    </p:spTree>
    <p:extLst>
      <p:ext uri="{BB962C8B-B14F-4D97-AF65-F5344CB8AC3E}">
        <p14:creationId xmlns:p14="http://schemas.microsoft.com/office/powerpoint/2010/main" val="461781175"/>
      </p:ext>
    </p:extLst>
  </p:cSld>
  <p:clrMapOvr>
    <a:masterClrMapping/>
  </p:clrMapOvr>
</p:sld>
</file>

<file path=ppt/theme/theme1.xml><?xml version="1.0" encoding="utf-8"?>
<a:theme xmlns:a="http://schemas.openxmlformats.org/drawingml/2006/main" name="CWS ppt template ">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elvetica LT Std">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WS ppt template ">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elvetica LT Std">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17243</TotalTime>
  <Words>505</Words>
  <Application>Microsoft Office PowerPoint</Application>
  <PresentationFormat>On-screen Show (4:3)</PresentationFormat>
  <Paragraphs>70</Paragraphs>
  <Slides>18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MS PGothic</vt:lpstr>
      <vt:lpstr>MS PGothic</vt:lpstr>
      <vt:lpstr>Arial</vt:lpstr>
      <vt:lpstr>Calibri</vt:lpstr>
      <vt:lpstr>Helvetica LT Std</vt:lpstr>
      <vt:lpstr>CWS ppt template </vt:lpstr>
      <vt:lpstr>1_CWS ppt template </vt:lpstr>
      <vt:lpstr>#WhereRtheRefugees Holding the Administration Accountable for Lowest Refugee Arrival Numbers in History</vt:lpstr>
      <vt:lpstr>Where Are the Refugees? #WhereRtheRefugees</vt:lpstr>
      <vt:lpstr>Why #WhereRtheRefugees?</vt:lpstr>
      <vt:lpstr>Lowest Numbers of Refugee Arrivals In History</vt:lpstr>
      <vt:lpstr>Hold the Administration  Accountable</vt:lpstr>
      <vt:lpstr>Dismantling the Refugee Resettlement Program</vt:lpstr>
      <vt:lpstr>Faith Community  Paradigm Shift</vt:lpstr>
      <vt:lpstr>Refugee Leadership Development For Social Change</vt:lpstr>
      <vt:lpstr>LEADERSHIP FOR SOCIAL CHANGE ONE CITY AT A TIME</vt:lpstr>
      <vt:lpstr>LEADERSHIP IN ACTION </vt:lpstr>
      <vt:lpstr>Five Ways to Take Action</vt:lpstr>
      <vt:lpstr>Share on social media </vt:lpstr>
      <vt:lpstr>Call Your Representative</vt:lpstr>
      <vt:lpstr>Write op-eds/letters to the editor</vt:lpstr>
      <vt:lpstr>#WhereRtheRefugees Texas Vigils</vt:lpstr>
      <vt:lpstr>Ethical Spectacle: Foot Washing of Refugees</vt:lpstr>
      <vt:lpstr>Visits with members of Congress</vt:lpstr>
      <vt:lpstr>What Action Steps Can We Take as Faith Communities?</vt:lpstr>
    </vt:vector>
  </TitlesOfParts>
  <Company>U.S. 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dc:creator>
  <dc:description>Presentation of minor cases for Case Processing Staff (In-Proc and Out-Proc)</dc:description>
  <cp:lastModifiedBy>Reuben Eckels</cp:lastModifiedBy>
  <cp:revision>419</cp:revision>
  <dcterms:created xsi:type="dcterms:W3CDTF">2011-03-29T17:52:24Z</dcterms:created>
  <dcterms:modified xsi:type="dcterms:W3CDTF">2018-05-18T10:57:19Z</dcterms:modified>
</cp:coreProperties>
</file>