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7" r:id="rId1"/>
  </p:sldMasterIdLst>
  <p:sldIdLst>
    <p:sldId id="256" r:id="rId2"/>
    <p:sldId id="257" r:id="rId3"/>
    <p:sldId id="258" r:id="rId4"/>
    <p:sldId id="259" r:id="rId5"/>
    <p:sldId id="272" r:id="rId6"/>
    <p:sldId id="260" r:id="rId7"/>
    <p:sldId id="262" r:id="rId8"/>
    <p:sldId id="263" r:id="rId9"/>
    <p:sldId id="261" r:id="rId10"/>
    <p:sldId id="264" r:id="rId11"/>
    <p:sldId id="265" r:id="rId12"/>
    <p:sldId id="266" r:id="rId13"/>
    <p:sldId id="267" r:id="rId14"/>
    <p:sldId id="271" r:id="rId15"/>
    <p:sldId id="270"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dall Soulen" initials="KS" lastIdx="1" clrIdx="0">
    <p:extLst>
      <p:ext uri="{19B8F6BF-5375-455C-9EA6-DF929625EA0E}">
        <p15:presenceInfo xmlns:p15="http://schemas.microsoft.com/office/powerpoint/2012/main" userId="bbdaa6dbdbbaf03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68" autoAdjust="0"/>
    <p:restoredTop sz="94660"/>
  </p:normalViewPr>
  <p:slideViewPr>
    <p:cSldViewPr snapToGrid="0">
      <p:cViewPr varScale="1">
        <p:scale>
          <a:sx n="85" d="100"/>
          <a:sy n="85" d="100"/>
        </p:scale>
        <p:origin x="27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4/16/2020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6522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02AC24A9-CCB6-4F8D-B8DB-C2F3692CFA5A}" type="datetimeFigureOut">
              <a:rPr lang="en-US" smtClean="0"/>
              <a:t>4/16/2020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65841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42842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52477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83413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147883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64625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27833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77690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93797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12062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AC24A9-CCB6-4F8D-B8DB-C2F3692CFA5A}" type="datetimeFigureOut">
              <a:rPr lang="en-US" smtClean="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1951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AC24A9-CCB6-4F8D-B8DB-C2F3692CFA5A}" type="datetimeFigureOut">
              <a:rPr lang="en-US" smtClean="0"/>
              <a:t>4/16/2020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4075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AC24A9-CCB6-4F8D-B8DB-C2F3692CFA5A}" type="datetimeFigureOut">
              <a:rPr lang="en-US" smtClean="0"/>
              <a:t>4/16/2020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70111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C24A9-CCB6-4F8D-B8DB-C2F3692CFA5A}" type="datetimeFigureOut">
              <a:rPr lang="en-US" smtClean="0"/>
              <a:t>4/16/2020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03027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30082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14789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02AC24A9-CCB6-4F8D-B8DB-C2F3692CFA5A}" type="datetimeFigureOut">
              <a:rPr lang="en-US" smtClean="0"/>
              <a:t>4/16/2020</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180828107"/>
      </p:ext>
    </p:extLst>
  </p:cSld>
  <p:clrMap bg1="dk1" tx1="lt1" bg2="dk2" tx2="lt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7BAE3E-BA79-42F2-BABC-640F015A48DD}"/>
              </a:ext>
            </a:extLst>
          </p:cNvPr>
          <p:cNvPicPr>
            <a:picLocks noChangeAspect="1"/>
          </p:cNvPicPr>
          <p:nvPr/>
        </p:nvPicPr>
        <p:blipFill rotWithShape="1">
          <a:blip r:embed="rId2"/>
          <a:srcRect t="19358" r="-1" b="4934"/>
          <a:stretch/>
        </p:blipFill>
        <p:spPr>
          <a:xfrm>
            <a:off x="4701650" y="0"/>
            <a:ext cx="8668512" cy="6857990"/>
          </a:xfrm>
          <a:prstGeom prst="rect">
            <a:avLst/>
          </a:prstGeom>
        </p:spPr>
      </p:pic>
      <p:sp>
        <p:nvSpPr>
          <p:cNvPr id="2" name="Title 1">
            <a:extLst>
              <a:ext uri="{FF2B5EF4-FFF2-40B4-BE49-F238E27FC236}">
                <a16:creationId xmlns:a16="http://schemas.microsoft.com/office/drawing/2014/main" id="{2875F19A-EF4F-4313-A2CF-C958526563E6}"/>
              </a:ext>
            </a:extLst>
          </p:cNvPr>
          <p:cNvSpPr>
            <a:spLocks noGrp="1"/>
          </p:cNvSpPr>
          <p:nvPr>
            <p:ph type="ctrTitle"/>
          </p:nvPr>
        </p:nvSpPr>
        <p:spPr>
          <a:xfrm>
            <a:off x="477981" y="457200"/>
            <a:ext cx="4023360" cy="3869297"/>
          </a:xfrm>
        </p:spPr>
        <p:txBody>
          <a:bodyPr anchor="b">
            <a:noAutofit/>
          </a:bodyPr>
          <a:lstStyle/>
          <a:p>
            <a:r>
              <a:rPr lang="en-US" sz="3600" dirty="0"/>
              <a:t>Social Distancing in sacred scripture:</a:t>
            </a:r>
            <a:br>
              <a:rPr lang="en-US" sz="3600" dirty="0"/>
            </a:br>
            <a:r>
              <a:rPr lang="en-US" sz="3600" dirty="0"/>
              <a:t/>
            </a:r>
            <a:br>
              <a:rPr lang="en-US" sz="3600" dirty="0"/>
            </a:br>
            <a:r>
              <a:rPr lang="en-US" sz="3600" dirty="0"/>
              <a:t>A Burden and a blessing</a:t>
            </a:r>
          </a:p>
        </p:txBody>
      </p:sp>
      <p:sp>
        <p:nvSpPr>
          <p:cNvPr id="3" name="Subtitle 2">
            <a:extLst>
              <a:ext uri="{FF2B5EF4-FFF2-40B4-BE49-F238E27FC236}">
                <a16:creationId xmlns:a16="http://schemas.microsoft.com/office/drawing/2014/main" id="{ADDDE501-C276-42DE-88CC-2809760C16CC}"/>
              </a:ext>
            </a:extLst>
          </p:cNvPr>
          <p:cNvSpPr>
            <a:spLocks noGrp="1"/>
          </p:cNvSpPr>
          <p:nvPr>
            <p:ph type="subTitle" idx="1"/>
          </p:nvPr>
        </p:nvSpPr>
        <p:spPr>
          <a:xfrm>
            <a:off x="477980" y="4872922"/>
            <a:ext cx="4023359" cy="1208141"/>
          </a:xfrm>
        </p:spPr>
        <p:txBody>
          <a:bodyPr>
            <a:normAutofit/>
          </a:bodyPr>
          <a:lstStyle/>
          <a:p>
            <a:r>
              <a:rPr lang="en-US" sz="2000" dirty="0">
                <a:solidFill>
                  <a:schemeClr val="tx1"/>
                </a:solidFill>
              </a:rPr>
              <a:t>With special thanks to Charles Wesley</a:t>
            </a:r>
          </a:p>
        </p:txBody>
      </p:sp>
    </p:spTree>
    <p:extLst>
      <p:ext uri="{BB962C8B-B14F-4D97-AF65-F5344CB8AC3E}">
        <p14:creationId xmlns:p14="http://schemas.microsoft.com/office/powerpoint/2010/main" val="82719396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0A0F6-625D-4ACF-AA4F-B647FF1F738E}"/>
              </a:ext>
            </a:extLst>
          </p:cNvPr>
          <p:cNvSpPr>
            <a:spLocks noGrp="1"/>
          </p:cNvSpPr>
          <p:nvPr>
            <p:ph type="title"/>
          </p:nvPr>
        </p:nvSpPr>
        <p:spPr>
          <a:xfrm>
            <a:off x="238126" y="4542502"/>
            <a:ext cx="11487150" cy="1858298"/>
          </a:xfrm>
        </p:spPr>
        <p:txBody>
          <a:bodyPr vert="horz" lIns="91440" tIns="45720" rIns="91440" bIns="45720" rtlCol="0" anchor="b">
            <a:normAutofit fontScale="90000"/>
          </a:bodyPr>
          <a:lstStyle/>
          <a:p>
            <a:pPr>
              <a:lnSpc>
                <a:spcPct val="90000"/>
              </a:lnSpc>
            </a:pPr>
            <a:r>
              <a:rPr lang="en-US" sz="2400" dirty="0"/>
              <a:t>1 Farewell, my all of earthly hope, My nature’s stay, my age’s prop, Irrevocably gone! Submissive to the will divine I acquiesce, and make it mine; I offer up my son.</a:t>
            </a:r>
            <a:br>
              <a:rPr lang="en-US" sz="2400" dirty="0"/>
            </a:br>
            <a:r>
              <a:rPr lang="en-US" sz="2400" dirty="0"/>
              <a:t/>
            </a:r>
            <a:br>
              <a:rPr lang="en-US" sz="2400" dirty="0"/>
            </a:br>
            <a:r>
              <a:rPr lang="en-US" sz="2400" dirty="0"/>
              <a:t>2 But give I God a sacrifice That costs me </a:t>
            </a:r>
            <a:r>
              <a:rPr lang="en-US" sz="2400" dirty="0" err="1"/>
              <a:t>nought</a:t>
            </a:r>
            <a:r>
              <a:rPr lang="en-US" sz="2400" dirty="0"/>
              <a:t>? my gushing eyes The answer sad express, My gushing eyes and troubled heart Which bleeds with its </a:t>
            </a:r>
            <a:r>
              <a:rPr lang="en-US" sz="2400" dirty="0" err="1"/>
              <a:t>belov’d</a:t>
            </a:r>
            <a:r>
              <a:rPr lang="en-US" sz="2400" dirty="0"/>
              <a:t> to part, Which breaks thro’ fond excess.   - Charles Wesley</a:t>
            </a:r>
            <a:r>
              <a:rPr lang="en-US" sz="1600" dirty="0"/>
              <a:t/>
            </a:r>
            <a:br>
              <a:rPr lang="en-US" sz="1600" dirty="0"/>
            </a:br>
            <a:endParaRPr lang="en-US" sz="1600" dirty="0"/>
          </a:p>
        </p:txBody>
      </p:sp>
      <p:pic>
        <p:nvPicPr>
          <p:cNvPr id="5" name="Content Placeholder 4">
            <a:extLst>
              <a:ext uri="{FF2B5EF4-FFF2-40B4-BE49-F238E27FC236}">
                <a16:creationId xmlns:a16="http://schemas.microsoft.com/office/drawing/2014/main" id="{BF4876F7-63DF-412C-8129-34E509EE2E31}"/>
              </a:ext>
            </a:extLst>
          </p:cNvPr>
          <p:cNvPicPr>
            <a:picLocks noGrp="1" noChangeAspect="1"/>
          </p:cNvPicPr>
          <p:nvPr>
            <p:ph sz="half" idx="1"/>
          </p:nvPr>
        </p:nvPicPr>
        <p:blipFill rotWithShape="1">
          <a:blip r:embed="rId3"/>
          <a:srcRect l="23709" r="4601" b="-2"/>
          <a:stretch/>
        </p:blipFill>
        <p:spPr>
          <a:xfrm>
            <a:off x="6746033" y="640080"/>
            <a:ext cx="4581330" cy="3390744"/>
          </a:xfrm>
          <a:prstGeom prst="rect">
            <a:avLst/>
          </a:prstGeom>
          <a:effectLst>
            <a:outerShdw blurRad="50800" dist="38100" dir="5400000" algn="t" rotWithShape="0">
              <a:prstClr val="black">
                <a:alpha val="43000"/>
              </a:prstClr>
            </a:outerShdw>
          </a:effectLst>
        </p:spPr>
      </p:pic>
      <p:pic>
        <p:nvPicPr>
          <p:cNvPr id="6" name="Content Placeholder 5">
            <a:extLst>
              <a:ext uri="{FF2B5EF4-FFF2-40B4-BE49-F238E27FC236}">
                <a16:creationId xmlns:a16="http://schemas.microsoft.com/office/drawing/2014/main" id="{DB7D7B53-9011-440B-8606-4A3A6D8065E1}"/>
              </a:ext>
            </a:extLst>
          </p:cNvPr>
          <p:cNvPicPr>
            <a:picLocks noGrp="1" noChangeAspect="1"/>
          </p:cNvPicPr>
          <p:nvPr>
            <p:ph sz="half" idx="2"/>
          </p:nvPr>
        </p:nvPicPr>
        <p:blipFill rotWithShape="1">
          <a:blip r:embed="rId4"/>
          <a:srcRect r="-3" b="306"/>
          <a:stretch/>
        </p:blipFill>
        <p:spPr>
          <a:xfrm>
            <a:off x="635459" y="640080"/>
            <a:ext cx="5602986" cy="3390744"/>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4051102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1DDD0-AB36-4201-A711-00DB12FCC20E}"/>
              </a:ext>
            </a:extLst>
          </p:cNvPr>
          <p:cNvSpPr>
            <a:spLocks noGrp="1"/>
          </p:cNvSpPr>
          <p:nvPr>
            <p:ph type="title"/>
          </p:nvPr>
        </p:nvSpPr>
        <p:spPr>
          <a:xfrm>
            <a:off x="648931" y="629266"/>
            <a:ext cx="4166510" cy="1622321"/>
          </a:xfrm>
        </p:spPr>
        <p:txBody>
          <a:bodyPr vert="horz" lIns="91440" tIns="45720" rIns="91440" bIns="45720" rtlCol="0" anchor="t">
            <a:normAutofit/>
          </a:bodyPr>
          <a:lstStyle/>
          <a:p>
            <a:pPr>
              <a:lnSpc>
                <a:spcPct val="90000"/>
              </a:lnSpc>
            </a:pPr>
            <a:r>
              <a:rPr lang="en-US" sz="2600"/>
              <a:t>“If I go not away, the Comforter will not come unto you.” John 16:7</a:t>
            </a:r>
          </a:p>
        </p:txBody>
      </p:sp>
      <p:pic>
        <p:nvPicPr>
          <p:cNvPr id="5" name="Content Placeholder 4" descr="A group of people in a room&#10;&#10;Description automatically generated">
            <a:extLst>
              <a:ext uri="{FF2B5EF4-FFF2-40B4-BE49-F238E27FC236}">
                <a16:creationId xmlns:a16="http://schemas.microsoft.com/office/drawing/2014/main" id="{424236F0-EAE1-48A9-9F03-C884BF6D38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6962774" y="0"/>
            <a:ext cx="4831119" cy="6857999"/>
          </a:xfrm>
          <a:prstGeom prst="rect">
            <a:avLst/>
          </a:prstGeom>
          <a:effectLst/>
        </p:spPr>
      </p:pic>
      <p:sp>
        <p:nvSpPr>
          <p:cNvPr id="4" name="Text Placeholder 3">
            <a:extLst>
              <a:ext uri="{FF2B5EF4-FFF2-40B4-BE49-F238E27FC236}">
                <a16:creationId xmlns:a16="http://schemas.microsoft.com/office/drawing/2014/main" id="{6F75E8F0-6421-4023-93B2-DF08467245B9}"/>
              </a:ext>
            </a:extLst>
          </p:cNvPr>
          <p:cNvSpPr>
            <a:spLocks noGrp="1"/>
          </p:cNvSpPr>
          <p:nvPr>
            <p:ph type="body" sz="half" idx="2"/>
          </p:nvPr>
        </p:nvSpPr>
        <p:spPr>
          <a:xfrm>
            <a:off x="648931" y="2438400"/>
            <a:ext cx="5723294" cy="3785419"/>
          </a:xfrm>
        </p:spPr>
        <p:txBody>
          <a:bodyPr vert="horz" lIns="91440" tIns="45720" rIns="91440" bIns="45720" rtlCol="0">
            <a:normAutofit/>
          </a:bodyPr>
          <a:lstStyle/>
          <a:p>
            <a:r>
              <a:rPr lang="en-US" sz="2200" dirty="0">
                <a:solidFill>
                  <a:schemeClr val="tx1"/>
                </a:solidFill>
              </a:rPr>
              <a:t>Son of God, for Thee we languish, Still thine absence we bemoan, </a:t>
            </a:r>
            <a:r>
              <a:rPr lang="en-US" sz="2200" dirty="0" err="1">
                <a:solidFill>
                  <a:schemeClr val="tx1"/>
                </a:solidFill>
              </a:rPr>
              <a:t>Overwhelm’d</a:t>
            </a:r>
            <a:r>
              <a:rPr lang="en-US" sz="2200" dirty="0">
                <a:solidFill>
                  <a:schemeClr val="tx1"/>
                </a:solidFill>
              </a:rPr>
              <a:t> with grief and anguish, Poor, forsaken, and alone: Thou art to thine heaven departed; See us thence, with pity see, Comfortless and broken-hearted, Drooping, dead for want of Thee.</a:t>
            </a:r>
          </a:p>
        </p:txBody>
      </p:sp>
      <p:sp>
        <p:nvSpPr>
          <p:cNvPr id="3" name="TextBox 2">
            <a:extLst>
              <a:ext uri="{FF2B5EF4-FFF2-40B4-BE49-F238E27FC236}">
                <a16:creationId xmlns:a16="http://schemas.microsoft.com/office/drawing/2014/main" id="{C3441481-3BD7-41E0-ACA1-13133E470ABB}"/>
              </a:ext>
            </a:extLst>
          </p:cNvPr>
          <p:cNvSpPr txBox="1"/>
          <p:nvPr/>
        </p:nvSpPr>
        <p:spPr>
          <a:xfrm>
            <a:off x="285750" y="5915025"/>
            <a:ext cx="6419850" cy="369332"/>
          </a:xfrm>
          <a:prstGeom prst="rect">
            <a:avLst/>
          </a:prstGeom>
          <a:noFill/>
        </p:spPr>
        <p:txBody>
          <a:bodyPr wrap="square" rtlCol="0">
            <a:spAutoFit/>
          </a:bodyPr>
          <a:lstStyle/>
          <a:p>
            <a:r>
              <a:rPr lang="en-US" dirty="0"/>
              <a:t>Hans von </a:t>
            </a:r>
            <a:r>
              <a:rPr lang="en-US" dirty="0" err="1"/>
              <a:t>Kulmbach</a:t>
            </a:r>
            <a:r>
              <a:rPr lang="en-US" dirty="0"/>
              <a:t> – The Ascension of Christ (c. 1560)</a:t>
            </a:r>
          </a:p>
        </p:txBody>
      </p:sp>
    </p:spTree>
    <p:extLst>
      <p:ext uri="{BB962C8B-B14F-4D97-AF65-F5344CB8AC3E}">
        <p14:creationId xmlns:p14="http://schemas.microsoft.com/office/powerpoint/2010/main" val="2558693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1DDD0-AB36-4201-A711-00DB12FCC20E}"/>
              </a:ext>
            </a:extLst>
          </p:cNvPr>
          <p:cNvSpPr>
            <a:spLocks noGrp="1"/>
          </p:cNvSpPr>
          <p:nvPr>
            <p:ph type="title"/>
          </p:nvPr>
        </p:nvSpPr>
        <p:spPr>
          <a:xfrm>
            <a:off x="161925" y="476251"/>
            <a:ext cx="3838575" cy="1162050"/>
          </a:xfrm>
        </p:spPr>
        <p:txBody>
          <a:bodyPr>
            <a:normAutofit fontScale="90000"/>
          </a:bodyPr>
          <a:lstStyle/>
          <a:p>
            <a:r>
              <a:rPr lang="en-US" dirty="0"/>
              <a:t>“If I go not away, the Comforter will not come unto you.” John 16:7</a:t>
            </a:r>
          </a:p>
        </p:txBody>
      </p:sp>
      <p:pic>
        <p:nvPicPr>
          <p:cNvPr id="5" name="Content Placeholder 4">
            <a:extLst>
              <a:ext uri="{FF2B5EF4-FFF2-40B4-BE49-F238E27FC236}">
                <a16:creationId xmlns:a16="http://schemas.microsoft.com/office/drawing/2014/main" id="{424236F0-EAE1-48A9-9F03-C884BF6D388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589037" y="158620"/>
            <a:ext cx="5663681" cy="6042156"/>
          </a:xfrm>
          <a:prstGeom prst="rect">
            <a:avLst/>
          </a:prstGeom>
        </p:spPr>
      </p:pic>
      <p:sp>
        <p:nvSpPr>
          <p:cNvPr id="4" name="Text Placeholder 3">
            <a:extLst>
              <a:ext uri="{FF2B5EF4-FFF2-40B4-BE49-F238E27FC236}">
                <a16:creationId xmlns:a16="http://schemas.microsoft.com/office/drawing/2014/main" id="{6F75E8F0-6421-4023-93B2-DF08467245B9}"/>
              </a:ext>
            </a:extLst>
          </p:cNvPr>
          <p:cNvSpPr>
            <a:spLocks noGrp="1"/>
          </p:cNvSpPr>
          <p:nvPr>
            <p:ph type="body" sz="half" idx="2"/>
          </p:nvPr>
        </p:nvSpPr>
        <p:spPr>
          <a:xfrm>
            <a:off x="152401" y="1933576"/>
            <a:ext cx="5191124" cy="4091304"/>
          </a:xfrm>
        </p:spPr>
        <p:txBody>
          <a:bodyPr>
            <a:noAutofit/>
          </a:bodyPr>
          <a:lstStyle/>
          <a:p>
            <a:r>
              <a:rPr lang="en-US" sz="3000" b="1" dirty="0">
                <a:solidFill>
                  <a:schemeClr val="bg1"/>
                </a:solidFill>
              </a:rPr>
              <a:t>For thy transient outward presence We thine endless love shall feel, Seated in our inmost essence Thou shalt by thy Spirit dwell: Jesus come; Thyself the Giver Let us for the gift receive, Let us live in God forever, God in us forever live! </a:t>
            </a:r>
          </a:p>
        </p:txBody>
      </p:sp>
      <p:sp>
        <p:nvSpPr>
          <p:cNvPr id="3" name="TextBox 2">
            <a:extLst>
              <a:ext uri="{FF2B5EF4-FFF2-40B4-BE49-F238E27FC236}">
                <a16:creationId xmlns:a16="http://schemas.microsoft.com/office/drawing/2014/main" id="{C1783F47-ACFC-453F-99D2-E970882DD4B2}"/>
              </a:ext>
            </a:extLst>
          </p:cNvPr>
          <p:cNvSpPr txBox="1"/>
          <p:nvPr/>
        </p:nvSpPr>
        <p:spPr>
          <a:xfrm>
            <a:off x="6096000" y="6316824"/>
            <a:ext cx="5156718" cy="369332"/>
          </a:xfrm>
          <a:prstGeom prst="rect">
            <a:avLst/>
          </a:prstGeom>
          <a:noFill/>
        </p:spPr>
        <p:txBody>
          <a:bodyPr wrap="square" rtlCol="0">
            <a:spAutoFit/>
          </a:bodyPr>
          <a:lstStyle/>
          <a:p>
            <a:r>
              <a:rPr lang="it-IT"/>
              <a:t>Jyoti Sahi (Indian, 1944–), Pentecost, 1983</a:t>
            </a:r>
            <a:endParaRPr lang="en-US" dirty="0"/>
          </a:p>
        </p:txBody>
      </p:sp>
    </p:spTree>
    <p:extLst>
      <p:ext uri="{BB962C8B-B14F-4D97-AF65-F5344CB8AC3E}">
        <p14:creationId xmlns:p14="http://schemas.microsoft.com/office/powerpoint/2010/main" val="247129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E67E08-17BD-4CDD-8924-42BF01D4B17B}"/>
              </a:ext>
            </a:extLst>
          </p:cNvPr>
          <p:cNvSpPr txBox="1"/>
          <p:nvPr/>
        </p:nvSpPr>
        <p:spPr>
          <a:xfrm>
            <a:off x="466531" y="419878"/>
            <a:ext cx="5906277" cy="6001643"/>
          </a:xfrm>
          <a:prstGeom prst="rect">
            <a:avLst/>
          </a:prstGeom>
          <a:noFill/>
        </p:spPr>
        <p:txBody>
          <a:bodyPr wrap="square" rtlCol="0">
            <a:spAutoFit/>
          </a:bodyPr>
          <a:lstStyle/>
          <a:p>
            <a:r>
              <a:rPr lang="en-US" sz="2400" b="1" dirty="0"/>
              <a:t>Hymn - Invitation to Our Absent Friends. </a:t>
            </a:r>
          </a:p>
          <a:p>
            <a:endParaRPr lang="en-US" sz="2400" b="1" dirty="0"/>
          </a:p>
          <a:p>
            <a:r>
              <a:rPr lang="en-US" sz="2400" b="1" dirty="0"/>
              <a:t>Come all the members far and near, </a:t>
            </a:r>
            <a:r>
              <a:rPr lang="en-US" sz="2400" b="1" dirty="0" err="1"/>
              <a:t>Whoe’er</a:t>
            </a:r>
            <a:r>
              <a:rPr lang="en-US" sz="2400" b="1" dirty="0"/>
              <a:t> to Christ are </a:t>
            </a:r>
            <a:r>
              <a:rPr lang="en-US" sz="2400" b="1" dirty="0" err="1"/>
              <a:t>join’d</a:t>
            </a:r>
            <a:r>
              <a:rPr lang="en-US" sz="2400" b="1" dirty="0"/>
              <a:t>, Jesus our common head is here, Ye cannot stay behind.</a:t>
            </a:r>
          </a:p>
          <a:p>
            <a:endParaRPr lang="en-US" sz="2400" b="1" dirty="0"/>
          </a:p>
          <a:p>
            <a:r>
              <a:rPr lang="en-US" sz="2400" b="1" dirty="0"/>
              <a:t>The body with the head is nigh: Let every faithful soul, Let every joint its strength supply To edify the whole.</a:t>
            </a:r>
          </a:p>
          <a:p>
            <a:endParaRPr lang="en-US" sz="2400" b="1" dirty="0"/>
          </a:p>
          <a:p>
            <a:r>
              <a:rPr lang="en-US" sz="2400" b="1" dirty="0" err="1"/>
              <a:t>’Tis</a:t>
            </a:r>
            <a:r>
              <a:rPr lang="en-US" sz="2400" b="1" dirty="0"/>
              <a:t> done: thro’ faith our hands we join, In Jesu’s love we meet, And </a:t>
            </a:r>
            <a:r>
              <a:rPr lang="en-US" sz="2400" b="1" dirty="0" err="1"/>
              <a:t>cloath’d</a:t>
            </a:r>
            <a:r>
              <a:rPr lang="en-US" sz="2400" b="1" dirty="0"/>
              <a:t> with righteousness divine The body is </a:t>
            </a:r>
            <a:r>
              <a:rPr lang="en-US" sz="2400" b="1" dirty="0" err="1"/>
              <a:t>compleat</a:t>
            </a:r>
            <a:r>
              <a:rPr lang="en-US" sz="2400" b="1" dirty="0"/>
              <a:t>.  (Charles Wesley)</a:t>
            </a:r>
          </a:p>
        </p:txBody>
      </p:sp>
      <p:pic>
        <p:nvPicPr>
          <p:cNvPr id="7" name="Picture 6">
            <a:extLst>
              <a:ext uri="{FF2B5EF4-FFF2-40B4-BE49-F238E27FC236}">
                <a16:creationId xmlns:a16="http://schemas.microsoft.com/office/drawing/2014/main" id="{17267942-25D1-45A1-9983-E63E5AFD214D}"/>
              </a:ext>
            </a:extLst>
          </p:cNvPr>
          <p:cNvPicPr>
            <a:picLocks noChangeAspect="1"/>
          </p:cNvPicPr>
          <p:nvPr/>
        </p:nvPicPr>
        <p:blipFill>
          <a:blip r:embed="rId2"/>
          <a:stretch>
            <a:fillRect/>
          </a:stretch>
        </p:blipFill>
        <p:spPr>
          <a:xfrm>
            <a:off x="6412329" y="3293706"/>
            <a:ext cx="5253855" cy="3564294"/>
          </a:xfrm>
          <a:prstGeom prst="rect">
            <a:avLst/>
          </a:prstGeom>
        </p:spPr>
      </p:pic>
      <p:pic>
        <p:nvPicPr>
          <p:cNvPr id="8" name="Picture 7">
            <a:extLst>
              <a:ext uri="{FF2B5EF4-FFF2-40B4-BE49-F238E27FC236}">
                <a16:creationId xmlns:a16="http://schemas.microsoft.com/office/drawing/2014/main" id="{F12BAA80-BC1D-48E0-8A91-A31DF18B8523}"/>
              </a:ext>
            </a:extLst>
          </p:cNvPr>
          <p:cNvPicPr>
            <a:picLocks noChangeAspect="1"/>
          </p:cNvPicPr>
          <p:nvPr/>
        </p:nvPicPr>
        <p:blipFill>
          <a:blip r:embed="rId3"/>
          <a:stretch>
            <a:fillRect/>
          </a:stretch>
        </p:blipFill>
        <p:spPr>
          <a:xfrm>
            <a:off x="8164285" y="351454"/>
            <a:ext cx="3247053" cy="2401078"/>
          </a:xfrm>
          <a:prstGeom prst="rect">
            <a:avLst/>
          </a:prstGeom>
        </p:spPr>
      </p:pic>
      <p:sp>
        <p:nvSpPr>
          <p:cNvPr id="9" name="TextBox 8">
            <a:extLst>
              <a:ext uri="{FF2B5EF4-FFF2-40B4-BE49-F238E27FC236}">
                <a16:creationId xmlns:a16="http://schemas.microsoft.com/office/drawing/2014/main" id="{4F397814-98E0-4AB7-9B89-88F589803489}"/>
              </a:ext>
            </a:extLst>
          </p:cNvPr>
          <p:cNvSpPr txBox="1"/>
          <p:nvPr/>
        </p:nvSpPr>
        <p:spPr>
          <a:xfrm>
            <a:off x="6096001" y="351454"/>
            <a:ext cx="1732383" cy="738664"/>
          </a:xfrm>
          <a:prstGeom prst="rect">
            <a:avLst/>
          </a:prstGeom>
          <a:noFill/>
        </p:spPr>
        <p:txBody>
          <a:bodyPr wrap="square" rtlCol="0">
            <a:spAutoFit/>
          </a:bodyPr>
          <a:lstStyle/>
          <a:p>
            <a:pPr algn="r"/>
            <a:r>
              <a:rPr lang="en-US" sz="1400" dirty="0">
                <a:solidFill>
                  <a:schemeClr val="bg1"/>
                </a:solidFill>
              </a:rPr>
              <a:t>Valentin de Boulogne: St. Paul Writing His Letters</a:t>
            </a:r>
          </a:p>
        </p:txBody>
      </p:sp>
    </p:spTree>
    <p:extLst>
      <p:ext uri="{BB962C8B-B14F-4D97-AF65-F5344CB8AC3E}">
        <p14:creationId xmlns:p14="http://schemas.microsoft.com/office/powerpoint/2010/main" val="3078853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0000">
              <a:schemeClr val="accent5">
                <a:lumMod val="75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7C3ED9-6E05-4A6B-B3CB-954355B5460A}"/>
              </a:ext>
            </a:extLst>
          </p:cNvPr>
          <p:cNvPicPr>
            <a:picLocks noChangeAspect="1"/>
          </p:cNvPicPr>
          <p:nvPr/>
        </p:nvPicPr>
        <p:blipFill>
          <a:blip r:embed="rId2"/>
          <a:stretch>
            <a:fillRect/>
          </a:stretch>
        </p:blipFill>
        <p:spPr>
          <a:xfrm>
            <a:off x="5686425" y="1304925"/>
            <a:ext cx="6219823" cy="4248150"/>
          </a:xfrm>
          <a:prstGeom prst="rect">
            <a:avLst/>
          </a:prstGeom>
        </p:spPr>
      </p:pic>
      <p:sp>
        <p:nvSpPr>
          <p:cNvPr id="3" name="TextBox 2">
            <a:extLst>
              <a:ext uri="{FF2B5EF4-FFF2-40B4-BE49-F238E27FC236}">
                <a16:creationId xmlns:a16="http://schemas.microsoft.com/office/drawing/2014/main" id="{2D4B7990-A478-44B4-AD16-8B54DF55CBD7}"/>
              </a:ext>
            </a:extLst>
          </p:cNvPr>
          <p:cNvSpPr txBox="1"/>
          <p:nvPr/>
        </p:nvSpPr>
        <p:spPr>
          <a:xfrm>
            <a:off x="7372350" y="5848350"/>
            <a:ext cx="3800475" cy="369332"/>
          </a:xfrm>
          <a:prstGeom prst="rect">
            <a:avLst/>
          </a:prstGeom>
          <a:noFill/>
        </p:spPr>
        <p:txBody>
          <a:bodyPr wrap="square" rtlCol="0">
            <a:spAutoFit/>
          </a:bodyPr>
          <a:lstStyle/>
          <a:p>
            <a:r>
              <a:rPr lang="en-US" dirty="0"/>
              <a:t>Painting by Michal Baca</a:t>
            </a:r>
          </a:p>
        </p:txBody>
      </p:sp>
      <p:sp>
        <p:nvSpPr>
          <p:cNvPr id="4" name="TextBox 3">
            <a:extLst>
              <a:ext uri="{FF2B5EF4-FFF2-40B4-BE49-F238E27FC236}">
                <a16:creationId xmlns:a16="http://schemas.microsoft.com/office/drawing/2014/main" id="{2E64436D-4D0B-4613-AEAC-7C55EE2922C2}"/>
              </a:ext>
            </a:extLst>
          </p:cNvPr>
          <p:cNvSpPr txBox="1"/>
          <p:nvPr/>
        </p:nvSpPr>
        <p:spPr>
          <a:xfrm>
            <a:off x="771525" y="600075"/>
            <a:ext cx="4076700" cy="4801314"/>
          </a:xfrm>
          <a:prstGeom prst="rect">
            <a:avLst/>
          </a:prstGeom>
          <a:noFill/>
        </p:spPr>
        <p:txBody>
          <a:bodyPr wrap="square" rtlCol="0">
            <a:spAutoFit/>
          </a:bodyPr>
          <a:lstStyle/>
          <a:p>
            <a:r>
              <a:rPr lang="en-US" dirty="0"/>
              <a:t> For those that are shut up.</a:t>
            </a:r>
          </a:p>
          <a:p>
            <a:endParaRPr lang="en-US" dirty="0"/>
          </a:p>
          <a:p>
            <a:r>
              <a:rPr lang="en-US" dirty="0"/>
              <a:t>[1.] Jesus, our absent Brethren </a:t>
            </a:r>
            <a:r>
              <a:rPr lang="en-US" dirty="0" err="1"/>
              <a:t>bless,Absent</a:t>
            </a:r>
            <a:r>
              <a:rPr lang="en-US" dirty="0"/>
              <a:t> in body not in heart, Kept from the channels of thy grace, Shut up with Thee who pray apart, And let that Spirit </a:t>
            </a:r>
            <a:r>
              <a:rPr lang="en-US" dirty="0" err="1"/>
              <a:t>obtain’d</a:t>
            </a:r>
            <a:r>
              <a:rPr lang="en-US" dirty="0"/>
              <a:t> for all, On Eldad and on </a:t>
            </a:r>
            <a:r>
              <a:rPr lang="en-US" dirty="0" err="1"/>
              <a:t>Medad</a:t>
            </a:r>
            <a:r>
              <a:rPr lang="en-US" dirty="0"/>
              <a:t> fall.</a:t>
            </a:r>
          </a:p>
          <a:p>
            <a:endParaRPr lang="en-US" dirty="0"/>
          </a:p>
          <a:p>
            <a:r>
              <a:rPr lang="en-US" dirty="0"/>
              <a:t>2. O might they now the blessing find, The grace on this assembly shed, While to the living members </a:t>
            </a:r>
            <a:r>
              <a:rPr lang="en-US" dirty="0" err="1"/>
              <a:t>join’d</a:t>
            </a:r>
            <a:r>
              <a:rPr lang="en-US" dirty="0"/>
              <a:t>, And close united to our Head One body and one church we rise, And greet our brethren in the skies.</a:t>
            </a:r>
          </a:p>
        </p:txBody>
      </p:sp>
    </p:spTree>
    <p:extLst>
      <p:ext uri="{BB962C8B-B14F-4D97-AF65-F5344CB8AC3E}">
        <p14:creationId xmlns:p14="http://schemas.microsoft.com/office/powerpoint/2010/main" val="932930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15000">
              <a:schemeClr val="accent4">
                <a:lumMod val="60000"/>
                <a:lumOff val="40000"/>
              </a:schemeClr>
            </a:gs>
            <a:gs pos="3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6FD8F-7910-43AC-8582-EE8DB39A8EC9}"/>
              </a:ext>
            </a:extLst>
          </p:cNvPr>
          <p:cNvSpPr>
            <a:spLocks noGrp="1"/>
          </p:cNvSpPr>
          <p:nvPr>
            <p:ph type="title"/>
          </p:nvPr>
        </p:nvSpPr>
        <p:spPr/>
        <p:txBody>
          <a:bodyPr/>
          <a:lstStyle/>
          <a:p>
            <a:r>
              <a:rPr lang="en-US" dirty="0"/>
              <a:t>`</a:t>
            </a:r>
          </a:p>
        </p:txBody>
      </p:sp>
      <p:sp>
        <p:nvSpPr>
          <p:cNvPr id="3" name="Content Placeholder 2">
            <a:extLst>
              <a:ext uri="{FF2B5EF4-FFF2-40B4-BE49-F238E27FC236}">
                <a16:creationId xmlns:a16="http://schemas.microsoft.com/office/drawing/2014/main" id="{845CBF31-4385-497C-BCC4-27047EC70ED3}"/>
              </a:ext>
            </a:extLst>
          </p:cNvPr>
          <p:cNvSpPr>
            <a:spLocks noGrp="1"/>
          </p:cNvSpPr>
          <p:nvPr>
            <p:ph idx="1"/>
          </p:nvPr>
        </p:nvSpPr>
        <p:spPr>
          <a:xfrm>
            <a:off x="684212" y="186612"/>
            <a:ext cx="5943601" cy="6461838"/>
          </a:xfrm>
        </p:spPr>
        <p:txBody>
          <a:bodyPr>
            <a:noAutofit/>
          </a:bodyPr>
          <a:lstStyle/>
          <a:p>
            <a:pPr marL="0" indent="0">
              <a:buNone/>
            </a:pPr>
            <a:r>
              <a:rPr lang="en-US" sz="1350" b="1" dirty="0">
                <a:solidFill>
                  <a:schemeClr val="tx1"/>
                </a:solidFill>
              </a:rPr>
              <a:t>On Phil[</a:t>
            </a:r>
            <a:r>
              <a:rPr lang="en-US" sz="1350" b="1" dirty="0" err="1">
                <a:solidFill>
                  <a:schemeClr val="tx1"/>
                </a:solidFill>
              </a:rPr>
              <a:t>ippians</a:t>
            </a:r>
            <a:r>
              <a:rPr lang="en-US" sz="1350" b="1" dirty="0">
                <a:solidFill>
                  <a:schemeClr val="tx1"/>
                </a:solidFill>
              </a:rPr>
              <a:t>] 3. 13</a:t>
            </a:r>
          </a:p>
          <a:p>
            <a:pPr marL="0" indent="0">
              <a:buNone/>
            </a:pPr>
            <a:r>
              <a:rPr lang="en-US" sz="1350" dirty="0">
                <a:solidFill>
                  <a:schemeClr val="tx1"/>
                </a:solidFill>
              </a:rPr>
              <a:t> </a:t>
            </a:r>
            <a:r>
              <a:rPr lang="en-US" sz="1350" b="1" dirty="0">
                <a:solidFill>
                  <a:schemeClr val="tx1"/>
                </a:solidFill>
              </a:rPr>
              <a:t>1. Come let us who to Christ are </a:t>
            </a:r>
            <a:r>
              <a:rPr lang="en-US" sz="1350" b="1" dirty="0" err="1">
                <a:solidFill>
                  <a:schemeClr val="tx1"/>
                </a:solidFill>
              </a:rPr>
              <a:t>join’d</a:t>
            </a:r>
            <a:r>
              <a:rPr lang="en-US" sz="1350" b="1" dirty="0">
                <a:solidFill>
                  <a:schemeClr val="tx1"/>
                </a:solidFill>
              </a:rPr>
              <a:t> Forgetting still the things behind This only Thing persist to do, Our Calling’s Glorious Prize pursue.</a:t>
            </a:r>
          </a:p>
          <a:p>
            <a:pPr marL="0" indent="0">
              <a:buNone/>
            </a:pPr>
            <a:r>
              <a:rPr lang="en-US" sz="1350" b="1" dirty="0">
                <a:solidFill>
                  <a:schemeClr val="tx1"/>
                </a:solidFill>
              </a:rPr>
              <a:t>2. Our Works, and Gifts, and Graces past, All, all behind our Back be cast, This, only This </a:t>
            </a:r>
            <a:r>
              <a:rPr lang="en-US" sz="1350" b="1" dirty="0" err="1">
                <a:solidFill>
                  <a:schemeClr val="tx1"/>
                </a:solidFill>
              </a:rPr>
              <a:t>remembred</a:t>
            </a:r>
            <a:r>
              <a:rPr lang="en-US" sz="1350" b="1" dirty="0">
                <a:solidFill>
                  <a:schemeClr val="tx1"/>
                </a:solidFill>
              </a:rPr>
              <a:t> be, Jesus hath </a:t>
            </a:r>
            <a:r>
              <a:rPr lang="en-US" sz="1350" b="1" dirty="0" err="1">
                <a:solidFill>
                  <a:schemeClr val="tx1"/>
                </a:solidFill>
              </a:rPr>
              <a:t>lov’d</a:t>
            </a:r>
            <a:r>
              <a:rPr lang="en-US" sz="1350" b="1" dirty="0">
                <a:solidFill>
                  <a:schemeClr val="tx1"/>
                </a:solidFill>
              </a:rPr>
              <a:t>, and died for me!</a:t>
            </a:r>
          </a:p>
          <a:p>
            <a:pPr marL="0" indent="0">
              <a:buNone/>
            </a:pPr>
            <a:r>
              <a:rPr lang="en-US" sz="1350" b="1" dirty="0">
                <a:solidFill>
                  <a:schemeClr val="tx1"/>
                </a:solidFill>
              </a:rPr>
              <a:t>3. He died, that We to Him might live, Might all His Righteousness receive, Fulness of Love, and Health, and Power; He died, that we might sin no more.</a:t>
            </a:r>
          </a:p>
          <a:p>
            <a:pPr marL="0" indent="0">
              <a:buNone/>
            </a:pPr>
            <a:r>
              <a:rPr lang="en-US" sz="1350" b="1" dirty="0">
                <a:solidFill>
                  <a:schemeClr val="tx1"/>
                </a:solidFill>
              </a:rPr>
              <a:t>4. He shed His Blood to wash us clean, From All Unrighteousness and Sin, To save from All Iniquity, Jesus hath </a:t>
            </a:r>
            <a:r>
              <a:rPr lang="en-US" sz="1350" b="1" dirty="0" err="1">
                <a:solidFill>
                  <a:schemeClr val="tx1"/>
                </a:solidFill>
              </a:rPr>
              <a:t>lov’d</a:t>
            </a:r>
            <a:r>
              <a:rPr lang="en-US" sz="1350" b="1" dirty="0">
                <a:solidFill>
                  <a:schemeClr val="tx1"/>
                </a:solidFill>
              </a:rPr>
              <a:t>, and died for me.</a:t>
            </a:r>
          </a:p>
          <a:p>
            <a:pPr marL="0" indent="0">
              <a:buNone/>
            </a:pPr>
            <a:r>
              <a:rPr lang="en-US" sz="1350" b="1" dirty="0">
                <a:solidFill>
                  <a:schemeClr val="tx1"/>
                </a:solidFill>
              </a:rPr>
              <a:t>5. He died, that We might be made whole, Holy in Body, Spirit, Soul, Might do His Will like Those above, </a:t>
            </a:r>
            <a:r>
              <a:rPr lang="en-US" sz="1350" b="1" dirty="0" err="1">
                <a:solidFill>
                  <a:schemeClr val="tx1"/>
                </a:solidFill>
              </a:rPr>
              <a:t>Renew’d</a:t>
            </a:r>
            <a:r>
              <a:rPr lang="en-US" sz="1350" b="1" dirty="0">
                <a:solidFill>
                  <a:schemeClr val="tx1"/>
                </a:solidFill>
              </a:rPr>
              <a:t> in all the Life of Love.</a:t>
            </a:r>
          </a:p>
          <a:p>
            <a:pPr marL="0" indent="0">
              <a:buNone/>
            </a:pPr>
            <a:r>
              <a:rPr lang="en-US" sz="1350" b="1" dirty="0">
                <a:solidFill>
                  <a:schemeClr val="tx1"/>
                </a:solidFill>
              </a:rPr>
              <a:t>6. Lay the Foundation then no more, Reach forth unto the Things before, On to the Prize undaunted press, And seize the Crown of Righteousness.</a:t>
            </a:r>
          </a:p>
          <a:p>
            <a:pPr marL="0" indent="0">
              <a:buNone/>
            </a:pPr>
            <a:r>
              <a:rPr lang="en-US" sz="1350" b="1" dirty="0">
                <a:solidFill>
                  <a:schemeClr val="tx1"/>
                </a:solidFill>
              </a:rPr>
              <a:t>7. We shall the End of Faith attain, The Uttermost Salvation gain, (Our Gospel Hope, our Calling’s Prize, The Tree of Life in </a:t>
            </a:r>
            <a:r>
              <a:rPr lang="en-US" sz="1350" b="1" dirty="0" err="1">
                <a:solidFill>
                  <a:schemeClr val="tx1"/>
                </a:solidFill>
              </a:rPr>
              <a:t>Paradice</a:t>
            </a:r>
            <a:r>
              <a:rPr lang="en-US" sz="1350" b="1" dirty="0">
                <a:solidFill>
                  <a:schemeClr val="tx1"/>
                </a:solidFill>
              </a:rPr>
              <a:t>.)</a:t>
            </a:r>
          </a:p>
          <a:p>
            <a:pPr marL="0" indent="0">
              <a:buNone/>
            </a:pPr>
            <a:r>
              <a:rPr lang="en-US" sz="1350" b="1" dirty="0">
                <a:solidFill>
                  <a:schemeClr val="tx1"/>
                </a:solidFill>
              </a:rPr>
              <a:t>8. Shall taste the Manna of His Grace, And pure in Heart behold His Face, Our Jesus shall Himself impart, And cleanse, and fill the Sinless Heart:</a:t>
            </a:r>
          </a:p>
          <a:p>
            <a:pPr marL="0" indent="0">
              <a:buNone/>
            </a:pPr>
            <a:r>
              <a:rPr lang="en-US" sz="1350" b="1" dirty="0">
                <a:solidFill>
                  <a:schemeClr val="tx1"/>
                </a:solidFill>
              </a:rPr>
              <a:t>9. His Nature to our Souls make known, And write the Name in the White Stone, We all shall All His Fulness prove, And find the Pearl of Perfect Love.                                   </a:t>
            </a:r>
          </a:p>
          <a:p>
            <a:r>
              <a:rPr lang="en-US" sz="1350" b="1" dirty="0">
                <a:solidFill>
                  <a:schemeClr val="tx1"/>
                </a:solidFill>
              </a:rPr>
              <a:t> Charles Wesley</a:t>
            </a:r>
            <a:r>
              <a:rPr lang="en-US" sz="1350" dirty="0">
                <a:solidFill>
                  <a:schemeClr val="tx1"/>
                </a:solidFill>
              </a:rPr>
              <a:t>                     </a:t>
            </a:r>
            <a:r>
              <a:rPr lang="en-US" sz="1300" dirty="0">
                <a:solidFill>
                  <a:schemeClr val="tx1"/>
                </a:solidFill>
              </a:rPr>
              <a:t>Image: Anne Cameron </a:t>
            </a:r>
            <a:r>
              <a:rPr lang="en-US" sz="1300" dirty="0" err="1">
                <a:solidFill>
                  <a:schemeClr val="tx1"/>
                </a:solidFill>
              </a:rPr>
              <a:t>Cutri</a:t>
            </a:r>
            <a:endParaRPr lang="en-US" sz="1300" dirty="0">
              <a:solidFill>
                <a:schemeClr val="tx1"/>
              </a:solidFill>
            </a:endParaRPr>
          </a:p>
        </p:txBody>
      </p:sp>
      <p:sp>
        <p:nvSpPr>
          <p:cNvPr id="4" name="Text Placeholder 3">
            <a:extLst>
              <a:ext uri="{FF2B5EF4-FFF2-40B4-BE49-F238E27FC236}">
                <a16:creationId xmlns:a16="http://schemas.microsoft.com/office/drawing/2014/main" id="{EA60C8C0-328A-4925-A164-C9F8E9AFA0ED}"/>
              </a:ext>
            </a:extLst>
          </p:cNvPr>
          <p:cNvSpPr>
            <a:spLocks noGrp="1"/>
          </p:cNvSpPr>
          <p:nvPr>
            <p:ph type="body" sz="half" idx="2"/>
          </p:nvPr>
        </p:nvSpPr>
        <p:spPr/>
        <p:txBody>
          <a:bodyPr/>
          <a:lstStyle/>
          <a:p>
            <a:endParaRPr lang="en-US" dirty="0"/>
          </a:p>
        </p:txBody>
      </p:sp>
      <p:pic>
        <p:nvPicPr>
          <p:cNvPr id="5" name="Content Placeholder 4">
            <a:extLst>
              <a:ext uri="{FF2B5EF4-FFF2-40B4-BE49-F238E27FC236}">
                <a16:creationId xmlns:a16="http://schemas.microsoft.com/office/drawing/2014/main" id="{06795D85-A7E2-4B05-B2B6-A3133FD3FB34}"/>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p:blipFill>
        <p:spPr>
          <a:xfrm>
            <a:off x="7105803" y="352425"/>
            <a:ext cx="4886018" cy="6219825"/>
          </a:xfrm>
          <a:prstGeom prst="rect">
            <a:avLst/>
          </a:prstGeom>
        </p:spPr>
      </p:pic>
    </p:spTree>
    <p:extLst>
      <p:ext uri="{BB962C8B-B14F-4D97-AF65-F5344CB8AC3E}">
        <p14:creationId xmlns:p14="http://schemas.microsoft.com/office/powerpoint/2010/main" val="4004928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2"/>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5B474E-C575-4A0D-A5AD-07CB6673D91A}"/>
              </a:ext>
            </a:extLst>
          </p:cNvPr>
          <p:cNvSpPr txBox="1"/>
          <p:nvPr/>
        </p:nvSpPr>
        <p:spPr>
          <a:xfrm>
            <a:off x="971551" y="1228725"/>
            <a:ext cx="8420100" cy="5170646"/>
          </a:xfrm>
          <a:prstGeom prst="rect">
            <a:avLst/>
          </a:prstGeom>
          <a:noFill/>
        </p:spPr>
        <p:txBody>
          <a:bodyPr wrap="square" rtlCol="0">
            <a:spAutoFit/>
          </a:bodyPr>
          <a:lstStyle/>
          <a:p>
            <a:r>
              <a:rPr lang="en-US" sz="3000" dirty="0"/>
              <a:t>You have done what no previous generation of Christians has done before: celebrated Holy Week during a global pandemic with the assistance of web conferencing technology.  </a:t>
            </a:r>
          </a:p>
          <a:p>
            <a:endParaRPr lang="en-US" sz="3000" dirty="0"/>
          </a:p>
          <a:p>
            <a:r>
              <a:rPr lang="en-US" sz="3000" dirty="0"/>
              <a:t>What burdens and blessings have you encountered?  What new insights into the gospel of Jesus Christ have you gained?  What have you learned that you will take with you on the journey ahead?  </a:t>
            </a:r>
          </a:p>
        </p:txBody>
      </p:sp>
    </p:spTree>
    <p:extLst>
      <p:ext uri="{BB962C8B-B14F-4D97-AF65-F5344CB8AC3E}">
        <p14:creationId xmlns:p14="http://schemas.microsoft.com/office/powerpoint/2010/main" val="1431877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842574-F820-45E3-BA53-241FC2FB535F}"/>
              </a:ext>
            </a:extLst>
          </p:cNvPr>
          <p:cNvPicPr>
            <a:picLocks noChangeAspect="1"/>
          </p:cNvPicPr>
          <p:nvPr/>
        </p:nvPicPr>
        <p:blipFill rotWithShape="1">
          <a:blip r:embed="rId2"/>
          <a:srcRect r="3305" b="1"/>
          <a:stretch/>
        </p:blipFill>
        <p:spPr>
          <a:xfrm>
            <a:off x="4452360" y="10"/>
            <a:ext cx="7739640" cy="6857990"/>
          </a:xfrm>
          <a:prstGeom prst="rect">
            <a:avLst/>
          </a:prstGeom>
        </p:spPr>
      </p:pic>
      <p:sp>
        <p:nvSpPr>
          <p:cNvPr id="2" name="Title 1">
            <a:extLst>
              <a:ext uri="{FF2B5EF4-FFF2-40B4-BE49-F238E27FC236}">
                <a16:creationId xmlns:a16="http://schemas.microsoft.com/office/drawing/2014/main" id="{9C7F7D4A-BE36-4FC0-ACB9-92250F2C7F3E}"/>
              </a:ext>
            </a:extLst>
          </p:cNvPr>
          <p:cNvSpPr>
            <a:spLocks noGrp="1"/>
          </p:cNvSpPr>
          <p:nvPr>
            <p:ph type="ctrTitle"/>
          </p:nvPr>
        </p:nvSpPr>
        <p:spPr>
          <a:xfrm>
            <a:off x="435309" y="317240"/>
            <a:ext cx="4023360" cy="5271797"/>
          </a:xfrm>
        </p:spPr>
        <p:txBody>
          <a:bodyPr anchor="b">
            <a:noAutofit/>
          </a:bodyPr>
          <a:lstStyle/>
          <a:p>
            <a:r>
              <a:rPr lang="en-US" sz="2400" dirty="0"/>
              <a:t>The LORD God sent him forth from the garden of Eden, to till the ground from which he was taken.   24 He drove out the man; and at the east of the garden of Eden he placed the cherubim, and a sword flaming and turning to guard the way to the tree of life. (Gen 3:22-24 NRS)</a:t>
            </a:r>
          </a:p>
        </p:txBody>
      </p:sp>
    </p:spTree>
    <p:extLst>
      <p:ext uri="{BB962C8B-B14F-4D97-AF65-F5344CB8AC3E}">
        <p14:creationId xmlns:p14="http://schemas.microsoft.com/office/powerpoint/2010/main" val="69316282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13BE87B-D7FD-4BF3-A7BC-511F522528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35A481B-C639-4892-B0EF-4D8373A9B0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639734" cy="6858000"/>
          </a:xfrm>
          <a:prstGeom prst="rect">
            <a:avLst/>
          </a:prstGeom>
          <a:solidFill>
            <a:schemeClr val="accent1">
              <a:lumMod val="75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52BD58B-6284-459E-9FF4-A97F3A5690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438656" cy="6858000"/>
          </a:xfrm>
          <a:prstGeom prst="rect">
            <a:avLst/>
          </a:prstGeom>
          <a:solidFill>
            <a:schemeClr val="accent1">
              <a:lumMod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grpSp>
        <p:nvGrpSpPr>
          <p:cNvPr id="21" name="Group 20">
            <a:extLst>
              <a:ext uri="{FF2B5EF4-FFF2-40B4-BE49-F238E27FC236}">
                <a16:creationId xmlns:a16="http://schemas.microsoft.com/office/drawing/2014/main" id="{AE589C21-CEDE-4D90-AC85-6E43B68D131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3449715"/>
            <a:ext cx="2981858" cy="3208867"/>
            <a:chOff x="9206969" y="2963333"/>
            <a:chExt cx="2981858" cy="3208867"/>
          </a:xfrm>
        </p:grpSpPr>
        <p:cxnSp>
          <p:nvCxnSpPr>
            <p:cNvPr id="22" name="Straight Connector 21">
              <a:extLst>
                <a:ext uri="{FF2B5EF4-FFF2-40B4-BE49-F238E27FC236}">
                  <a16:creationId xmlns:a16="http://schemas.microsoft.com/office/drawing/2014/main" id="{1F4121EC-0ADD-45C0-85F0-D49F67A3ED8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22F012F-0680-4AEC-9884-BA712ED2B9E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A5CEDFE-9EC8-436B-AE10-F85A847783A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9C70031-55D8-483B-8452-A6B809D0AC8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24F1E16-B0BE-4400-9A10-95BB1D52CCD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7D50F0F9-356D-44BB-BEF2-637DF27AFD0E}"/>
              </a:ext>
            </a:extLst>
          </p:cNvPr>
          <p:cNvSpPr>
            <a:spLocks noGrp="1"/>
          </p:cNvSpPr>
          <p:nvPr>
            <p:ph type="ctrTitle"/>
          </p:nvPr>
        </p:nvSpPr>
        <p:spPr>
          <a:xfrm>
            <a:off x="5116738" y="685798"/>
            <a:ext cx="6159273" cy="4495801"/>
          </a:xfrm>
        </p:spPr>
        <p:txBody>
          <a:bodyPr anchor="ctr">
            <a:normAutofit/>
          </a:bodyPr>
          <a:lstStyle/>
          <a:p>
            <a:pPr>
              <a:lnSpc>
                <a:spcPct val="90000"/>
              </a:lnSpc>
            </a:pPr>
            <a:r>
              <a:rPr lang="en-US" sz="1800" dirty="0">
                <a:solidFill>
                  <a:srgbClr val="FFFFFF"/>
                </a:solidFill>
              </a:rPr>
              <a:t>A flaming sword preserves the tree </a:t>
            </a:r>
            <a:br>
              <a:rPr lang="en-US" sz="1800" dirty="0">
                <a:solidFill>
                  <a:srgbClr val="FFFFFF"/>
                </a:solidFill>
              </a:rPr>
            </a:br>
            <a:r>
              <a:rPr lang="en-US" sz="1800" dirty="0">
                <a:solidFill>
                  <a:srgbClr val="FFFFFF"/>
                </a:solidFill>
              </a:rPr>
              <a:t>Of life, lest self should enter in; </a:t>
            </a:r>
            <a:br>
              <a:rPr lang="en-US" sz="1800" dirty="0">
                <a:solidFill>
                  <a:srgbClr val="FFFFFF"/>
                </a:solidFill>
              </a:rPr>
            </a:br>
            <a:r>
              <a:rPr lang="en-US" sz="1800" dirty="0">
                <a:solidFill>
                  <a:srgbClr val="FFFFFF"/>
                </a:solidFill>
              </a:rPr>
              <a:t>It keeps out self, and every way </a:t>
            </a:r>
            <a:br>
              <a:rPr lang="en-US" sz="1800" dirty="0">
                <a:solidFill>
                  <a:srgbClr val="FFFFFF"/>
                </a:solidFill>
              </a:rPr>
            </a:br>
            <a:r>
              <a:rPr lang="en-US" sz="1800" dirty="0">
                <a:solidFill>
                  <a:srgbClr val="FFFFFF"/>
                </a:solidFill>
              </a:rPr>
              <a:t>It turns, the man of sin to slay. </a:t>
            </a:r>
            <a:br>
              <a:rPr lang="en-US" sz="1800" dirty="0">
                <a:solidFill>
                  <a:srgbClr val="FFFFFF"/>
                </a:solidFill>
              </a:rPr>
            </a:br>
            <a:r>
              <a:rPr lang="en-US" sz="1800" dirty="0">
                <a:solidFill>
                  <a:srgbClr val="FFFFFF"/>
                </a:solidFill>
              </a:rPr>
              <a:t/>
            </a:r>
            <a:br>
              <a:rPr lang="en-US" sz="1800" dirty="0">
                <a:solidFill>
                  <a:srgbClr val="FFFFFF"/>
                </a:solidFill>
              </a:rPr>
            </a:br>
            <a:r>
              <a:rPr lang="en-US" sz="1800" dirty="0">
                <a:solidFill>
                  <a:srgbClr val="FFFFFF"/>
                </a:solidFill>
              </a:rPr>
              <a:t>More and more let love abound, </a:t>
            </a:r>
            <a:br>
              <a:rPr lang="en-US" sz="1800" dirty="0">
                <a:solidFill>
                  <a:srgbClr val="FFFFFF"/>
                </a:solidFill>
              </a:rPr>
            </a:br>
            <a:r>
              <a:rPr lang="en-US" sz="1800" dirty="0">
                <a:solidFill>
                  <a:srgbClr val="FFFFFF"/>
                </a:solidFill>
              </a:rPr>
              <a:t>Never, never may we rest, </a:t>
            </a:r>
            <a:br>
              <a:rPr lang="en-US" sz="1800" dirty="0">
                <a:solidFill>
                  <a:srgbClr val="FFFFFF"/>
                </a:solidFill>
              </a:rPr>
            </a:br>
            <a:r>
              <a:rPr lang="en-US" sz="1800" dirty="0">
                <a:solidFill>
                  <a:srgbClr val="FFFFFF"/>
                </a:solidFill>
              </a:rPr>
              <a:t>Till we are in Jesus found, </a:t>
            </a:r>
            <a:br>
              <a:rPr lang="en-US" sz="1800" dirty="0">
                <a:solidFill>
                  <a:srgbClr val="FFFFFF"/>
                </a:solidFill>
              </a:rPr>
            </a:br>
            <a:r>
              <a:rPr lang="en-US" sz="1800" dirty="0">
                <a:solidFill>
                  <a:srgbClr val="FFFFFF"/>
                </a:solidFill>
              </a:rPr>
              <a:t>Of our paradise </a:t>
            </a:r>
            <a:r>
              <a:rPr lang="en-US" sz="1800" dirty="0" err="1">
                <a:solidFill>
                  <a:srgbClr val="FFFFFF"/>
                </a:solidFill>
              </a:rPr>
              <a:t>possest</a:t>
            </a:r>
            <a:r>
              <a:rPr lang="en-US" sz="1800" dirty="0">
                <a:solidFill>
                  <a:srgbClr val="FFFFFF"/>
                </a:solidFill>
              </a:rPr>
              <a:t>. </a:t>
            </a:r>
            <a:br>
              <a:rPr lang="en-US" sz="1800" dirty="0">
                <a:solidFill>
                  <a:srgbClr val="FFFFFF"/>
                </a:solidFill>
              </a:rPr>
            </a:br>
            <a:r>
              <a:rPr lang="en-US" sz="1800" dirty="0">
                <a:solidFill>
                  <a:srgbClr val="FFFFFF"/>
                </a:solidFill>
              </a:rPr>
              <a:t/>
            </a:r>
            <a:br>
              <a:rPr lang="en-US" sz="1800" dirty="0">
                <a:solidFill>
                  <a:srgbClr val="FFFFFF"/>
                </a:solidFill>
              </a:rPr>
            </a:br>
            <a:r>
              <a:rPr lang="en-US" sz="1800" dirty="0">
                <a:solidFill>
                  <a:srgbClr val="FFFFFF"/>
                </a:solidFill>
              </a:rPr>
              <a:t>He removes the flaming sword, </a:t>
            </a:r>
            <a:br>
              <a:rPr lang="en-US" sz="1800" dirty="0">
                <a:solidFill>
                  <a:srgbClr val="FFFFFF"/>
                </a:solidFill>
              </a:rPr>
            </a:br>
            <a:r>
              <a:rPr lang="en-US" sz="1800" dirty="0">
                <a:solidFill>
                  <a:srgbClr val="FFFFFF"/>
                </a:solidFill>
              </a:rPr>
              <a:t>Calls us back, from Eden driven, </a:t>
            </a:r>
            <a:br>
              <a:rPr lang="en-US" sz="1800" dirty="0">
                <a:solidFill>
                  <a:srgbClr val="FFFFFF"/>
                </a:solidFill>
              </a:rPr>
            </a:br>
            <a:r>
              <a:rPr lang="en-US" sz="1800" dirty="0">
                <a:solidFill>
                  <a:srgbClr val="FFFFFF"/>
                </a:solidFill>
              </a:rPr>
              <a:t>To his image here </a:t>
            </a:r>
            <a:r>
              <a:rPr lang="en-US" sz="1800" dirty="0" err="1">
                <a:solidFill>
                  <a:srgbClr val="FFFFFF"/>
                </a:solidFill>
              </a:rPr>
              <a:t>restor’d</a:t>
            </a:r>
            <a:r>
              <a:rPr lang="en-US" sz="1800" dirty="0">
                <a:solidFill>
                  <a:srgbClr val="FFFFFF"/>
                </a:solidFill>
              </a:rPr>
              <a:t>, </a:t>
            </a:r>
            <a:br>
              <a:rPr lang="en-US" sz="1800" dirty="0">
                <a:solidFill>
                  <a:srgbClr val="FFFFFF"/>
                </a:solidFill>
              </a:rPr>
            </a:br>
            <a:r>
              <a:rPr lang="en-US" sz="1800" dirty="0">
                <a:solidFill>
                  <a:srgbClr val="FFFFFF"/>
                </a:solidFill>
              </a:rPr>
              <a:t>Soon he takes us up to heaven. </a:t>
            </a:r>
            <a:br>
              <a:rPr lang="en-US" sz="1800" dirty="0">
                <a:solidFill>
                  <a:srgbClr val="FFFFFF"/>
                </a:solidFill>
              </a:rPr>
            </a:br>
            <a:r>
              <a:rPr lang="en-US" sz="1800" dirty="0">
                <a:solidFill>
                  <a:srgbClr val="FFFFFF"/>
                </a:solidFill>
              </a:rPr>
              <a:t/>
            </a:r>
            <a:br>
              <a:rPr lang="en-US" sz="1800" dirty="0">
                <a:solidFill>
                  <a:srgbClr val="FFFFFF"/>
                </a:solidFill>
              </a:rPr>
            </a:br>
            <a:r>
              <a:rPr lang="en-US" sz="1800" dirty="0">
                <a:solidFill>
                  <a:srgbClr val="FFFFFF"/>
                </a:solidFill>
              </a:rPr>
              <a:t>				-- Charles Wesley </a:t>
            </a:r>
            <a:br>
              <a:rPr lang="en-US" sz="1800" dirty="0">
                <a:solidFill>
                  <a:srgbClr val="FFFFFF"/>
                </a:solidFill>
              </a:rPr>
            </a:br>
            <a:endParaRPr lang="en-US" sz="1800" dirty="0">
              <a:solidFill>
                <a:srgbClr val="FFFFFF"/>
              </a:solidFill>
            </a:endParaRPr>
          </a:p>
        </p:txBody>
      </p:sp>
      <p:sp>
        <p:nvSpPr>
          <p:cNvPr id="3" name="Subtitle 2">
            <a:extLst>
              <a:ext uri="{FF2B5EF4-FFF2-40B4-BE49-F238E27FC236}">
                <a16:creationId xmlns:a16="http://schemas.microsoft.com/office/drawing/2014/main" id="{6D601431-78F7-4490-A466-18F6A7C474BF}"/>
              </a:ext>
            </a:extLst>
          </p:cNvPr>
          <p:cNvSpPr>
            <a:spLocks noGrp="1"/>
          </p:cNvSpPr>
          <p:nvPr>
            <p:ph type="subTitle" idx="1"/>
          </p:nvPr>
        </p:nvSpPr>
        <p:spPr>
          <a:xfrm>
            <a:off x="1698171" y="685798"/>
            <a:ext cx="2502578" cy="4495801"/>
          </a:xfrm>
        </p:spPr>
        <p:txBody>
          <a:bodyPr anchor="ctr">
            <a:normAutofit/>
          </a:bodyPr>
          <a:lstStyle/>
          <a:p>
            <a:pPr algn="r">
              <a:lnSpc>
                <a:spcPct val="90000"/>
              </a:lnSpc>
            </a:pPr>
            <a:r>
              <a:rPr lang="en-US" sz="1600">
                <a:solidFill>
                  <a:srgbClr val="FFFFFF"/>
                </a:solidFill>
              </a:rPr>
              <a:t>“Therefore, lest Adam and Eve, after having eaten of the tree of life, live forever and remain in eternal lives of suffering, God forbade them to eat … that which he had been prepared to give them before they incurred the curse and when they were still clothed with glory.” </a:t>
            </a:r>
          </a:p>
          <a:p>
            <a:pPr algn="r">
              <a:lnSpc>
                <a:spcPct val="90000"/>
              </a:lnSpc>
            </a:pPr>
            <a:r>
              <a:rPr lang="en-US" sz="1600">
                <a:solidFill>
                  <a:srgbClr val="FFFFFF"/>
                </a:solidFill>
              </a:rPr>
              <a:t>Ephrem the Syrian, Commentary on Genesis 2.35.1</a:t>
            </a:r>
          </a:p>
        </p:txBody>
      </p:sp>
    </p:spTree>
    <p:extLst>
      <p:ext uri="{BB962C8B-B14F-4D97-AF65-F5344CB8AC3E}">
        <p14:creationId xmlns:p14="http://schemas.microsoft.com/office/powerpoint/2010/main" val="2620818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09CCB3F-DBCE-4964-9E34-8C5DE80EF4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940338-BE8F-4D18-B86F-80EA61F4C6C6}"/>
              </a:ext>
            </a:extLst>
          </p:cNvPr>
          <p:cNvSpPr>
            <a:spLocks noGrp="1"/>
          </p:cNvSpPr>
          <p:nvPr>
            <p:ph type="title"/>
          </p:nvPr>
        </p:nvSpPr>
        <p:spPr>
          <a:xfrm>
            <a:off x="7532710" y="620722"/>
            <a:ext cx="3518748" cy="1142462"/>
          </a:xfrm>
        </p:spPr>
        <p:txBody>
          <a:bodyPr anchor="b">
            <a:normAutofit/>
          </a:bodyPr>
          <a:lstStyle/>
          <a:p>
            <a:pPr>
              <a:lnSpc>
                <a:spcPct val="90000"/>
              </a:lnSpc>
            </a:pPr>
            <a:r>
              <a:rPr lang="en-US" sz="1100"/>
              <a:t>So the LORD scattered them abroad from there over the face of all the earth, and they left off building the city. (Gen 11:8 NRS) </a:t>
            </a:r>
            <a:br>
              <a:rPr lang="en-US" sz="1100"/>
            </a:br>
            <a:r>
              <a:rPr lang="en-US" sz="1100"/>
              <a:t/>
            </a:r>
            <a:br>
              <a:rPr lang="en-US" sz="1100"/>
            </a:br>
            <a:r>
              <a:rPr lang="en-US" sz="1100"/>
              <a:t>Pieter Brueghel, “The Tower of Babel” (1567)</a:t>
            </a:r>
          </a:p>
        </p:txBody>
      </p:sp>
      <p:sp>
        <p:nvSpPr>
          <p:cNvPr id="15"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9922C490-C2B8-45BC-9C13-1BD192FBD556}"/>
              </a:ext>
            </a:extLst>
          </p:cNvPr>
          <p:cNvPicPr>
            <a:picLocks noChangeAspect="1"/>
          </p:cNvPicPr>
          <p:nvPr/>
        </p:nvPicPr>
        <p:blipFill rotWithShape="1">
          <a:blip r:embed="rId2"/>
          <a:srcRect l="3786" r="3909" b="1"/>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8" name="Content Placeholder 7">
            <a:extLst>
              <a:ext uri="{FF2B5EF4-FFF2-40B4-BE49-F238E27FC236}">
                <a16:creationId xmlns:a16="http://schemas.microsoft.com/office/drawing/2014/main" id="{80DA2028-6D47-4AE7-AE63-26EC16F96A0E}"/>
              </a:ext>
            </a:extLst>
          </p:cNvPr>
          <p:cNvSpPr>
            <a:spLocks noGrp="1"/>
          </p:cNvSpPr>
          <p:nvPr>
            <p:ph idx="1"/>
          </p:nvPr>
        </p:nvSpPr>
        <p:spPr>
          <a:xfrm>
            <a:off x="7532710" y="1822448"/>
            <a:ext cx="3479419" cy="4414829"/>
          </a:xfrm>
        </p:spPr>
        <p:txBody>
          <a:bodyPr anchor="t">
            <a:normAutofit/>
          </a:bodyPr>
          <a:lstStyle/>
          <a:p>
            <a:pPr marL="0" indent="0">
              <a:lnSpc>
                <a:spcPct val="90000"/>
              </a:lnSpc>
              <a:buNone/>
            </a:pPr>
            <a:r>
              <a:rPr lang="en-US" sz="1400" dirty="0"/>
              <a:t> If my own party I approve, And cleave to my own sect, Holding the few with partial love, The many I reject; My nature’s narrowness I feel, Myself I blindly seek, And still a slave in Babel dwell, A shackled </a:t>
            </a:r>
            <a:r>
              <a:rPr lang="en-US" sz="1400" dirty="0" err="1"/>
              <a:t>schismatick</a:t>
            </a:r>
            <a:r>
              <a:rPr lang="en-US" sz="1400" dirty="0"/>
              <a:t>.</a:t>
            </a:r>
          </a:p>
          <a:p>
            <a:pPr marL="0" indent="0">
              <a:lnSpc>
                <a:spcPct val="90000"/>
              </a:lnSpc>
              <a:buNone/>
            </a:pPr>
            <a:r>
              <a:rPr lang="en-US" sz="1400" dirty="0"/>
              <a:t>O that the Spirit of our Lord Might set his prisoners free, Might speak the sectaries </a:t>
            </a:r>
            <a:r>
              <a:rPr lang="en-US" sz="1400" dirty="0" err="1"/>
              <a:t>restor’d</a:t>
            </a:r>
            <a:r>
              <a:rPr lang="en-US" sz="1400" dirty="0"/>
              <a:t> To glorious liberty! O that the </a:t>
            </a:r>
            <a:r>
              <a:rPr lang="en-US" sz="1400" dirty="0" err="1"/>
              <a:t>catholick</a:t>
            </a:r>
            <a:r>
              <a:rPr lang="en-US" sz="1400" dirty="0"/>
              <a:t> love divine Shed in our hearts abroad Might all our jangling parties join, And swallow us up in God!</a:t>
            </a:r>
          </a:p>
          <a:p>
            <a:pPr>
              <a:lnSpc>
                <a:spcPct val="90000"/>
              </a:lnSpc>
            </a:pPr>
            <a:r>
              <a:rPr lang="en-US" sz="1400" dirty="0"/>
              <a:t>Charles Wesley  </a:t>
            </a:r>
          </a:p>
        </p:txBody>
      </p:sp>
      <p:grpSp>
        <p:nvGrpSpPr>
          <p:cNvPr id="17" name="Group 16">
            <a:extLst>
              <a:ext uri="{FF2B5EF4-FFF2-40B4-BE49-F238E27FC236}">
                <a16:creationId xmlns:a16="http://schemas.microsoft.com/office/drawing/2014/main" id="{A9733A91-F958-4629-801A-3F6F1E09AD6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8" name="Straight Connector 17">
              <a:extLst>
                <a:ext uri="{FF2B5EF4-FFF2-40B4-BE49-F238E27FC236}">
                  <a16:creationId xmlns:a16="http://schemas.microsoft.com/office/drawing/2014/main" id="{F3812972-C68B-4C59-B3A7-4AF61E935D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B3F3B7C-7909-4486-AA08-5C6B625C3A0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0BD7DA8-741F-4296-9363-05EF9154111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2068EFC-20FC-456F-839F-4BCFFCAA819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251C60F-B911-433E-BF75-3BBEFD0538C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71975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6"/>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326F3-827F-4536-9BF8-2D760833C4D3}"/>
              </a:ext>
            </a:extLst>
          </p:cNvPr>
          <p:cNvPicPr>
            <a:picLocks noChangeAspect="1"/>
          </p:cNvPicPr>
          <p:nvPr/>
        </p:nvPicPr>
        <p:blipFill>
          <a:blip r:embed="rId2"/>
          <a:stretch>
            <a:fillRect/>
          </a:stretch>
        </p:blipFill>
        <p:spPr>
          <a:xfrm>
            <a:off x="4486127" y="438897"/>
            <a:ext cx="7509670" cy="5418978"/>
          </a:xfrm>
          <a:prstGeom prst="rect">
            <a:avLst/>
          </a:prstGeom>
        </p:spPr>
      </p:pic>
      <p:sp>
        <p:nvSpPr>
          <p:cNvPr id="5" name="TextBox 4">
            <a:extLst>
              <a:ext uri="{FF2B5EF4-FFF2-40B4-BE49-F238E27FC236}">
                <a16:creationId xmlns:a16="http://schemas.microsoft.com/office/drawing/2014/main" id="{5E15EB1A-FFBF-45C6-ABEA-55454E6454EE}"/>
              </a:ext>
            </a:extLst>
          </p:cNvPr>
          <p:cNvSpPr txBox="1"/>
          <p:nvPr/>
        </p:nvSpPr>
        <p:spPr>
          <a:xfrm>
            <a:off x="923925" y="714375"/>
            <a:ext cx="4048125" cy="369332"/>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0B351670-327C-47AA-8E82-728ABF10FC75}"/>
              </a:ext>
            </a:extLst>
          </p:cNvPr>
          <p:cNvSpPr txBox="1"/>
          <p:nvPr/>
        </p:nvSpPr>
        <p:spPr>
          <a:xfrm>
            <a:off x="645952" y="343949"/>
            <a:ext cx="3821273" cy="6740307"/>
          </a:xfrm>
          <a:prstGeom prst="rect">
            <a:avLst/>
          </a:prstGeom>
          <a:noFill/>
        </p:spPr>
        <p:txBody>
          <a:bodyPr wrap="square" rtlCol="0">
            <a:spAutoFit/>
          </a:bodyPr>
          <a:lstStyle/>
          <a:p>
            <a:r>
              <a:rPr lang="en-US" dirty="0"/>
              <a:t>Obedient to his God’s command, And </a:t>
            </a:r>
            <a:r>
              <a:rPr lang="en-US" dirty="0" err="1"/>
              <a:t>influenc’d</a:t>
            </a:r>
            <a:r>
              <a:rPr lang="en-US" dirty="0"/>
              <a:t> by faith alone, Abraham left his native land, Went out, and sought a place unknown.</a:t>
            </a:r>
          </a:p>
          <a:p>
            <a:endParaRPr lang="en-US" dirty="0"/>
          </a:p>
          <a:p>
            <a:r>
              <a:rPr lang="en-US" dirty="0"/>
              <a:t>As in a strange, </a:t>
            </a:r>
            <a:r>
              <a:rPr lang="en-US" dirty="0" err="1"/>
              <a:t>tho</a:t>
            </a:r>
            <a:r>
              <a:rPr lang="en-US" dirty="0"/>
              <a:t>’ </a:t>
            </a:r>
            <a:r>
              <a:rPr lang="en-US" dirty="0" err="1"/>
              <a:t>promis’d</a:t>
            </a:r>
            <a:r>
              <a:rPr lang="en-US" dirty="0"/>
              <a:t>, land, (A land his distant heirs </a:t>
            </a:r>
            <a:r>
              <a:rPr lang="en-US" dirty="0" err="1"/>
              <a:t>receiv’d</a:t>
            </a:r>
            <a:r>
              <a:rPr lang="en-US" dirty="0"/>
              <a:t>,) He, and his sons in tents </a:t>
            </a:r>
            <a:r>
              <a:rPr lang="en-US" dirty="0" err="1"/>
              <a:t>remain’d</a:t>
            </a:r>
            <a:r>
              <a:rPr lang="en-US" dirty="0"/>
              <a:t>; He knew on whom he had </a:t>
            </a:r>
            <a:r>
              <a:rPr lang="en-US" dirty="0" err="1"/>
              <a:t>believ’d</a:t>
            </a:r>
            <a:r>
              <a:rPr lang="en-US" dirty="0"/>
              <a:t>.</a:t>
            </a:r>
          </a:p>
          <a:p>
            <a:endParaRPr lang="en-US" dirty="0"/>
          </a:p>
          <a:p>
            <a:r>
              <a:rPr lang="en-US" dirty="0"/>
              <a:t>And shall not we the call obey, And haste where God commands, to go? Despise these tenements of clay, These dreams of happiness below?</a:t>
            </a:r>
          </a:p>
          <a:p>
            <a:endParaRPr lang="en-US" dirty="0"/>
          </a:p>
          <a:p>
            <a:r>
              <a:rPr lang="en-US" dirty="0"/>
              <a:t>Yes Lord; we hearken to thy call, As sojourners o’er earth we rove, We have for thee forsaken all, And seek the heaven of perfect love.</a:t>
            </a:r>
          </a:p>
          <a:p>
            <a:r>
              <a:rPr lang="en-US" dirty="0"/>
              <a:t> </a:t>
            </a:r>
          </a:p>
        </p:txBody>
      </p:sp>
      <p:sp>
        <p:nvSpPr>
          <p:cNvPr id="8" name="TextBox 7">
            <a:extLst>
              <a:ext uri="{FF2B5EF4-FFF2-40B4-BE49-F238E27FC236}">
                <a16:creationId xmlns:a16="http://schemas.microsoft.com/office/drawing/2014/main" id="{EC2E4AD6-FD97-48B5-9783-2922BA269207}"/>
              </a:ext>
            </a:extLst>
          </p:cNvPr>
          <p:cNvSpPr txBox="1"/>
          <p:nvPr/>
        </p:nvSpPr>
        <p:spPr>
          <a:xfrm>
            <a:off x="3143250" y="5857875"/>
            <a:ext cx="8919370" cy="646331"/>
          </a:xfrm>
          <a:prstGeom prst="rect">
            <a:avLst/>
          </a:prstGeom>
          <a:noFill/>
        </p:spPr>
        <p:txBody>
          <a:bodyPr wrap="square" rtlCol="0">
            <a:spAutoFit/>
          </a:bodyPr>
          <a:lstStyle/>
          <a:p>
            <a:endParaRPr lang="en-US" dirty="0"/>
          </a:p>
          <a:p>
            <a:r>
              <a:rPr lang="en-US" dirty="0"/>
              <a:t>			</a:t>
            </a:r>
            <a:r>
              <a:rPr lang="en-US" sz="1500" dirty="0"/>
              <a:t>The Departure of Abraham by Jacopo Bassano the elder (c.1510–1592)</a:t>
            </a:r>
          </a:p>
        </p:txBody>
      </p:sp>
    </p:spTree>
    <p:extLst>
      <p:ext uri="{BB962C8B-B14F-4D97-AF65-F5344CB8AC3E}">
        <p14:creationId xmlns:p14="http://schemas.microsoft.com/office/powerpoint/2010/main" val="3471930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7" name="Rectangle 16">
            <a:extLst>
              <a:ext uri="{FF2B5EF4-FFF2-40B4-BE49-F238E27FC236}">
                <a16:creationId xmlns:a16="http://schemas.microsoft.com/office/drawing/2014/main" id="{B9403C7F-76AE-4587-92A2-D4E41EBE68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759213-49D8-4128-A244-D98F2135FE47}"/>
              </a:ext>
            </a:extLst>
          </p:cNvPr>
          <p:cNvSpPr>
            <a:spLocks noGrp="1"/>
          </p:cNvSpPr>
          <p:nvPr>
            <p:ph type="title"/>
          </p:nvPr>
        </p:nvSpPr>
        <p:spPr>
          <a:xfrm>
            <a:off x="3978579" y="4487332"/>
            <a:ext cx="5627158" cy="1507067"/>
          </a:xfrm>
        </p:spPr>
        <p:txBody>
          <a:bodyPr vert="horz" lIns="91440" tIns="45720" rIns="91440" bIns="45720" rtlCol="0" anchor="ctr">
            <a:normAutofit/>
          </a:bodyPr>
          <a:lstStyle/>
          <a:p>
            <a:pPr>
              <a:lnSpc>
                <a:spcPct val="90000"/>
              </a:lnSpc>
            </a:pPr>
            <a:r>
              <a:rPr lang="en-US" sz="2500"/>
              <a:t>By the waters of Babylon there we sat down and there we wept when we remembered Zion.  (Psalm 137:1)</a:t>
            </a:r>
          </a:p>
        </p:txBody>
      </p:sp>
      <p:pic>
        <p:nvPicPr>
          <p:cNvPr id="5" name="Content Placeholder 4">
            <a:extLst>
              <a:ext uri="{FF2B5EF4-FFF2-40B4-BE49-F238E27FC236}">
                <a16:creationId xmlns:a16="http://schemas.microsoft.com/office/drawing/2014/main" id="{F8573A3D-4B5D-4D97-B7B5-E908738B2ECB}"/>
              </a:ext>
            </a:extLst>
          </p:cNvPr>
          <p:cNvPicPr>
            <a:picLocks noGrp="1" noChangeAspect="1"/>
          </p:cNvPicPr>
          <p:nvPr>
            <p:ph sz="half" idx="1"/>
          </p:nvPr>
        </p:nvPicPr>
        <p:blipFill rotWithShape="1">
          <a:blip r:embed="rId2"/>
          <a:srcRect l="9631" r="9634"/>
          <a:stretch/>
        </p:blipFill>
        <p:spPr>
          <a:xfrm>
            <a:off x="831" y="10"/>
            <a:ext cx="3502025" cy="6857990"/>
          </a:xfrm>
          <a:prstGeom prst="rect">
            <a:avLst/>
          </a:prstGeom>
          <a:effectLst>
            <a:innerShdw blurRad="57150" dist="38100" dir="14460000">
              <a:prstClr val="black">
                <a:alpha val="70000"/>
              </a:prstClr>
            </a:innerShdw>
          </a:effectLst>
        </p:spPr>
      </p:pic>
      <p:sp>
        <p:nvSpPr>
          <p:cNvPr id="4" name="Content Placeholder 3">
            <a:extLst>
              <a:ext uri="{FF2B5EF4-FFF2-40B4-BE49-F238E27FC236}">
                <a16:creationId xmlns:a16="http://schemas.microsoft.com/office/drawing/2014/main" id="{E61E8007-02CD-40A8-B329-81B26D1E0E07}"/>
              </a:ext>
            </a:extLst>
          </p:cNvPr>
          <p:cNvSpPr>
            <a:spLocks noGrp="1"/>
          </p:cNvSpPr>
          <p:nvPr>
            <p:ph sz="half" idx="2"/>
          </p:nvPr>
        </p:nvSpPr>
        <p:spPr>
          <a:xfrm>
            <a:off x="3884612" y="685800"/>
            <a:ext cx="6626072" cy="3615267"/>
          </a:xfrm>
        </p:spPr>
        <p:txBody>
          <a:bodyPr vert="horz" lIns="91440" tIns="45720" rIns="91440" bIns="45720" rtlCol="0" anchor="ctr">
            <a:normAutofit/>
          </a:bodyPr>
          <a:lstStyle/>
          <a:p>
            <a:pPr marL="0" indent="0">
              <a:lnSpc>
                <a:spcPct val="90000"/>
              </a:lnSpc>
              <a:buNone/>
            </a:pPr>
            <a:r>
              <a:rPr lang="en-US" sz="1700" b="1" dirty="0"/>
              <a:t>Fast by the Babylonish tide, (The tide our sorrows made </a:t>
            </a:r>
            <a:r>
              <a:rPr lang="en-US" sz="1700" b="1" dirty="0" err="1"/>
              <a:t>o’erflow</a:t>
            </a:r>
            <a:r>
              <a:rPr lang="en-US" sz="1700" b="1" dirty="0"/>
              <a:t>) We </a:t>
            </a:r>
            <a:r>
              <a:rPr lang="en-US" sz="1700" b="1" dirty="0" err="1"/>
              <a:t>dropt</a:t>
            </a:r>
            <a:r>
              <a:rPr lang="en-US" sz="1700" b="1" dirty="0"/>
              <a:t> our weary limbs, and cried In deep distress at Sion’s woe, Her we </a:t>
            </a:r>
            <a:r>
              <a:rPr lang="en-US" sz="1700" b="1" dirty="0" err="1"/>
              <a:t>bewail’d</a:t>
            </a:r>
            <a:r>
              <a:rPr lang="en-US" sz="1700" b="1" dirty="0"/>
              <a:t> in speechless groans In bondage with her captive sons.</a:t>
            </a:r>
          </a:p>
          <a:p>
            <a:pPr marL="0" indent="0">
              <a:lnSpc>
                <a:spcPct val="90000"/>
              </a:lnSpc>
              <a:buNone/>
            </a:pPr>
            <a:r>
              <a:rPr lang="en-US" sz="1700" b="1" dirty="0"/>
              <a:t>In vain our haughty lords </a:t>
            </a:r>
            <a:r>
              <a:rPr lang="en-US" sz="1700" b="1" dirty="0" err="1"/>
              <a:t>requir’d</a:t>
            </a:r>
            <a:r>
              <a:rPr lang="en-US" sz="1700" b="1" dirty="0"/>
              <a:t> A song of Sion’s sacred strain, “Sing us a song your God </a:t>
            </a:r>
            <a:r>
              <a:rPr lang="en-US" sz="1700" b="1" dirty="0" err="1"/>
              <a:t>inspir’d</a:t>
            </a:r>
            <a:r>
              <a:rPr lang="en-US" sz="1700" b="1" dirty="0"/>
              <a:t>.” How shall our souls exult in pain, How shall the mournful exiles sing, While bond-slaves to a foreign king?  </a:t>
            </a:r>
          </a:p>
          <a:p>
            <a:pPr marL="400050" lvl="1" indent="0">
              <a:lnSpc>
                <a:spcPct val="90000"/>
              </a:lnSpc>
              <a:buNone/>
            </a:pPr>
            <a:r>
              <a:rPr lang="en-US" sz="1700" b="1" dirty="0"/>
              <a:t>- Charles Wesley</a:t>
            </a:r>
          </a:p>
          <a:p>
            <a:pPr marL="0" indent="0">
              <a:lnSpc>
                <a:spcPct val="90000"/>
              </a:lnSpc>
            </a:pPr>
            <a:endParaRPr lang="en-US" sz="1700" b="1" dirty="0"/>
          </a:p>
          <a:p>
            <a:pPr marL="0" indent="0">
              <a:lnSpc>
                <a:spcPct val="90000"/>
              </a:lnSpc>
              <a:buNone/>
            </a:pPr>
            <a:r>
              <a:rPr lang="en-US" sz="1700" b="1" dirty="0"/>
              <a:t>(Waters of Babylon study by A. Lois White)</a:t>
            </a:r>
          </a:p>
        </p:txBody>
      </p:sp>
      <p:grpSp>
        <p:nvGrpSpPr>
          <p:cNvPr id="19" name="Group 18">
            <a:extLst>
              <a:ext uri="{FF2B5EF4-FFF2-40B4-BE49-F238E27FC236}">
                <a16:creationId xmlns:a16="http://schemas.microsoft.com/office/drawing/2014/main" id="{D6C71778-3DDA-4748-AEBB-2A4B7501632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0" name="Straight Connector 19">
              <a:extLst>
                <a:ext uri="{FF2B5EF4-FFF2-40B4-BE49-F238E27FC236}">
                  <a16:creationId xmlns:a16="http://schemas.microsoft.com/office/drawing/2014/main" id="{BA1F5C7D-5183-424E-BD72-BBFC59C5A26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848F76E-D8DE-4826-901B-4E4090240E5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AE84420-E672-4A16-8384-42BDDC4A962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44D91EB-FA8D-4FD3-88F8-053F9962BD4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56B711F-46BD-4789-926C-CF2F01F71D6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02819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Group 9">
            <a:extLst>
              <a:ext uri="{FF2B5EF4-FFF2-40B4-BE49-F238E27FC236}">
                <a16:creationId xmlns:a16="http://schemas.microsoft.com/office/drawing/2014/main" id="{62CE031E-EE35-4AA7-9784-80509332778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18D62D3-5800-4F4A-95BE-C1A2BB8B233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C9E4F52-5D94-4242-AC69-EE6A23FAB1D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22CC7C0-D1D6-4FF0-A60C-1AEB9C8736A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9B43E48-8275-4871-8745-F5CB75CFDB8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87ED701-F942-4771-8F92-6EFCC2E8E0E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9" name="Rectangle 16">
            <a:extLst>
              <a:ext uri="{FF2B5EF4-FFF2-40B4-BE49-F238E27FC236}">
                <a16:creationId xmlns:a16="http://schemas.microsoft.com/office/drawing/2014/main"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EC9E3FF5-4D95-4916-B98E-05C2848C44F0}"/>
              </a:ext>
            </a:extLst>
          </p:cNvPr>
          <p:cNvPicPr>
            <a:picLocks noGrp="1" noChangeAspect="1"/>
          </p:cNvPicPr>
          <p:nvPr>
            <p:ph type="pic" idx="1"/>
          </p:nvPr>
        </p:nvPicPr>
        <p:blipFill rotWithShape="1">
          <a:blip r:embed="rId2"/>
          <a:srcRect l="14115" r="14115"/>
          <a:stretch/>
        </p:blipFill>
        <p:spPr>
          <a:xfrm>
            <a:off x="3431822" y="361245"/>
            <a:ext cx="4989689" cy="5629008"/>
          </a:xfrm>
          <a:prstGeom prst="rect">
            <a:avLst/>
          </a:prstGeom>
          <a:effectLst>
            <a:innerShdw blurRad="57150" dist="38100" dir="14460000">
              <a:prstClr val="black">
                <a:alpha val="70000"/>
              </a:prstClr>
            </a:innerShdw>
          </a:effectLst>
        </p:spPr>
      </p:pic>
      <p:grpSp>
        <p:nvGrpSpPr>
          <p:cNvPr id="30" name="Group 18">
            <a:extLst>
              <a:ext uri="{FF2B5EF4-FFF2-40B4-BE49-F238E27FC236}">
                <a16:creationId xmlns:a16="http://schemas.microsoft.com/office/drawing/2014/main"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0" name="Straight Connector 19">
              <a:extLst>
                <a:ext uri="{FF2B5EF4-FFF2-40B4-BE49-F238E27FC236}">
                  <a16:creationId xmlns:a16="http://schemas.microsoft.com/office/drawing/2014/main"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Connector 20">
              <a:extLst>
                <a:ext uri="{FF2B5EF4-FFF2-40B4-BE49-F238E27FC236}">
                  <a16:creationId xmlns:a16="http://schemas.microsoft.com/office/drawing/2014/main"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9" name="TextBox 8">
            <a:extLst>
              <a:ext uri="{FF2B5EF4-FFF2-40B4-BE49-F238E27FC236}">
                <a16:creationId xmlns:a16="http://schemas.microsoft.com/office/drawing/2014/main" id="{3AD772E1-C643-485E-A0CF-47CDC4241FA1}"/>
              </a:ext>
            </a:extLst>
          </p:cNvPr>
          <p:cNvSpPr txBox="1"/>
          <p:nvPr/>
        </p:nvSpPr>
        <p:spPr>
          <a:xfrm>
            <a:off x="9098845" y="1636889"/>
            <a:ext cx="2393244" cy="2308324"/>
          </a:xfrm>
          <a:prstGeom prst="rect">
            <a:avLst/>
          </a:prstGeom>
          <a:noFill/>
        </p:spPr>
        <p:txBody>
          <a:bodyPr wrap="square" rtlCol="0">
            <a:spAutoFit/>
          </a:bodyPr>
          <a:lstStyle/>
          <a:p>
            <a:r>
              <a:rPr lang="en-US" sz="3600" dirty="0"/>
              <a:t>Absent Love is Present Hell </a:t>
            </a:r>
          </a:p>
        </p:txBody>
      </p:sp>
      <p:sp>
        <p:nvSpPr>
          <p:cNvPr id="16" name="TextBox 15">
            <a:extLst>
              <a:ext uri="{FF2B5EF4-FFF2-40B4-BE49-F238E27FC236}">
                <a16:creationId xmlns:a16="http://schemas.microsoft.com/office/drawing/2014/main" id="{AE374701-63C6-4B16-B6EA-9C7F9EE76A47}"/>
              </a:ext>
            </a:extLst>
          </p:cNvPr>
          <p:cNvSpPr txBox="1"/>
          <p:nvPr/>
        </p:nvSpPr>
        <p:spPr>
          <a:xfrm>
            <a:off x="438539" y="1567543"/>
            <a:ext cx="2425959" cy="2862322"/>
          </a:xfrm>
          <a:prstGeom prst="rect">
            <a:avLst/>
          </a:prstGeom>
          <a:noFill/>
        </p:spPr>
        <p:txBody>
          <a:bodyPr wrap="square" rtlCol="0">
            <a:spAutoFit/>
          </a:bodyPr>
          <a:lstStyle/>
          <a:p>
            <a:r>
              <a:rPr lang="en-US" sz="3600" dirty="0"/>
              <a:t>Thee, Savior, to Know is Heaven Below</a:t>
            </a:r>
          </a:p>
        </p:txBody>
      </p:sp>
      <p:sp>
        <p:nvSpPr>
          <p:cNvPr id="32" name="TextBox 31">
            <a:extLst>
              <a:ext uri="{FF2B5EF4-FFF2-40B4-BE49-F238E27FC236}">
                <a16:creationId xmlns:a16="http://schemas.microsoft.com/office/drawing/2014/main" id="{DC988BF2-735F-483A-A6A6-1ED7BDAE313A}"/>
              </a:ext>
            </a:extLst>
          </p:cNvPr>
          <p:cNvSpPr txBox="1"/>
          <p:nvPr/>
        </p:nvSpPr>
        <p:spPr>
          <a:xfrm>
            <a:off x="4133461" y="6078050"/>
            <a:ext cx="3452327" cy="369332"/>
          </a:xfrm>
          <a:prstGeom prst="rect">
            <a:avLst/>
          </a:prstGeom>
          <a:noFill/>
        </p:spPr>
        <p:txBody>
          <a:bodyPr wrap="square" rtlCol="0">
            <a:spAutoFit/>
          </a:bodyPr>
          <a:lstStyle/>
          <a:p>
            <a:r>
              <a:rPr lang="en-US" dirty="0"/>
              <a:t>Painting by Hannah Greer </a:t>
            </a:r>
          </a:p>
        </p:txBody>
      </p:sp>
    </p:spTree>
    <p:extLst>
      <p:ext uri="{BB962C8B-B14F-4D97-AF65-F5344CB8AC3E}">
        <p14:creationId xmlns:p14="http://schemas.microsoft.com/office/powerpoint/2010/main" val="60597599"/>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8FD48FB1-66D8-4676-B0AA-C139A1DB78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F033F5AE-6728-4F19-8DED-658E674B31B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82C7D74A-18BA-4709-A808-44E8815C443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5164A3F-1561-4039-8185-AB0EEB713E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2A35DB53-42BE-460E-9CA1-1294C98463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45" name="Rectangle 44">
            <a:extLst>
              <a:ext uri="{FF2B5EF4-FFF2-40B4-BE49-F238E27FC236}">
                <a16:creationId xmlns:a16="http://schemas.microsoft.com/office/drawing/2014/main" id="{C5BDD1EA-D8C1-45AF-9F0A-14A2A137BA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9A7CEE-C2E8-416F-9BA7-A1CAAE9FA78F}"/>
              </a:ext>
            </a:extLst>
          </p:cNvPr>
          <p:cNvSpPr>
            <a:spLocks noGrp="1"/>
          </p:cNvSpPr>
          <p:nvPr>
            <p:ph type="title"/>
          </p:nvPr>
        </p:nvSpPr>
        <p:spPr>
          <a:xfrm>
            <a:off x="7532710" y="628617"/>
            <a:ext cx="3971902" cy="3028983"/>
          </a:xfrm>
        </p:spPr>
        <p:txBody>
          <a:bodyPr vert="horz" lIns="91440" tIns="45720" rIns="91440" bIns="45720" rtlCol="0" anchor="b">
            <a:normAutofit/>
          </a:bodyPr>
          <a:lstStyle/>
          <a:p>
            <a:pPr>
              <a:lnSpc>
                <a:spcPct val="90000"/>
              </a:lnSpc>
            </a:pPr>
            <a:r>
              <a:rPr lang="en-US" sz="1600" b="1" dirty="0"/>
              <a:t>Jesus, believing in thy name, We see the tree of life arise, Thy grace removes the sword of flame, And gives us back our paradise.  - Charles Wesley </a:t>
            </a:r>
            <a:br>
              <a:rPr lang="en-US" sz="1600" b="1" dirty="0"/>
            </a:br>
            <a:r>
              <a:rPr lang="en-US" sz="1600" b="1" dirty="0"/>
              <a:t/>
            </a:r>
            <a:br>
              <a:rPr lang="en-US" sz="1600" b="1" dirty="0"/>
            </a:br>
            <a:r>
              <a:rPr lang="en-US" sz="1600" b="1" dirty="0"/>
              <a:t>Painting from </a:t>
            </a:r>
            <a:r>
              <a:rPr lang="en-US" sz="1600" b="1" dirty="0" err="1"/>
              <a:t>Catolic</a:t>
            </a:r>
            <a:r>
              <a:rPr lang="en-US" sz="1600" b="1" dirty="0"/>
              <a:t> Church on </a:t>
            </a:r>
            <a:r>
              <a:rPr lang="en-US" sz="1600" b="1" dirty="0" err="1"/>
              <a:t>Mayreau</a:t>
            </a:r>
            <a:r>
              <a:rPr lang="en-US" sz="1600" b="1" dirty="0"/>
              <a:t>, St. Vincent &amp; Grenadines, West Indies</a:t>
            </a:r>
            <a:r>
              <a:rPr lang="en-US" sz="1600" dirty="0"/>
              <a:t/>
            </a:r>
            <a:br>
              <a:rPr lang="en-US" sz="1600" dirty="0"/>
            </a:br>
            <a:endParaRPr lang="en-US" sz="1600" dirty="0"/>
          </a:p>
        </p:txBody>
      </p:sp>
      <p:sp>
        <p:nvSpPr>
          <p:cNvPr id="47"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82D16824-1922-4BF2-9879-C021034EDFA4}"/>
              </a:ext>
            </a:extLst>
          </p:cNvPr>
          <p:cNvPicPr>
            <a:picLocks noGrp="1" noChangeAspect="1"/>
          </p:cNvPicPr>
          <p:nvPr>
            <p:ph sz="half" idx="1"/>
          </p:nvPr>
        </p:nvPicPr>
        <p:blipFill rotWithShape="1">
          <a:blip r:embed="rId2"/>
          <a:srcRect l="2744" r="2744" b="-1"/>
          <a:stretch/>
        </p:blipFill>
        <p:spPr>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49" name="Group 48">
            <a:extLst>
              <a:ext uri="{FF2B5EF4-FFF2-40B4-BE49-F238E27FC236}">
                <a16:creationId xmlns:a16="http://schemas.microsoft.com/office/drawing/2014/main" id="{A779F34F-2960-4B81-BA08-445B6F6A0CD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0" name="Straight Connector 49">
              <a:extLst>
                <a:ext uri="{FF2B5EF4-FFF2-40B4-BE49-F238E27FC236}">
                  <a16:creationId xmlns:a16="http://schemas.microsoft.com/office/drawing/2014/main" id="{10A57ACC-416F-4A5D-B7F7-DDA9886A3A6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26522B4F-50C4-4FCE-8AE2-3789D63ED33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2C3978FC-B5D1-42BE-B086-BC2A733D58F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ACED99F1-340D-4970-8E66-3B28E927112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50A54E39-63C0-4847-A766-C6B74FEB48D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29772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7AA4CB-1D49-4738-89FE-326D9AA61904}"/>
              </a:ext>
            </a:extLst>
          </p:cNvPr>
          <p:cNvPicPr>
            <a:picLocks noChangeAspect="1"/>
          </p:cNvPicPr>
          <p:nvPr/>
        </p:nvPicPr>
        <p:blipFill rotWithShape="1">
          <a:blip r:embed="rId2"/>
          <a:srcRect l="-214" t="-789" r="-429" b="526"/>
          <a:stretch/>
        </p:blipFill>
        <p:spPr>
          <a:xfrm>
            <a:off x="410547" y="1576873"/>
            <a:ext cx="4376057" cy="3554965"/>
          </a:xfrm>
          <a:prstGeom prst="rect">
            <a:avLst/>
          </a:prstGeom>
        </p:spPr>
      </p:pic>
      <p:pic>
        <p:nvPicPr>
          <p:cNvPr id="3" name="Picture 2">
            <a:extLst>
              <a:ext uri="{FF2B5EF4-FFF2-40B4-BE49-F238E27FC236}">
                <a16:creationId xmlns:a16="http://schemas.microsoft.com/office/drawing/2014/main" id="{AC53B62D-2663-48EA-B304-65D07CA2D7A2}"/>
              </a:ext>
            </a:extLst>
          </p:cNvPr>
          <p:cNvPicPr>
            <a:picLocks noChangeAspect="1"/>
          </p:cNvPicPr>
          <p:nvPr/>
        </p:nvPicPr>
        <p:blipFill>
          <a:blip r:embed="rId3"/>
          <a:stretch>
            <a:fillRect/>
          </a:stretch>
        </p:blipFill>
        <p:spPr>
          <a:xfrm>
            <a:off x="2405354" y="3524541"/>
            <a:ext cx="3313662" cy="2876259"/>
          </a:xfrm>
          <a:prstGeom prst="rect">
            <a:avLst/>
          </a:prstGeom>
        </p:spPr>
      </p:pic>
      <p:sp>
        <p:nvSpPr>
          <p:cNvPr id="8" name="TextBox 7">
            <a:extLst>
              <a:ext uri="{FF2B5EF4-FFF2-40B4-BE49-F238E27FC236}">
                <a16:creationId xmlns:a16="http://schemas.microsoft.com/office/drawing/2014/main" id="{E1600804-52EF-4330-8BED-2702FC9AF3A6}"/>
              </a:ext>
            </a:extLst>
          </p:cNvPr>
          <p:cNvSpPr txBox="1"/>
          <p:nvPr/>
        </p:nvSpPr>
        <p:spPr>
          <a:xfrm>
            <a:off x="528506" y="324944"/>
            <a:ext cx="5190510" cy="923330"/>
          </a:xfrm>
          <a:prstGeom prst="rect">
            <a:avLst/>
          </a:prstGeom>
          <a:noFill/>
        </p:spPr>
        <p:txBody>
          <a:bodyPr wrap="square" rtlCol="0">
            <a:spAutoFit/>
          </a:bodyPr>
          <a:lstStyle/>
          <a:p>
            <a:r>
              <a:rPr lang="en-US" b="1" dirty="0">
                <a:solidFill>
                  <a:schemeClr val="bg1"/>
                </a:solidFill>
              </a:rPr>
              <a:t>"Child, why have you treated us like this? Look, your father and I have been searching for you in great anxiety." (</a:t>
            </a:r>
            <a:r>
              <a:rPr lang="en-US" b="1" dirty="0" err="1">
                <a:solidFill>
                  <a:schemeClr val="bg1"/>
                </a:solidFill>
              </a:rPr>
              <a:t>Luk</a:t>
            </a:r>
            <a:r>
              <a:rPr lang="en-US" b="1" dirty="0">
                <a:solidFill>
                  <a:schemeClr val="bg1"/>
                </a:solidFill>
              </a:rPr>
              <a:t> 2:48 NRS)</a:t>
            </a:r>
          </a:p>
        </p:txBody>
      </p:sp>
      <p:sp>
        <p:nvSpPr>
          <p:cNvPr id="9" name="TextBox 8">
            <a:extLst>
              <a:ext uri="{FF2B5EF4-FFF2-40B4-BE49-F238E27FC236}">
                <a16:creationId xmlns:a16="http://schemas.microsoft.com/office/drawing/2014/main" id="{549A79BD-BBA1-4305-8FFA-F88F3D3C08FC}"/>
              </a:ext>
            </a:extLst>
          </p:cNvPr>
          <p:cNvSpPr txBox="1"/>
          <p:nvPr/>
        </p:nvSpPr>
        <p:spPr>
          <a:xfrm>
            <a:off x="6895750" y="925108"/>
            <a:ext cx="4513278" cy="4344907"/>
          </a:xfrm>
          <a:prstGeom prst="rect">
            <a:avLst/>
          </a:prstGeom>
          <a:noFill/>
        </p:spPr>
        <p:txBody>
          <a:bodyPr wrap="square" rtlCol="0">
            <a:spAutoFit/>
          </a:bodyPr>
          <a:lstStyle/>
          <a:p>
            <a:pPr>
              <a:lnSpc>
                <a:spcPct val="107000"/>
              </a:lnSpc>
              <a:spcAft>
                <a:spcPts val="800"/>
              </a:spcAft>
            </a:pPr>
            <a:endParaRPr lang="en-US"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Times New Roman" panose="02020603050405020304" pitchFamily="18" charset="0"/>
                <a:ea typeface="Calibri" panose="020F0502020204030204" pitchFamily="34" charset="0"/>
                <a:cs typeface="Times New Roman" panose="02020603050405020304" pitchFamily="18" charset="0"/>
              </a:rPr>
              <a:t>“Why hast thou thus dealt with us?” —[Luke 2:48]</a:t>
            </a:r>
          </a:p>
          <a:p>
            <a:pPr>
              <a:lnSpc>
                <a:spcPct val="107000"/>
              </a:lnSpc>
              <a:spcAft>
                <a:spcPts val="800"/>
              </a:spcAft>
            </a:pPr>
            <a:endParaRPr lang="en-US"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Left in grief and pain, </a:t>
            </a:r>
          </a:p>
          <a:p>
            <a:pPr indent="457200">
              <a:lnSpc>
                <a:spcPct val="107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Thine absence we deplore, </a:t>
            </a:r>
          </a:p>
          <a:p>
            <a:pPr>
              <a:lnSpc>
                <a:spcPct val="107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And seeking on, we find again </a:t>
            </a:r>
          </a:p>
          <a:p>
            <a:pPr indent="457200">
              <a:lnSpc>
                <a:spcPct val="107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And never lose thee more.</a:t>
            </a:r>
          </a:p>
          <a:p>
            <a:r>
              <a:rPr lang="en-US" sz="2400" dirty="0">
                <a:latin typeface="Times New Roman" panose="02020603050405020304" pitchFamily="18" charset="0"/>
                <a:ea typeface="Calibri" panose="020F0502020204030204" pitchFamily="34" charset="0"/>
                <a:cs typeface="Times New Roman" panose="02020603050405020304" pitchFamily="18" charset="0"/>
              </a:rPr>
              <a:t>- Charles Wesley </a:t>
            </a:r>
          </a:p>
        </p:txBody>
      </p:sp>
    </p:spTree>
    <p:extLst>
      <p:ext uri="{BB962C8B-B14F-4D97-AF65-F5344CB8AC3E}">
        <p14:creationId xmlns:p14="http://schemas.microsoft.com/office/powerpoint/2010/main" val="1636434023"/>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1322</TotalTime>
  <Words>1426</Words>
  <Application>Microsoft Office PowerPoint</Application>
  <PresentationFormat>Widescreen</PresentationFormat>
  <Paragraphs>76</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Century Gothic</vt:lpstr>
      <vt:lpstr>Times New Roman</vt:lpstr>
      <vt:lpstr>Wingdings 3</vt:lpstr>
      <vt:lpstr>Slice</vt:lpstr>
      <vt:lpstr>Social Distancing in sacred scripture:  A Burden and a blessing</vt:lpstr>
      <vt:lpstr>The LORD God sent him forth from the garden of Eden, to till the ground from which he was taken.   24 He drove out the man; and at the east of the garden of Eden he placed the cherubim, and a sword flaming and turning to guard the way to the tree of life. (Gen 3:22-24 NRS)</vt:lpstr>
      <vt:lpstr>A flaming sword preserves the tree  Of life, lest self should enter in;  It keeps out self, and every way  It turns, the man of sin to slay.   More and more let love abound,  Never, never may we rest,  Till we are in Jesus found,  Of our paradise possest.   He removes the flaming sword,  Calls us back, from Eden driven,  To his image here restor’d,  Soon he takes us up to heaven.       -- Charles Wesley  </vt:lpstr>
      <vt:lpstr>So the LORD scattered them abroad from there over the face of all the earth, and they left off building the city. (Gen 11:8 NRS)   Pieter Brueghel, “The Tower of Babel” (1567)</vt:lpstr>
      <vt:lpstr>PowerPoint Presentation</vt:lpstr>
      <vt:lpstr>By the waters of Babylon there we sat down and there we wept when we remembered Zion.  (Psalm 137:1)</vt:lpstr>
      <vt:lpstr>PowerPoint Presentation</vt:lpstr>
      <vt:lpstr>Jesus, believing in thy name, We see the tree of life arise, Thy grace removes the sword of flame, And gives us back our paradise.  - Charles Wesley   Painting from Catolic Church on Mayreau, St. Vincent &amp; Grenadines, West Indies </vt:lpstr>
      <vt:lpstr>PowerPoint Presentation</vt:lpstr>
      <vt:lpstr>1 Farewell, my all of earthly hope, My nature’s stay, my age’s prop, Irrevocably gone! Submissive to the will divine I acquiesce, and make it mine; I offer up my son.  2 But give I God a sacrifice That costs me nought? my gushing eyes The answer sad express, My gushing eyes and troubled heart Which bleeds with its belov’d to part, Which breaks thro’ fond excess.   - Charles Wesley </vt:lpstr>
      <vt:lpstr>“If I go not away, the Comforter will not come unto you.” John 16:7</vt:lpstr>
      <vt:lpstr>“If I go not away, the Comforter will not come unto you.” John 16:7</vt:lpstr>
      <vt:lpstr>PowerPoint Presentation</vt:lpstr>
      <vt:lpstr>PowerPoint Presentation</vt:lpstr>
      <vt:lpst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Presence of Christ in a Season of Social Distancing</dc:title>
  <dc:creator>Kendall Soulen</dc:creator>
  <cp:lastModifiedBy>Ted Smith</cp:lastModifiedBy>
  <cp:revision>20</cp:revision>
  <dcterms:created xsi:type="dcterms:W3CDTF">2020-04-14T12:55:33Z</dcterms:created>
  <dcterms:modified xsi:type="dcterms:W3CDTF">2020-04-16T14:23:42Z</dcterms:modified>
</cp:coreProperties>
</file>