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9" d="100"/>
          <a:sy n="169" d="100"/>
        </p:scale>
        <p:origin x="1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B3A6B"/>
                </a:solidFill>
                <a:latin typeface="Arial"/>
              </a:defRPr>
            </a:pPr>
            <a:r>
              <a:rPr lang="en-US" sz="1200" b="0" i="0" u="none" strike="noStrike">
                <a:solidFill>
                  <a:srgbClr val="1B3A6B"/>
                </a:solidFill>
                <a:latin typeface="Arial"/>
              </a:rPr>
              <a:t>Gender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1B3A6B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Unknown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127</c:v>
                </c:pt>
                <c:pt idx="1">
                  <c:v>98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E2-FC45-8E33-808609CEC3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Minutes</c:v>
                </c:pt>
              </c:strCache>
            </c:strRef>
          </c:tx>
          <c:spPr>
            <a:solidFill>
              <a:srgbClr val="E8472A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Unknown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623.4</c:v>
                </c:pt>
                <c:pt idx="1">
                  <c:v>359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E2-FC45-8E33-808609CEC33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1B3A6B"/>
                </a:solidFill>
                <a:latin typeface="Arial"/>
              </a:defRPr>
            </a:pPr>
            <a:r>
              <a:rPr lang="en-US" sz="1100" b="0" i="0" u="none" strike="noStrike">
                <a:solidFill>
                  <a:srgbClr val="1B3A6B"/>
                </a:solidFill>
                <a:latin typeface="Arial"/>
              </a:rPr>
              <a:t>Race / Ethnicity — known only (%)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 Membership</c:v>
                </c:pt>
              </c:strCache>
            </c:strRef>
          </c:tx>
          <c:spPr>
            <a:solidFill>
              <a:srgbClr val="1B3A6B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White/Caucasian</c:v>
                </c:pt>
                <c:pt idx="1">
                  <c:v>Black/African American</c:v>
                </c:pt>
                <c:pt idx="2">
                  <c:v>Asian/Pacific Islander</c:v>
                </c:pt>
                <c:pt idx="3">
                  <c:v>Hispanic/Latino</c:v>
                </c:pt>
                <c:pt idx="4">
                  <c:v>Multiracial</c:v>
                </c:pt>
                <c:pt idx="5">
                  <c:v>Native American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81.3</c:v>
                </c:pt>
                <c:pt idx="1">
                  <c:v>9.4</c:v>
                </c:pt>
                <c:pt idx="2">
                  <c:v>7.3</c:v>
                </c:pt>
                <c:pt idx="3">
                  <c:v>1.2</c:v>
                </c:pt>
                <c:pt idx="4">
                  <c:v>0.6</c:v>
                </c:pt>
                <c:pt idx="5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11-4548-BFE2-8E23A1CA91B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E8472A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White/Caucasian</c:v>
                </c:pt>
                <c:pt idx="1">
                  <c:v>Black/African American</c:v>
                </c:pt>
                <c:pt idx="2">
                  <c:v>Asian/Pacific Islander</c:v>
                </c:pt>
                <c:pt idx="3">
                  <c:v>Hispanic/Latino</c:v>
                </c:pt>
                <c:pt idx="4">
                  <c:v>Multiracial</c:v>
                </c:pt>
                <c:pt idx="5">
                  <c:v>Native American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67.3</c:v>
                </c:pt>
                <c:pt idx="1">
                  <c:v>17.5</c:v>
                </c:pt>
                <c:pt idx="2">
                  <c:v>13</c:v>
                </c:pt>
                <c:pt idx="3">
                  <c:v>0.4</c:v>
                </c:pt>
                <c:pt idx="4">
                  <c:v>1.8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11-4548-BFE2-8E23A1CA91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B3A6B"/>
                </a:solidFill>
                <a:latin typeface="Arial"/>
              </a:defRPr>
            </a:pPr>
            <a:r>
              <a:rPr lang="en-US" sz="1200" b="0" i="0" u="none" strike="noStrike">
                <a:solidFill>
                  <a:srgbClr val="1B3A6B"/>
                </a:solidFill>
                <a:latin typeface="Arial"/>
              </a:rPr>
              <a:t>Race/Ethnicity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1B3A6B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Asian-American</c:v>
                </c:pt>
                <c:pt idx="1">
                  <c:v>Black/African-American</c:v>
                </c:pt>
                <c:pt idx="2">
                  <c:v>Caucasian</c:v>
                </c:pt>
                <c:pt idx="3">
                  <c:v>European, Caucasian</c:v>
                </c:pt>
                <c:pt idx="4">
                  <c:v>Latino/Hispanic</c:v>
                </c:pt>
                <c:pt idx="5">
                  <c:v>Multi-racial</c:v>
                </c:pt>
                <c:pt idx="6">
                  <c:v>Multi-racial, Black/African-American, Caucasian</c:v>
                </c:pt>
                <c:pt idx="7">
                  <c:v>Multi-racial, Black/African-American, Latino/Hispanic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29</c:v>
                </c:pt>
                <c:pt idx="1">
                  <c:v>38</c:v>
                </c:pt>
                <c:pt idx="2">
                  <c:v>147</c:v>
                </c:pt>
                <c:pt idx="3">
                  <c:v>1</c:v>
                </c:pt>
                <c:pt idx="4">
                  <c:v>1</c:v>
                </c:pt>
                <c:pt idx="5">
                  <c:v>4</c:v>
                </c:pt>
                <c:pt idx="6">
                  <c:v>2</c:v>
                </c:pt>
                <c:pt idx="7">
                  <c:v>1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BF-D043-A33C-A70ABB0C53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Minutes</c:v>
                </c:pt>
              </c:strCache>
            </c:strRef>
          </c:tx>
          <c:spPr>
            <a:solidFill>
              <a:srgbClr val="E8472A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Asian-American</c:v>
                </c:pt>
                <c:pt idx="1">
                  <c:v>Black/African-American</c:v>
                </c:pt>
                <c:pt idx="2">
                  <c:v>Caucasian</c:v>
                </c:pt>
                <c:pt idx="3">
                  <c:v>European, Caucasian</c:v>
                </c:pt>
                <c:pt idx="4">
                  <c:v>Latino/Hispanic</c:v>
                </c:pt>
                <c:pt idx="5">
                  <c:v>Multi-racial</c:v>
                </c:pt>
                <c:pt idx="6">
                  <c:v>Multi-racial, Black/African-American, Caucasian</c:v>
                </c:pt>
                <c:pt idx="7">
                  <c:v>Multi-racial, Black/African-American, Latino/Hispanic</c:v>
                </c:pt>
                <c:pt idx="8">
                  <c:v>Unknown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97.1</c:v>
                </c:pt>
                <c:pt idx="1">
                  <c:v>192.7</c:v>
                </c:pt>
                <c:pt idx="2">
                  <c:v>658.5</c:v>
                </c:pt>
                <c:pt idx="3">
                  <c:v>0</c:v>
                </c:pt>
                <c:pt idx="4">
                  <c:v>3.7</c:v>
                </c:pt>
                <c:pt idx="5">
                  <c:v>14.6</c:v>
                </c:pt>
                <c:pt idx="6">
                  <c:v>3.3</c:v>
                </c:pt>
                <c:pt idx="7">
                  <c:v>0.5</c:v>
                </c:pt>
                <c:pt idx="8">
                  <c:v>23.4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BF-D043-A33C-A70ABB0C53A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B3A6B"/>
                </a:solidFill>
                <a:latin typeface="Arial"/>
              </a:defRPr>
            </a:pPr>
            <a:r>
              <a:rPr lang="en-US" sz="1200" b="0" i="0" u="none" strike="noStrike">
                <a:solidFill>
                  <a:srgbClr val="1B3A6B"/>
                </a:solidFill>
                <a:latin typeface="Arial"/>
              </a:rPr>
              <a:t>Clergy/Laity by Role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1B3A6B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Assistant to Bishop</c:v>
                </c:pt>
                <c:pt idx="1">
                  <c:v>Associate Member</c:v>
                </c:pt>
                <c:pt idx="2">
                  <c:v>Bishop</c:v>
                </c:pt>
                <c:pt idx="3">
                  <c:v>Certified Lay Minister</c:v>
                </c:pt>
                <c:pt idx="4">
                  <c:v>Deacon</c:v>
                </c:pt>
                <c:pt idx="5">
                  <c:v>Elder</c:v>
                </c:pt>
                <c:pt idx="6">
                  <c:v>Laity</c:v>
                </c:pt>
                <c:pt idx="7">
                  <c:v>Licensed Local Pastor</c:v>
                </c:pt>
                <c:pt idx="8">
                  <c:v>Unknown</c:v>
                </c:pt>
                <c:pt idx="9">
                  <c:v>youth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13</c:v>
                </c:pt>
                <c:pt idx="3">
                  <c:v>3</c:v>
                </c:pt>
                <c:pt idx="4">
                  <c:v>16</c:v>
                </c:pt>
                <c:pt idx="5">
                  <c:v>108</c:v>
                </c:pt>
                <c:pt idx="6">
                  <c:v>55</c:v>
                </c:pt>
                <c:pt idx="7">
                  <c:v>13</c:v>
                </c:pt>
                <c:pt idx="8">
                  <c:v>10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E9-7B44-A932-1A335B40DEB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Minutes</c:v>
                </c:pt>
              </c:strCache>
            </c:strRef>
          </c:tx>
          <c:spPr>
            <a:solidFill>
              <a:srgbClr val="E8472A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Assistant to Bishop</c:v>
                </c:pt>
                <c:pt idx="1">
                  <c:v>Associate Member</c:v>
                </c:pt>
                <c:pt idx="2">
                  <c:v>Bishop</c:v>
                </c:pt>
                <c:pt idx="3">
                  <c:v>Certified Lay Minister</c:v>
                </c:pt>
                <c:pt idx="4">
                  <c:v>Deacon</c:v>
                </c:pt>
                <c:pt idx="5">
                  <c:v>Elder</c:v>
                </c:pt>
                <c:pt idx="6">
                  <c:v>Laity</c:v>
                </c:pt>
                <c:pt idx="7">
                  <c:v>Licensed Local Pastor</c:v>
                </c:pt>
                <c:pt idx="8">
                  <c:v>Unknown</c:v>
                </c:pt>
                <c:pt idx="9">
                  <c:v>youth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21.2</c:v>
                </c:pt>
                <c:pt idx="1">
                  <c:v>4.2</c:v>
                </c:pt>
                <c:pt idx="2">
                  <c:v>140.4</c:v>
                </c:pt>
                <c:pt idx="3">
                  <c:v>23.4</c:v>
                </c:pt>
                <c:pt idx="4">
                  <c:v>35.700000000000003</c:v>
                </c:pt>
                <c:pt idx="5">
                  <c:v>401.2</c:v>
                </c:pt>
                <c:pt idx="6">
                  <c:v>222.6</c:v>
                </c:pt>
                <c:pt idx="7">
                  <c:v>64</c:v>
                </c:pt>
                <c:pt idx="8">
                  <c:v>13.2</c:v>
                </c:pt>
                <c:pt idx="9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E9-7B44-A932-1A335B40DEB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0F4FA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B3A6B"/>
                </a:solidFill>
                <a:latin typeface="Arial"/>
              </a:defRPr>
            </a:pPr>
            <a:r>
              <a:rPr lang="en-US" sz="1200" b="0" i="0" u="none" strike="noStrike">
                <a:solidFill>
                  <a:srgbClr val="1B3A6B"/>
                </a:solidFill>
                <a:latin typeface="Arial"/>
              </a:rPr>
              <a:t>Age Distribution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1B3A6B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Middle Adult 41-64</c:v>
                </c:pt>
                <c:pt idx="1">
                  <c:v>Older Adult 64+</c:v>
                </c:pt>
                <c:pt idx="2">
                  <c:v>Unknown</c:v>
                </c:pt>
                <c:pt idx="3">
                  <c:v>Young Adult 18-40</c:v>
                </c:pt>
                <c:pt idx="4">
                  <c:v>Youth 0-17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109</c:v>
                </c:pt>
                <c:pt idx="1">
                  <c:v>65</c:v>
                </c:pt>
                <c:pt idx="2">
                  <c:v>11</c:v>
                </c:pt>
                <c:pt idx="3">
                  <c:v>35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2F-A149-966A-1577F10F085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Minutes</c:v>
                </c:pt>
              </c:strCache>
            </c:strRef>
          </c:tx>
          <c:spPr>
            <a:solidFill>
              <a:srgbClr val="E8472A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Middle Adult 41-64</c:v>
                </c:pt>
                <c:pt idx="1">
                  <c:v>Older Adult 64+</c:v>
                </c:pt>
                <c:pt idx="2">
                  <c:v>Unknown</c:v>
                </c:pt>
                <c:pt idx="3">
                  <c:v>Young Adult 18-40</c:v>
                </c:pt>
                <c:pt idx="4">
                  <c:v>Youth 0-17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546.70000000000005</c:v>
                </c:pt>
                <c:pt idx="1">
                  <c:v>293.7</c:v>
                </c:pt>
                <c:pt idx="2">
                  <c:v>44.7</c:v>
                </c:pt>
                <c:pt idx="3">
                  <c:v>100</c:v>
                </c:pt>
                <c:pt idx="4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2F-A149-966A-1577F10F085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0F4FA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FFFFFF"/>
                </a:solidFill>
                <a:latin typeface="Arial"/>
              </a:defRPr>
            </a:pPr>
            <a:r>
              <a:rPr lang="en-US" sz="1100" b="0" i="0" u="none" strike="noStrike">
                <a:solidFill>
                  <a:srgbClr val="FFFFFF"/>
                </a:solidFill>
                <a:latin typeface="Arial"/>
              </a:rPr>
              <a:t>Gender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A855F7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0D3-644E-A5D6-902E388210A4}"/>
              </c:ext>
            </c:extLst>
          </c:dPt>
          <c:dPt>
            <c:idx val="1"/>
            <c:invertIfNegative val="0"/>
            <c:bubble3D val="0"/>
            <c:spPr>
              <a:solidFill>
                <a:srgbClr val="3B82F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50D3-644E-A5D6-902E388210A4}"/>
              </c:ext>
            </c:extLst>
          </c:dPt>
          <c:dPt>
            <c:idx val="2"/>
            <c:invertIfNegative val="0"/>
            <c:bubble3D val="0"/>
            <c:spPr>
              <a:solidFill>
                <a:srgbClr val="22C55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50D3-644E-A5D6-902E388210A4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Unknown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127</c:v>
                </c:pt>
                <c:pt idx="1">
                  <c:v>98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0D3-644E-A5D6-902E388210A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B0C4D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1B3A6B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FFFFFF"/>
                </a:solidFill>
                <a:latin typeface="Arial"/>
              </a:defRPr>
            </a:pPr>
            <a:r>
              <a:rPr lang="en-US" sz="1100" b="0" i="0" u="none" strike="noStrike">
                <a:solidFill>
                  <a:srgbClr val="FFFFFF"/>
                </a:solidFill>
                <a:latin typeface="Arial"/>
              </a:rPr>
              <a:t>Race/Ethnicity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E57373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324A-9548-8C30-83585ECB3595}"/>
              </c:ext>
            </c:extLst>
          </c:dPt>
          <c:dPt>
            <c:idx val="1"/>
            <c:invertIfNegative val="0"/>
            <c:bubble3D val="0"/>
            <c:spPr>
              <a:solidFill>
                <a:srgbClr val="64B5F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324A-9548-8C30-83585ECB3595}"/>
              </c:ext>
            </c:extLst>
          </c:dPt>
          <c:dPt>
            <c:idx val="2"/>
            <c:invertIfNegative val="0"/>
            <c:bubble3D val="0"/>
            <c:spPr>
              <a:solidFill>
                <a:srgbClr val="FFB74D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324A-9548-8C30-83585ECB3595}"/>
              </c:ext>
            </c:extLst>
          </c:dPt>
          <c:dPt>
            <c:idx val="3"/>
            <c:invertIfNegative val="0"/>
            <c:bubble3D val="0"/>
            <c:spPr>
              <a:solidFill>
                <a:srgbClr val="81C78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324A-9548-8C30-83585ECB3595}"/>
              </c:ext>
            </c:extLst>
          </c:dPt>
          <c:dPt>
            <c:idx val="4"/>
            <c:invertIfNegative val="0"/>
            <c:bubble3D val="0"/>
            <c:spPr>
              <a:solidFill>
                <a:srgbClr val="F0629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324A-9548-8C30-83585ECB3595}"/>
              </c:ext>
            </c:extLst>
          </c:dPt>
          <c:dPt>
            <c:idx val="5"/>
            <c:invertIfNegative val="0"/>
            <c:bubble3D val="0"/>
            <c:spPr>
              <a:solidFill>
                <a:srgbClr val="CE93D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324A-9548-8C30-83585ECB3595}"/>
              </c:ext>
            </c:extLst>
          </c:dPt>
          <c:dPt>
            <c:idx val="6"/>
            <c:invertIfNegative val="0"/>
            <c:bubble3D val="0"/>
            <c:spPr>
              <a:solidFill>
                <a:srgbClr val="4DB6A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324A-9548-8C30-83585ECB3595}"/>
              </c:ext>
            </c:extLst>
          </c:dPt>
          <c:dPt>
            <c:idx val="7"/>
            <c:invertIfNegative val="0"/>
            <c:bubble3D val="0"/>
            <c:spPr>
              <a:solidFill>
                <a:srgbClr val="FF8A65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324A-9548-8C30-83585ECB3595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324A-9548-8C30-83585ECB3595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Asian-American</c:v>
                </c:pt>
                <c:pt idx="1">
                  <c:v>Black/African-American</c:v>
                </c:pt>
                <c:pt idx="2">
                  <c:v>Caucasian</c:v>
                </c:pt>
                <c:pt idx="3">
                  <c:v>European, Caucasian</c:v>
                </c:pt>
                <c:pt idx="4">
                  <c:v>Latino/Hispanic</c:v>
                </c:pt>
                <c:pt idx="5">
                  <c:v>Multi-racial</c:v>
                </c:pt>
                <c:pt idx="6">
                  <c:v>Multi-racial, Black/African-American, Caucasian</c:v>
                </c:pt>
                <c:pt idx="7">
                  <c:v>Multi-racial, Black/African-American, Latino/Hispanic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29</c:v>
                </c:pt>
                <c:pt idx="1">
                  <c:v>38</c:v>
                </c:pt>
                <c:pt idx="2">
                  <c:v>147</c:v>
                </c:pt>
                <c:pt idx="3">
                  <c:v>1</c:v>
                </c:pt>
                <c:pt idx="4">
                  <c:v>1</c:v>
                </c:pt>
                <c:pt idx="5">
                  <c:v>4</c:v>
                </c:pt>
                <c:pt idx="6">
                  <c:v>2</c:v>
                </c:pt>
                <c:pt idx="7">
                  <c:v>1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24A-9548-8C30-83585ECB35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B0C4D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1B3A6B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FFFFFF"/>
                </a:solidFill>
                <a:latin typeface="Arial"/>
              </a:defRPr>
            </a:pPr>
            <a:r>
              <a:rPr lang="en-US" sz="1100" b="0" i="0" u="none" strike="noStrike">
                <a:solidFill>
                  <a:srgbClr val="FFFFFF"/>
                </a:solidFill>
                <a:latin typeface="Arial"/>
              </a:rPr>
              <a:t>Clergy/Laity</a:t>
            </a:r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3B82F6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F82-6748-99DA-502B1F5C77D5}"/>
              </c:ext>
            </c:extLst>
          </c:dPt>
          <c:dPt>
            <c:idx val="1"/>
            <c:invertIfNegative val="0"/>
            <c:bubble3D val="0"/>
            <c:spPr>
              <a:solidFill>
                <a:srgbClr val="8B5CF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9F82-6748-99DA-502B1F5C77D5}"/>
              </c:ext>
            </c:extLst>
          </c:dPt>
          <c:dPt>
            <c:idx val="2"/>
            <c:invertIfNegative val="0"/>
            <c:bubble3D val="0"/>
            <c:spPr>
              <a:solidFill>
                <a:srgbClr val="EC489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9F82-6748-99DA-502B1F5C77D5}"/>
              </c:ext>
            </c:extLst>
          </c:dPt>
          <c:dPt>
            <c:idx val="3"/>
            <c:invertIfNegative val="0"/>
            <c:bubble3D val="0"/>
            <c:spPr>
              <a:solidFill>
                <a:srgbClr val="F59E0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9F82-6748-99DA-502B1F5C77D5}"/>
              </c:ext>
            </c:extLst>
          </c:dPt>
          <c:dPt>
            <c:idx val="4"/>
            <c:invertIfNegative val="0"/>
            <c:bubble3D val="0"/>
            <c:spPr>
              <a:solidFill>
                <a:srgbClr val="E8472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9F82-6748-99DA-502B1F5C77D5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9F82-6748-99DA-502B1F5C77D5}"/>
              </c:ext>
            </c:extLst>
          </c:dPt>
          <c:dPt>
            <c:idx val="6"/>
            <c:invertIfNegative val="0"/>
            <c:bubble3D val="0"/>
            <c:spPr>
              <a:solidFill>
                <a:srgbClr val="8B5CF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9F82-6748-99DA-502B1F5C77D5}"/>
              </c:ext>
            </c:extLst>
          </c:dPt>
          <c:dPt>
            <c:idx val="7"/>
            <c:invertIfNegative val="0"/>
            <c:bubble3D val="0"/>
            <c:spPr>
              <a:solidFill>
                <a:srgbClr val="EC489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9F82-6748-99DA-502B1F5C77D5}"/>
              </c:ext>
            </c:extLst>
          </c:dPt>
          <c:dPt>
            <c:idx val="8"/>
            <c:invertIfNegative val="0"/>
            <c:bubble3D val="0"/>
            <c:spPr>
              <a:solidFill>
                <a:srgbClr val="F59E0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1-9F82-6748-99DA-502B1F5C77D5}"/>
              </c:ext>
            </c:extLst>
          </c:dPt>
          <c:dPt>
            <c:idx val="9"/>
            <c:invertIfNegative val="0"/>
            <c:bubble3D val="0"/>
            <c:spPr>
              <a:solidFill>
                <a:srgbClr val="E8472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3-9F82-6748-99DA-502B1F5C77D5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Assistant to Bishop</c:v>
                </c:pt>
                <c:pt idx="1">
                  <c:v>Associate Member</c:v>
                </c:pt>
                <c:pt idx="2">
                  <c:v>Bishop</c:v>
                </c:pt>
                <c:pt idx="3">
                  <c:v>Certified Lay Minister</c:v>
                </c:pt>
                <c:pt idx="4">
                  <c:v>Deacon</c:v>
                </c:pt>
                <c:pt idx="5">
                  <c:v>Elder</c:v>
                </c:pt>
                <c:pt idx="6">
                  <c:v>Laity</c:v>
                </c:pt>
                <c:pt idx="7">
                  <c:v>Licensed Local Pastor</c:v>
                </c:pt>
                <c:pt idx="8">
                  <c:v>Unknown</c:v>
                </c:pt>
                <c:pt idx="9">
                  <c:v>youth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13</c:v>
                </c:pt>
                <c:pt idx="3">
                  <c:v>3</c:v>
                </c:pt>
                <c:pt idx="4">
                  <c:v>16</c:v>
                </c:pt>
                <c:pt idx="5">
                  <c:v>108</c:v>
                </c:pt>
                <c:pt idx="6">
                  <c:v>55</c:v>
                </c:pt>
                <c:pt idx="7">
                  <c:v>13</c:v>
                </c:pt>
                <c:pt idx="8">
                  <c:v>10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9F82-6748-99DA-502B1F5C77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B0C4DE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94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1B3A6B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1B3A6B"/>
                </a:solidFill>
                <a:latin typeface="Arial"/>
              </a:defRPr>
            </a:pPr>
            <a:r>
              <a:rPr lang="en-US" sz="1100" b="0" i="0" u="none" strike="noStrike">
                <a:solidFill>
                  <a:srgbClr val="1B3A6B"/>
                </a:solidFill>
                <a:latin typeface="Arial"/>
              </a:rPr>
              <a:t>Clergy / Laity (%)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 Membership</c:v>
                </c:pt>
              </c:strCache>
            </c:strRef>
          </c:tx>
          <c:spPr>
            <a:solidFill>
              <a:srgbClr val="1B3A6B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Clergy</c:v>
                </c:pt>
                <c:pt idx="1">
                  <c:v>Laity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57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DE-5C40-A6EA-9C066DE705F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E8472A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Clergy</c:v>
                </c:pt>
                <c:pt idx="1">
                  <c:v>Laity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63.9</c:v>
                </c:pt>
                <c:pt idx="1">
                  <c:v>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DE-5C40-A6EA-9C066DE705F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1B3A6B"/>
                </a:solidFill>
                <a:latin typeface="Arial"/>
              </a:defRPr>
            </a:pPr>
            <a:r>
              <a:rPr lang="en-US" sz="1100" b="0" i="0" u="none" strike="noStrike">
                <a:solidFill>
                  <a:srgbClr val="1B3A6B"/>
                </a:solidFill>
                <a:latin typeface="Arial"/>
              </a:rPr>
              <a:t>Gender (%)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 Membership</c:v>
                </c:pt>
              </c:strCache>
            </c:strRef>
          </c:tx>
          <c:spPr>
            <a:solidFill>
              <a:srgbClr val="1B3A6B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46.1</c:v>
                </c:pt>
                <c:pt idx="1">
                  <c:v>53.9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A3-CA4A-83EC-4F721B1528C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Speakers</c:v>
                </c:pt>
              </c:strCache>
            </c:strRef>
          </c:tx>
          <c:spPr>
            <a:solidFill>
              <a:srgbClr val="E8472A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33333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56.4</c:v>
                </c:pt>
                <c:pt idx="1">
                  <c:v>43.6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A3-CA4A-83EC-4F721B1528C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0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126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28016"/>
          </a:xfrm>
          <a:prstGeom prst="rect">
            <a:avLst/>
          </a:prstGeom>
          <a:solidFill>
            <a:srgbClr val="E8472A"/>
          </a:solidFill>
          <a:ln w="12700">
            <a:solidFill>
              <a:srgbClr val="E847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E8472A"/>
          </a:solidFill>
          <a:ln w="12700">
            <a:solidFill>
              <a:srgbClr val="E847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1430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EQUITY MONITORING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E84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CONFERENCE TOTALS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457200" y="28346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kern="0" spc="300" dirty="0">
                <a:solidFill>
                  <a:srgbClr val="B0C4D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VAUMC Annual Conference 2026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3291840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so much to ALL of the volunteers </a:t>
            </a:r>
            <a:b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assisted with this year’s monitoring process.  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286000" y="3794760"/>
            <a:ext cx="4572000" cy="0"/>
          </a:xfrm>
          <a:prstGeom prst="line">
            <a:avLst/>
          </a:prstGeom>
          <a:noFill/>
          <a:ln w="9525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3886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across all 11 monitored sessions</a:t>
            </a:r>
            <a:b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 on Status and Role of Women | Commission on Religion &amp; Race | Commission on Disabilities | Center for Belonging &amp; Advocacy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94360" y="182880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GENDER  &amp;  RACE/ETHNICITY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94360" y="676656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 count (■ navy) and speaking time in minutes (■ orange) — all sessions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480560" y="960120"/>
            <a:ext cx="0" cy="3657600"/>
          </a:xfrm>
          <a:prstGeom prst="line">
            <a:avLst/>
          </a:prstGeom>
          <a:noFill/>
          <a:ln w="19050">
            <a:solidFill>
              <a:srgbClr val="B0BFC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Chart 0"/>
          <p:cNvGraphicFramePr/>
          <p:nvPr/>
        </p:nvGraphicFramePr>
        <p:xfrm>
          <a:off x="548640" y="960120"/>
          <a:ext cx="384048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1"/>
          <p:cNvGraphicFramePr/>
          <p:nvPr/>
        </p:nvGraphicFramePr>
        <p:xfrm>
          <a:off x="4617720" y="960120"/>
          <a:ext cx="425196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E8472A"/>
          </a:solidFill>
          <a:ln w="12700">
            <a:solidFill>
              <a:srgbClr val="E847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94360" y="182880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CLERGY/LAITY  &amp;  AGE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94360" y="676656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 count (■ navy) and speaking time in minutes (■ orange) — all sessions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480560" y="960120"/>
            <a:ext cx="0" cy="3657600"/>
          </a:xfrm>
          <a:prstGeom prst="line">
            <a:avLst/>
          </a:prstGeom>
          <a:noFill/>
          <a:ln w="19050">
            <a:solidFill>
              <a:srgbClr val="B0BFC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Chart 0"/>
          <p:cNvGraphicFramePr/>
          <p:nvPr/>
        </p:nvGraphicFramePr>
        <p:xfrm>
          <a:off x="548640" y="960120"/>
          <a:ext cx="384048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1"/>
          <p:cNvGraphicFramePr/>
          <p:nvPr/>
        </p:nvGraphicFramePr>
        <p:xfrm>
          <a:off x="4617720" y="960120"/>
          <a:ext cx="425196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28016"/>
          </a:xfrm>
          <a:prstGeom prst="rect">
            <a:avLst/>
          </a:prstGeom>
          <a:solidFill>
            <a:srgbClr val="E8472A"/>
          </a:solidFill>
          <a:ln w="12700">
            <a:solidFill>
              <a:srgbClr val="E847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15484"/>
            <a:ext cx="9144000" cy="128016"/>
          </a:xfrm>
          <a:prstGeom prst="rect">
            <a:avLst/>
          </a:prstGeom>
          <a:solidFill>
            <a:srgbClr val="E8472A"/>
          </a:solidFill>
          <a:ln w="12700">
            <a:solidFill>
              <a:srgbClr val="E847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57200" y="164592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CONFERENCE TOTALS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6583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across all sessions monitored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2651760" cy="1325880"/>
          </a:xfrm>
          <a:prstGeom prst="rect">
            <a:avLst/>
          </a:prstGeom>
          <a:solidFill>
            <a:srgbClr val="243F6E"/>
          </a:solidFill>
          <a:ln w="9525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1042416"/>
            <a:ext cx="265176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84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226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320040" y="171907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84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speakers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0040" y="1975104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Speakers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1005840"/>
            <a:ext cx="2651760" cy="1325880"/>
          </a:xfrm>
          <a:prstGeom prst="rect">
            <a:avLst/>
          </a:prstGeom>
          <a:solidFill>
            <a:srgbClr val="243F6E"/>
          </a:solidFill>
          <a:ln w="9525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00400" y="1042416"/>
            <a:ext cx="265176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84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1008.2</a:t>
            </a:r>
            <a:endParaRPr lang="en-US" sz="3400" dirty="0"/>
          </a:p>
        </p:txBody>
      </p:sp>
      <p:sp>
        <p:nvSpPr>
          <p:cNvPr id="12" name="Text 10"/>
          <p:cNvSpPr/>
          <p:nvPr/>
        </p:nvSpPr>
        <p:spPr>
          <a:xfrm>
            <a:off x="3200400" y="171907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84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00400" y="1975104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Speaking Time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80760" y="1005840"/>
            <a:ext cx="2651760" cy="1325880"/>
          </a:xfrm>
          <a:prstGeom prst="rect">
            <a:avLst/>
          </a:prstGeom>
          <a:solidFill>
            <a:srgbClr val="243F6E"/>
          </a:solidFill>
          <a:ln w="9525">
            <a:solidFill>
              <a:srgbClr val="4A6F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080760" y="1042416"/>
            <a:ext cx="265176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84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6080760" y="1719072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E84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080760" y="1975104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Sessions Monitored</a:t>
            </a:r>
            <a:endParaRPr lang="en-US" sz="1100" dirty="0"/>
          </a:p>
        </p:txBody>
      </p:sp>
      <p:graphicFrame>
        <p:nvGraphicFramePr>
          <p:cNvPr id="18" name="Chart 0"/>
          <p:cNvGraphicFramePr/>
          <p:nvPr/>
        </p:nvGraphicFramePr>
        <p:xfrm>
          <a:off x="274320" y="2487168"/>
          <a:ext cx="2651760" cy="2194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1"/>
          <p:cNvGraphicFramePr/>
          <p:nvPr/>
        </p:nvGraphicFramePr>
        <p:xfrm>
          <a:off x="3017520" y="2487168"/>
          <a:ext cx="3108960" cy="2194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hart 2"/>
          <p:cNvGraphicFramePr/>
          <p:nvPr/>
        </p:nvGraphicFramePr>
        <p:xfrm>
          <a:off x="6263640" y="2487168"/>
          <a:ext cx="2606040" cy="2194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94360" y="182880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SPOKE vs. WHO VOTES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94360" y="676656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 voting membership demographics (n=2625) compared with conference speakers (n=226)</a:t>
            </a:r>
            <a:endParaRPr lang="en-US" sz="12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548640" y="960120"/>
          <a:ext cx="38404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1"/>
          <p:cNvGraphicFramePr/>
          <p:nvPr/>
        </p:nvGraphicFramePr>
        <p:xfrm>
          <a:off x="548640" y="2926080"/>
          <a:ext cx="38404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Shape 3"/>
          <p:cNvSpPr/>
          <p:nvPr/>
        </p:nvSpPr>
        <p:spPr>
          <a:xfrm>
            <a:off x="4480560" y="960120"/>
            <a:ext cx="0" cy="4023360"/>
          </a:xfrm>
          <a:prstGeom prst="line">
            <a:avLst/>
          </a:prstGeom>
          <a:noFill/>
          <a:ln w="19050">
            <a:solidFill>
              <a:srgbClr val="B0BFC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" name="Chart 2"/>
          <p:cNvGraphicFramePr/>
          <p:nvPr/>
        </p:nvGraphicFramePr>
        <p:xfrm>
          <a:off x="4617720" y="960120"/>
          <a:ext cx="425196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182</Words>
  <Application>Microsoft Macintosh PowerPoint</Application>
  <PresentationFormat>On-screen Show (16:9)</PresentationFormat>
  <Paragraphs>37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VAUMC Equity Monitoring — Conference Cumulative Report</dc:title>
  <dc:subject>PptxGenJS Presentation</dc:subject>
  <dc:creator>PptxGenJS</dc:creator>
  <cp:lastModifiedBy>Lan Wilson</cp:lastModifiedBy>
  <cp:revision>2</cp:revision>
  <dcterms:created xsi:type="dcterms:W3CDTF">2026-06-23T14:49:05Z</dcterms:created>
  <dcterms:modified xsi:type="dcterms:W3CDTF">2026-06-23T15:00:03Z</dcterms:modified>
</cp:coreProperties>
</file>