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embeddedFontLst>
    <p:embeddedFont>
      <p:font typeface="Arimo" panose="020B0604020202020204" charset="0"/>
      <p:regular r:id="rId47"/>
    </p:embeddedFont>
    <p:embeddedFont>
      <p:font typeface="Arimo Bold" panose="020B0604020202020204" charset="0"/>
      <p:regular r:id="rId48"/>
    </p:embeddedFont>
    <p:embeddedFont>
      <p:font typeface="Calibri" panose="020F0502020204030204" pitchFamily="34" charset="0"/>
      <p:regular r:id="rId49"/>
      <p:bold r:id="rId50"/>
      <p:italic r:id="rId51"/>
      <p:boldItalic r:id="rId52"/>
    </p:embeddedFont>
    <p:embeddedFont>
      <p:font typeface="Canva Sans" panose="020B0604020202020204" charset="0"/>
      <p:regular r:id="rId53"/>
    </p:embeddedFont>
    <p:embeddedFont>
      <p:font typeface="Canva Sans Bold"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132"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jpe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svg"/><Relationship Id="rId4" Type="http://schemas.openxmlformats.org/officeDocument/2006/relationships/image" Target="../media/image2.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710776">
            <a:off x="13420648" y="-4171140"/>
            <a:ext cx="6482503" cy="12137995"/>
          </a:xfrm>
          <a:custGeom>
            <a:avLst/>
            <a:gdLst/>
            <a:ahLst/>
            <a:cxnLst/>
            <a:rect l="l" t="t" r="r" b="b"/>
            <a:pathLst>
              <a:path w="6482503" h="12137995">
                <a:moveTo>
                  <a:pt x="0" y="0"/>
                </a:moveTo>
                <a:lnTo>
                  <a:pt x="6482503" y="0"/>
                </a:lnTo>
                <a:lnTo>
                  <a:pt x="6482503" y="12137995"/>
                </a:lnTo>
                <a:lnTo>
                  <a:pt x="0" y="12137995"/>
                </a:lnTo>
                <a:lnTo>
                  <a:pt x="0" y="0"/>
                </a:lnTo>
                <a:close/>
              </a:path>
            </a:pathLst>
          </a:custGeom>
          <a:blipFill>
            <a:blip r:embed="rId3"/>
            <a:stretch>
              <a:fillRect l="-75757" t="-11036" r="-136298"/>
            </a:stretch>
          </a:blipFill>
        </p:spPr>
      </p:sp>
      <p:sp>
        <p:nvSpPr>
          <p:cNvPr id="4" name="TextBox 4"/>
          <p:cNvSpPr txBox="1"/>
          <p:nvPr/>
        </p:nvSpPr>
        <p:spPr>
          <a:xfrm>
            <a:off x="1120006" y="829459"/>
            <a:ext cx="12654707" cy="9248106"/>
          </a:xfrm>
          <a:prstGeom prst="rect">
            <a:avLst/>
          </a:prstGeom>
        </p:spPr>
        <p:txBody>
          <a:bodyPr lIns="0" tIns="0" rIns="0" bIns="0" rtlCol="0" anchor="t">
            <a:spAutoFit/>
          </a:bodyPr>
          <a:lstStyle/>
          <a:p>
            <a:pPr algn="ctr">
              <a:lnSpc>
                <a:spcPts val="10230"/>
              </a:lnSpc>
            </a:pPr>
            <a:r>
              <a:rPr lang="en-US" sz="11896" b="1" spc="-404">
                <a:solidFill>
                  <a:srgbClr val="000000"/>
                </a:solidFill>
                <a:latin typeface="Arimo Bold"/>
                <a:ea typeface="Arimo Bold"/>
                <a:cs typeface="Arimo Bold"/>
                <a:sym typeface="Arimo Bold"/>
              </a:rPr>
              <a:t>JUST COMPENSATION TASK FORCE</a:t>
            </a:r>
          </a:p>
          <a:p>
            <a:pPr algn="ctr">
              <a:lnSpc>
                <a:spcPts val="10230"/>
              </a:lnSpc>
            </a:pPr>
            <a:r>
              <a:rPr lang="en-US" sz="11896" b="1" spc="-404">
                <a:solidFill>
                  <a:srgbClr val="000000"/>
                </a:solidFill>
                <a:latin typeface="Arimo Bold"/>
                <a:ea typeface="Arimo Bold"/>
                <a:cs typeface="Arimo Bold"/>
                <a:sym typeface="Arimo Bold"/>
              </a:rPr>
              <a:t>SALARY</a:t>
            </a:r>
          </a:p>
          <a:p>
            <a:pPr algn="ctr">
              <a:lnSpc>
                <a:spcPts val="10230"/>
              </a:lnSpc>
            </a:pPr>
            <a:r>
              <a:rPr lang="en-US" sz="11896" b="1" spc="-404">
                <a:solidFill>
                  <a:srgbClr val="000000"/>
                </a:solidFill>
                <a:latin typeface="Arimo Bold"/>
                <a:ea typeface="Arimo Bold"/>
                <a:cs typeface="Arimo Bold"/>
                <a:sym typeface="Arimo Bold"/>
              </a:rPr>
              <a:t>COMPARATIVE</a:t>
            </a:r>
          </a:p>
          <a:p>
            <a:pPr algn="ctr">
              <a:lnSpc>
                <a:spcPts val="10230"/>
              </a:lnSpc>
            </a:pPr>
            <a:r>
              <a:rPr lang="en-US" sz="11896" b="1" spc="-404">
                <a:solidFill>
                  <a:srgbClr val="000000"/>
                </a:solidFill>
                <a:latin typeface="Arimo Bold"/>
                <a:ea typeface="Arimo Bold"/>
                <a:cs typeface="Arimo Bold"/>
                <a:sym typeface="Arimo Bold"/>
              </a:rPr>
              <a:t>ANALYSIS</a:t>
            </a:r>
          </a:p>
          <a:p>
            <a:pPr marL="0" lvl="0" indent="0" algn="ctr">
              <a:lnSpc>
                <a:spcPts val="10230"/>
              </a:lnSpc>
            </a:pPr>
            <a:r>
              <a:rPr lang="en-US" sz="11896" b="1" spc="-404">
                <a:solidFill>
                  <a:srgbClr val="000000"/>
                </a:solidFill>
                <a:latin typeface="Arimo Bold"/>
                <a:ea typeface="Arimo Bold"/>
                <a:cs typeface="Arimo Bold"/>
                <a:sym typeface="Arimo Bold"/>
              </a:rPr>
              <a:t>2024</a:t>
            </a:r>
          </a:p>
        </p:txBody>
      </p:sp>
      <p:sp>
        <p:nvSpPr>
          <p:cNvPr id="5" name="Freeform 5"/>
          <p:cNvSpPr/>
          <p:nvPr/>
        </p:nvSpPr>
        <p:spPr>
          <a:xfrm rot="-3895007">
            <a:off x="10171711" y="3022455"/>
            <a:ext cx="14556500" cy="5521740"/>
          </a:xfrm>
          <a:custGeom>
            <a:avLst/>
            <a:gdLst/>
            <a:ahLst/>
            <a:cxnLst/>
            <a:rect l="l" t="t" r="r" b="b"/>
            <a:pathLst>
              <a:path w="14556500" h="5521740">
                <a:moveTo>
                  <a:pt x="0" y="0"/>
                </a:moveTo>
                <a:lnTo>
                  <a:pt x="14556501" y="0"/>
                </a:lnTo>
                <a:lnTo>
                  <a:pt x="14556501" y="5521740"/>
                </a:lnTo>
                <a:lnTo>
                  <a:pt x="0" y="5521740"/>
                </a:lnTo>
                <a:lnTo>
                  <a:pt x="0" y="0"/>
                </a:lnTo>
                <a:close/>
              </a:path>
            </a:pathLst>
          </a:custGeom>
          <a:blipFill>
            <a:blip r:embed="rId4"/>
            <a:stretch>
              <a:fillRect l="-15816" t="-76575" b="-26843"/>
            </a:stretch>
          </a:blipFill>
        </p:spPr>
      </p:sp>
      <p:sp>
        <p:nvSpPr>
          <p:cNvPr id="6" name="Freeform 6"/>
          <p:cNvSpPr/>
          <p:nvPr/>
        </p:nvSpPr>
        <p:spPr>
          <a:xfrm rot="-304013">
            <a:off x="13570685" y="758802"/>
            <a:ext cx="2192427" cy="1370267"/>
          </a:xfrm>
          <a:custGeom>
            <a:avLst/>
            <a:gdLst/>
            <a:ahLst/>
            <a:cxnLst/>
            <a:rect l="l" t="t" r="r" b="b"/>
            <a:pathLst>
              <a:path w="2192427" h="1370267">
                <a:moveTo>
                  <a:pt x="0" y="0"/>
                </a:moveTo>
                <a:lnTo>
                  <a:pt x="2192428" y="0"/>
                </a:lnTo>
                <a:lnTo>
                  <a:pt x="2192428" y="1370267"/>
                </a:lnTo>
                <a:lnTo>
                  <a:pt x="0" y="1370267"/>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7" name="Freeform 7"/>
          <p:cNvSpPr/>
          <p:nvPr/>
        </p:nvSpPr>
        <p:spPr>
          <a:xfrm>
            <a:off x="14198302" y="7639013"/>
            <a:ext cx="3633925" cy="1761056"/>
          </a:xfrm>
          <a:custGeom>
            <a:avLst/>
            <a:gdLst/>
            <a:ahLst/>
            <a:cxnLst/>
            <a:rect l="l" t="t" r="r" b="b"/>
            <a:pathLst>
              <a:path w="3633925" h="1761056">
                <a:moveTo>
                  <a:pt x="0" y="0"/>
                </a:moveTo>
                <a:lnTo>
                  <a:pt x="3633925" y="0"/>
                </a:lnTo>
                <a:lnTo>
                  <a:pt x="3633925" y="1761057"/>
                </a:lnTo>
                <a:lnTo>
                  <a:pt x="0" y="1761057"/>
                </a:lnTo>
                <a:lnTo>
                  <a:pt x="0" y="0"/>
                </a:lnTo>
                <a:close/>
              </a:path>
            </a:pathLst>
          </a:custGeom>
          <a:blipFill>
            <a:blip r:embed="rId7"/>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95846" y="1391692"/>
            <a:ext cx="12202455" cy="7359606"/>
          </a:xfrm>
          <a:custGeom>
            <a:avLst/>
            <a:gdLst/>
            <a:ahLst/>
            <a:cxnLst/>
            <a:rect l="l" t="t" r="r" b="b"/>
            <a:pathLst>
              <a:path w="12202455" h="7359606">
                <a:moveTo>
                  <a:pt x="0" y="0"/>
                </a:moveTo>
                <a:lnTo>
                  <a:pt x="12202455" y="0"/>
                </a:lnTo>
                <a:lnTo>
                  <a:pt x="12202455" y="7359606"/>
                </a:lnTo>
                <a:lnTo>
                  <a:pt x="0" y="7359606"/>
                </a:lnTo>
                <a:lnTo>
                  <a:pt x="0" y="0"/>
                </a:lnTo>
                <a:close/>
              </a:path>
            </a:pathLst>
          </a:custGeom>
          <a:blipFill>
            <a:blip r:embed="rId2"/>
            <a:stretch>
              <a:fillRect l="-68975" t="-54906" r="-82652" b="-79773"/>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26622" y="1369908"/>
            <a:ext cx="11653483" cy="7341277"/>
          </a:xfrm>
          <a:custGeom>
            <a:avLst/>
            <a:gdLst/>
            <a:ahLst/>
            <a:cxnLst/>
            <a:rect l="l" t="t" r="r" b="b"/>
            <a:pathLst>
              <a:path w="11653483" h="7341277">
                <a:moveTo>
                  <a:pt x="0" y="0"/>
                </a:moveTo>
                <a:lnTo>
                  <a:pt x="11653483" y="0"/>
                </a:lnTo>
                <a:lnTo>
                  <a:pt x="11653483" y="7341277"/>
                </a:lnTo>
                <a:lnTo>
                  <a:pt x="0" y="7341277"/>
                </a:lnTo>
                <a:lnTo>
                  <a:pt x="0" y="0"/>
                </a:lnTo>
                <a:close/>
              </a:path>
            </a:pathLst>
          </a:custGeom>
          <a:blipFill>
            <a:blip r:embed="rId2"/>
            <a:stretch>
              <a:fillRect l="-88946" t="-59809" r="-86811" b="-86416"/>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02016" y="915941"/>
            <a:ext cx="9862702" cy="8065498"/>
          </a:xfrm>
          <a:custGeom>
            <a:avLst/>
            <a:gdLst/>
            <a:ahLst/>
            <a:cxnLst/>
            <a:rect l="l" t="t" r="r" b="b"/>
            <a:pathLst>
              <a:path w="9862702" h="8065498">
                <a:moveTo>
                  <a:pt x="0" y="0"/>
                </a:moveTo>
                <a:lnTo>
                  <a:pt x="9862702" y="0"/>
                </a:lnTo>
                <a:lnTo>
                  <a:pt x="9862702" y="8065499"/>
                </a:lnTo>
                <a:lnTo>
                  <a:pt x="0" y="8065499"/>
                </a:lnTo>
                <a:lnTo>
                  <a:pt x="0" y="0"/>
                </a:lnTo>
                <a:close/>
              </a:path>
            </a:pathLst>
          </a:custGeom>
          <a:blipFill>
            <a:blip r:embed="rId2"/>
            <a:stretch>
              <a:fillRect l="-132321" t="-58135" r="-125550" b="-88022"/>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6" name="Freeform 6"/>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7" name="Freeform 7"/>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4312358" y="642003"/>
            <a:ext cx="9677678"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WHO WE ARE</a:t>
            </a:r>
          </a:p>
        </p:txBody>
      </p:sp>
      <p:sp>
        <p:nvSpPr>
          <p:cNvPr id="9" name="TextBox 9"/>
          <p:cNvSpPr txBox="1"/>
          <p:nvPr/>
        </p:nvSpPr>
        <p:spPr>
          <a:xfrm>
            <a:off x="2159551" y="1841187"/>
            <a:ext cx="13983293" cy="1864635"/>
          </a:xfrm>
          <a:prstGeom prst="rect">
            <a:avLst/>
          </a:prstGeom>
        </p:spPr>
        <p:txBody>
          <a:bodyPr lIns="0" tIns="0" rIns="0" bIns="0" rtlCol="0" anchor="t">
            <a:spAutoFit/>
          </a:bodyPr>
          <a:lstStyle/>
          <a:p>
            <a:pPr algn="ctr">
              <a:lnSpc>
                <a:spcPts val="6973"/>
              </a:lnSpc>
            </a:pPr>
            <a:r>
              <a:rPr lang="en-US" sz="8109" b="1" spc="-275">
                <a:solidFill>
                  <a:srgbClr val="000000"/>
                </a:solidFill>
                <a:latin typeface="Arimo Bold"/>
                <a:ea typeface="Arimo Bold"/>
                <a:cs typeface="Arimo Bold"/>
                <a:sym typeface="Arimo Bold"/>
              </a:rPr>
              <a:t>BY GENDER</a:t>
            </a:r>
          </a:p>
          <a:p>
            <a:pPr marL="0" lvl="0" indent="0" algn="ctr">
              <a:lnSpc>
                <a:spcPts val="6973"/>
              </a:lnSpc>
              <a:spcBef>
                <a:spcPct val="0"/>
              </a:spcBef>
            </a:pPr>
            <a:r>
              <a:rPr lang="en-US" sz="8109" b="1" spc="-275">
                <a:solidFill>
                  <a:srgbClr val="000000"/>
                </a:solidFill>
                <a:latin typeface="Arimo Bold"/>
                <a:ea typeface="Arimo Bold"/>
                <a:cs typeface="Arimo Bold"/>
                <a:sym typeface="Arimo Bold"/>
              </a:rPr>
              <a:t>(OF 664 ACTIVE CLERGY)</a:t>
            </a:r>
          </a:p>
        </p:txBody>
      </p:sp>
      <p:sp>
        <p:nvSpPr>
          <p:cNvPr id="10" name="TextBox 10"/>
          <p:cNvSpPr txBox="1"/>
          <p:nvPr/>
        </p:nvSpPr>
        <p:spPr>
          <a:xfrm>
            <a:off x="521078" y="4652327"/>
            <a:ext cx="7803067" cy="273494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Ordained Elder</a:t>
            </a:r>
          </a:p>
          <a:p>
            <a:pPr algn="ctr">
              <a:lnSpc>
                <a:spcPts val="7279"/>
              </a:lnSpc>
            </a:pPr>
            <a:r>
              <a:rPr lang="en-US" sz="5199" b="1">
                <a:solidFill>
                  <a:srgbClr val="000000"/>
                </a:solidFill>
                <a:latin typeface="Canva Sans Bold"/>
                <a:ea typeface="Canva Sans Bold"/>
                <a:cs typeface="Canva Sans Bold"/>
                <a:sym typeface="Canva Sans Bold"/>
              </a:rPr>
              <a:t>250 (M)</a:t>
            </a:r>
          </a:p>
          <a:p>
            <a:pPr algn="ctr">
              <a:lnSpc>
                <a:spcPts val="7279"/>
              </a:lnSpc>
            </a:pPr>
            <a:r>
              <a:rPr lang="en-US" sz="5199" b="1">
                <a:solidFill>
                  <a:srgbClr val="000000"/>
                </a:solidFill>
                <a:latin typeface="Canva Sans Bold"/>
                <a:ea typeface="Canva Sans Bold"/>
                <a:cs typeface="Canva Sans Bold"/>
                <a:sym typeface="Canva Sans Bold"/>
              </a:rPr>
              <a:t>126 (F)</a:t>
            </a:r>
          </a:p>
        </p:txBody>
      </p:sp>
      <p:sp>
        <p:nvSpPr>
          <p:cNvPr id="11" name="TextBox 11"/>
          <p:cNvSpPr txBox="1"/>
          <p:nvPr/>
        </p:nvSpPr>
        <p:spPr>
          <a:xfrm>
            <a:off x="9151197" y="4652327"/>
            <a:ext cx="7803067" cy="273494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Ordained Deacon</a:t>
            </a:r>
          </a:p>
          <a:p>
            <a:pPr algn="ctr">
              <a:lnSpc>
                <a:spcPts val="7279"/>
              </a:lnSpc>
            </a:pPr>
            <a:r>
              <a:rPr lang="en-US" sz="5199" b="1">
                <a:solidFill>
                  <a:srgbClr val="000000"/>
                </a:solidFill>
                <a:latin typeface="Canva Sans Bold"/>
                <a:ea typeface="Canva Sans Bold"/>
                <a:cs typeface="Canva Sans Bold"/>
                <a:sym typeface="Canva Sans Bold"/>
              </a:rPr>
              <a:t>7 (M)</a:t>
            </a:r>
          </a:p>
          <a:p>
            <a:pPr algn="ctr">
              <a:lnSpc>
                <a:spcPts val="7279"/>
              </a:lnSpc>
            </a:pPr>
            <a:r>
              <a:rPr lang="en-US" sz="5199" b="1">
                <a:solidFill>
                  <a:srgbClr val="000000"/>
                </a:solidFill>
                <a:latin typeface="Canva Sans Bold"/>
                <a:ea typeface="Canva Sans Bold"/>
                <a:cs typeface="Canva Sans Bold"/>
                <a:sym typeface="Canva Sans Bold"/>
              </a:rPr>
              <a:t>16 (F)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1537" y="1236268"/>
            <a:ext cx="10296067" cy="7792895"/>
          </a:xfrm>
          <a:custGeom>
            <a:avLst/>
            <a:gdLst/>
            <a:ahLst/>
            <a:cxnLst/>
            <a:rect l="l" t="t" r="r" b="b"/>
            <a:pathLst>
              <a:path w="10296067" h="7792895">
                <a:moveTo>
                  <a:pt x="0" y="0"/>
                </a:moveTo>
                <a:lnTo>
                  <a:pt x="10296067" y="0"/>
                </a:lnTo>
                <a:lnTo>
                  <a:pt x="10296067" y="7792895"/>
                </a:lnTo>
                <a:lnTo>
                  <a:pt x="0" y="7792895"/>
                </a:lnTo>
                <a:lnTo>
                  <a:pt x="0" y="0"/>
                </a:lnTo>
                <a:close/>
              </a:path>
            </a:pathLst>
          </a:custGeom>
          <a:blipFill>
            <a:blip r:embed="rId2"/>
            <a:stretch>
              <a:fillRect l="-94036" t="-48977" r="-124512" b="-87762"/>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17308" y="1697236"/>
            <a:ext cx="12253383" cy="6892528"/>
          </a:xfrm>
          <a:custGeom>
            <a:avLst/>
            <a:gdLst/>
            <a:ahLst/>
            <a:cxnLst/>
            <a:rect l="l" t="t" r="r" b="b"/>
            <a:pathLst>
              <a:path w="12253383" h="6892528">
                <a:moveTo>
                  <a:pt x="0" y="0"/>
                </a:moveTo>
                <a:lnTo>
                  <a:pt x="12253384" y="0"/>
                </a:lnTo>
                <a:lnTo>
                  <a:pt x="12253384" y="6892528"/>
                </a:lnTo>
                <a:lnTo>
                  <a:pt x="0" y="6892528"/>
                </a:lnTo>
                <a:lnTo>
                  <a:pt x="0" y="0"/>
                </a:lnTo>
                <a:close/>
              </a:path>
            </a:pathLst>
          </a:custGeom>
          <a:blipFill>
            <a:blip r:embed="rId2"/>
            <a:stretch>
              <a:fillRect/>
            </a:stretch>
          </a:blipFill>
        </p:spPr>
      </p:sp>
      <p:sp>
        <p:nvSpPr>
          <p:cNvPr id="3" name="Freeform 3"/>
          <p:cNvSpPr/>
          <p:nvPr/>
        </p:nvSpPr>
        <p:spPr>
          <a:xfrm>
            <a:off x="2492047" y="1146929"/>
            <a:ext cx="13353215" cy="8234112"/>
          </a:xfrm>
          <a:custGeom>
            <a:avLst/>
            <a:gdLst/>
            <a:ahLst/>
            <a:cxnLst/>
            <a:rect l="l" t="t" r="r" b="b"/>
            <a:pathLst>
              <a:path w="13353215" h="8234112">
                <a:moveTo>
                  <a:pt x="0" y="0"/>
                </a:moveTo>
                <a:lnTo>
                  <a:pt x="13353215" y="0"/>
                </a:lnTo>
                <a:lnTo>
                  <a:pt x="13353215" y="8234112"/>
                </a:lnTo>
                <a:lnTo>
                  <a:pt x="0" y="8234112"/>
                </a:lnTo>
                <a:lnTo>
                  <a:pt x="0" y="0"/>
                </a:lnTo>
                <a:close/>
              </a:path>
            </a:pathLst>
          </a:custGeom>
          <a:blipFill>
            <a:blip r:embed="rId2"/>
            <a:stretch>
              <a:fillRect l="-83897" t="-61458" r="-72351" b="-72292"/>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89951" y="835131"/>
            <a:ext cx="17438232" cy="1651135"/>
          </a:xfrm>
          <a:prstGeom prst="rect">
            <a:avLst/>
          </a:prstGeom>
        </p:spPr>
        <p:txBody>
          <a:bodyPr lIns="0" tIns="0" rIns="0" bIns="0" rtlCol="0" anchor="t">
            <a:spAutoFit/>
          </a:bodyPr>
          <a:lstStyle/>
          <a:p>
            <a:pPr algn="ctr">
              <a:lnSpc>
                <a:spcPts val="6136"/>
              </a:lnSpc>
            </a:pPr>
            <a:r>
              <a:rPr lang="en-US" sz="7135" b="1" spc="-242">
                <a:solidFill>
                  <a:srgbClr val="000000"/>
                </a:solidFill>
                <a:latin typeface="Arimo Bold"/>
                <a:ea typeface="Arimo Bold"/>
                <a:cs typeface="Arimo Bold"/>
                <a:sym typeface="Arimo Bold"/>
              </a:rPr>
              <a:t>AVERAGE AGE FOR ELDERS VAUMC</a:t>
            </a:r>
          </a:p>
          <a:p>
            <a:pPr marL="0" lvl="0" indent="0" algn="ctr">
              <a:lnSpc>
                <a:spcPts val="6136"/>
              </a:lnSpc>
              <a:spcBef>
                <a:spcPct val="0"/>
              </a:spcBef>
            </a:pPr>
            <a:r>
              <a:rPr lang="en-US" sz="7135" b="1" spc="-242">
                <a:solidFill>
                  <a:srgbClr val="000000"/>
                </a:solidFill>
                <a:latin typeface="Arimo Bold"/>
                <a:ea typeface="Arimo Bold"/>
                <a:cs typeface="Arimo Bold"/>
                <a:sym typeface="Arimo Bold"/>
              </a:rPr>
              <a:t>BY ETHNICITY</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2772067" y="2652293"/>
            <a:ext cx="12384524" cy="6971811"/>
          </a:xfrm>
          <a:custGeom>
            <a:avLst/>
            <a:gdLst/>
            <a:ahLst/>
            <a:cxnLst/>
            <a:rect l="l" t="t" r="r" b="b"/>
            <a:pathLst>
              <a:path w="12384524" h="6971811">
                <a:moveTo>
                  <a:pt x="0" y="0"/>
                </a:moveTo>
                <a:lnTo>
                  <a:pt x="12384525" y="0"/>
                </a:lnTo>
                <a:lnTo>
                  <a:pt x="12384525" y="6971810"/>
                </a:lnTo>
                <a:lnTo>
                  <a:pt x="0" y="6971810"/>
                </a:lnTo>
                <a:lnTo>
                  <a:pt x="0" y="0"/>
                </a:lnTo>
                <a:close/>
              </a:path>
            </a:pathLst>
          </a:custGeom>
          <a:blipFill>
            <a:blip r:embed="rId5"/>
            <a:stretch>
              <a:fillRect l="-31591" t="-25659" r="-33358" b="-39159"/>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4" name="Freeform 4"/>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5" name="TextBox 5"/>
          <p:cNvSpPr txBox="1"/>
          <p:nvPr/>
        </p:nvSpPr>
        <p:spPr>
          <a:xfrm>
            <a:off x="689951" y="835131"/>
            <a:ext cx="17438232" cy="2422660"/>
          </a:xfrm>
          <a:prstGeom prst="rect">
            <a:avLst/>
          </a:prstGeom>
        </p:spPr>
        <p:txBody>
          <a:bodyPr lIns="0" tIns="0" rIns="0" bIns="0" rtlCol="0" anchor="t">
            <a:spAutoFit/>
          </a:bodyPr>
          <a:lstStyle/>
          <a:p>
            <a:pPr algn="ctr">
              <a:lnSpc>
                <a:spcPts val="6136"/>
              </a:lnSpc>
            </a:pPr>
            <a:r>
              <a:rPr lang="en-US" sz="7135" b="1" spc="-242">
                <a:solidFill>
                  <a:srgbClr val="000000"/>
                </a:solidFill>
                <a:latin typeface="Arimo Bold"/>
                <a:ea typeface="Arimo Bold"/>
                <a:cs typeface="Arimo Bold"/>
                <a:sym typeface="Arimo Bold"/>
              </a:rPr>
              <a:t>AVERAGE YEARS UNDER APPOINTMENT  FOR ELDERS VAUMC</a:t>
            </a:r>
          </a:p>
          <a:p>
            <a:pPr marL="0" lvl="0" indent="0" algn="ctr">
              <a:lnSpc>
                <a:spcPts val="6136"/>
              </a:lnSpc>
              <a:spcBef>
                <a:spcPct val="0"/>
              </a:spcBef>
            </a:pPr>
            <a:r>
              <a:rPr lang="en-US" sz="7135" b="1" spc="-242">
                <a:solidFill>
                  <a:srgbClr val="000000"/>
                </a:solidFill>
                <a:latin typeface="Arimo Bold"/>
                <a:ea typeface="Arimo Bold"/>
                <a:cs typeface="Arimo Bold"/>
                <a:sym typeface="Arimo Bold"/>
              </a:rPr>
              <a:t>BY ETHNICITY</a:t>
            </a:r>
          </a:p>
        </p:txBody>
      </p:sp>
      <p:sp>
        <p:nvSpPr>
          <p:cNvPr id="6" name="Freeform 6"/>
          <p:cNvSpPr/>
          <p:nvPr/>
        </p:nvSpPr>
        <p:spPr>
          <a:xfrm>
            <a:off x="4381051" y="3257791"/>
            <a:ext cx="10056031" cy="6310823"/>
          </a:xfrm>
          <a:custGeom>
            <a:avLst/>
            <a:gdLst/>
            <a:ahLst/>
            <a:cxnLst/>
            <a:rect l="l" t="t" r="r" b="b"/>
            <a:pathLst>
              <a:path w="10056031" h="6310823">
                <a:moveTo>
                  <a:pt x="0" y="0"/>
                </a:moveTo>
                <a:lnTo>
                  <a:pt x="10056031" y="0"/>
                </a:lnTo>
                <a:lnTo>
                  <a:pt x="10056031" y="6310823"/>
                </a:lnTo>
                <a:lnTo>
                  <a:pt x="0" y="6310823"/>
                </a:lnTo>
                <a:lnTo>
                  <a:pt x="0" y="0"/>
                </a:lnTo>
                <a:close/>
              </a:path>
            </a:pathLst>
          </a:custGeom>
          <a:blipFill>
            <a:blip r:embed="rId5"/>
            <a:stretch>
              <a:fillRect l="-49853" t="-28681" r="-56174" b="-55985"/>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72306" y="444654"/>
            <a:ext cx="17438232" cy="1985528"/>
          </a:xfrm>
          <a:prstGeom prst="rect">
            <a:avLst/>
          </a:prstGeom>
        </p:spPr>
        <p:txBody>
          <a:bodyPr lIns="0" tIns="0" rIns="0" bIns="0" rtlCol="0" anchor="t">
            <a:spAutoFit/>
          </a:bodyPr>
          <a:lstStyle/>
          <a:p>
            <a:pPr algn="ctr">
              <a:lnSpc>
                <a:spcPts val="5018"/>
              </a:lnSpc>
            </a:pPr>
            <a:r>
              <a:rPr lang="en-US" sz="5835" b="1" spc="-198">
                <a:solidFill>
                  <a:srgbClr val="000000"/>
                </a:solidFill>
                <a:latin typeface="Arimo Bold"/>
                <a:ea typeface="Arimo Bold"/>
                <a:cs typeface="Arimo Bold"/>
                <a:sym typeface="Arimo Bold"/>
              </a:rPr>
              <a:t>AVERAGE BASE SALARY FOR  </a:t>
            </a:r>
          </a:p>
          <a:p>
            <a:pPr algn="ctr">
              <a:lnSpc>
                <a:spcPts val="5018"/>
              </a:lnSpc>
            </a:pPr>
            <a:r>
              <a:rPr lang="en-US" sz="5835" b="1" spc="-198">
                <a:solidFill>
                  <a:srgbClr val="000000"/>
                </a:solidFill>
                <a:latin typeface="Arimo Bold"/>
                <a:ea typeface="Arimo Bold"/>
                <a:cs typeface="Arimo Bold"/>
                <a:sym typeface="Arimo Bold"/>
              </a:rPr>
              <a:t>ELDERS VAUMC</a:t>
            </a:r>
          </a:p>
          <a:p>
            <a:pPr marL="0" lvl="0" indent="0" algn="ctr">
              <a:lnSpc>
                <a:spcPts val="5018"/>
              </a:lnSpc>
              <a:spcBef>
                <a:spcPct val="0"/>
              </a:spcBef>
            </a:pPr>
            <a:r>
              <a:rPr lang="en-US" sz="5835" b="1" spc="-198">
                <a:solidFill>
                  <a:srgbClr val="000000"/>
                </a:solidFill>
                <a:latin typeface="Arimo Bold"/>
                <a:ea typeface="Arimo Bold"/>
                <a:cs typeface="Arimo Bold"/>
                <a:sym typeface="Arimo Bold"/>
              </a:rPr>
              <a:t>BY ETHNICITY</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3825743" y="2652293"/>
            <a:ext cx="10639273" cy="6761987"/>
          </a:xfrm>
          <a:custGeom>
            <a:avLst/>
            <a:gdLst/>
            <a:ahLst/>
            <a:cxnLst/>
            <a:rect l="l" t="t" r="r" b="b"/>
            <a:pathLst>
              <a:path w="10639273" h="6761987">
                <a:moveTo>
                  <a:pt x="0" y="0"/>
                </a:moveTo>
                <a:lnTo>
                  <a:pt x="10639273" y="0"/>
                </a:lnTo>
                <a:lnTo>
                  <a:pt x="10639273" y="6761987"/>
                </a:lnTo>
                <a:lnTo>
                  <a:pt x="0" y="6761987"/>
                </a:lnTo>
                <a:lnTo>
                  <a:pt x="0" y="0"/>
                </a:lnTo>
                <a:close/>
              </a:path>
            </a:pathLst>
          </a:custGeom>
          <a:blipFill>
            <a:blip r:embed="rId5"/>
            <a:stretch>
              <a:fillRect l="-44023" t="-24684" r="-58436" b="-54499"/>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715882" y="629935"/>
            <a:ext cx="17438232" cy="2422660"/>
          </a:xfrm>
          <a:prstGeom prst="rect">
            <a:avLst/>
          </a:prstGeom>
        </p:spPr>
        <p:txBody>
          <a:bodyPr lIns="0" tIns="0" rIns="0" bIns="0" rtlCol="0" anchor="t">
            <a:spAutoFit/>
          </a:bodyPr>
          <a:lstStyle/>
          <a:p>
            <a:pPr algn="ctr">
              <a:lnSpc>
                <a:spcPts val="6136"/>
              </a:lnSpc>
            </a:pPr>
            <a:r>
              <a:rPr lang="en-US" sz="7135" b="1" spc="-242">
                <a:solidFill>
                  <a:srgbClr val="000000"/>
                </a:solidFill>
                <a:latin typeface="Arimo Bold"/>
                <a:ea typeface="Arimo Bold"/>
                <a:cs typeface="Arimo Bold"/>
                <a:sym typeface="Arimo Bold"/>
              </a:rPr>
              <a:t>AVERAGE TOTAL COMPENSATION</a:t>
            </a:r>
          </a:p>
          <a:p>
            <a:pPr algn="ctr">
              <a:lnSpc>
                <a:spcPts val="6136"/>
              </a:lnSpc>
            </a:pPr>
            <a:r>
              <a:rPr lang="en-US" sz="7135" b="1" spc="-242">
                <a:solidFill>
                  <a:srgbClr val="000000"/>
                </a:solidFill>
                <a:latin typeface="Arimo Bold"/>
                <a:ea typeface="Arimo Bold"/>
                <a:cs typeface="Arimo Bold"/>
                <a:sym typeface="Arimo Bold"/>
              </a:rPr>
              <a:t> FOR ELDERS VAUMC</a:t>
            </a:r>
          </a:p>
          <a:p>
            <a:pPr marL="0" lvl="0" indent="0" algn="ctr">
              <a:lnSpc>
                <a:spcPts val="6136"/>
              </a:lnSpc>
              <a:spcBef>
                <a:spcPct val="0"/>
              </a:spcBef>
            </a:pPr>
            <a:r>
              <a:rPr lang="en-US" sz="7135" b="1" spc="-242">
                <a:solidFill>
                  <a:srgbClr val="000000"/>
                </a:solidFill>
                <a:latin typeface="Arimo Bold"/>
                <a:ea typeface="Arimo Bold"/>
                <a:cs typeface="Arimo Bold"/>
                <a:sym typeface="Arimo Bold"/>
              </a:rPr>
              <a:t>BY ETHNICITY</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2487953" y="3052595"/>
            <a:ext cx="12700949" cy="5705239"/>
          </a:xfrm>
          <a:custGeom>
            <a:avLst/>
            <a:gdLst/>
            <a:ahLst/>
            <a:cxnLst/>
            <a:rect l="l" t="t" r="r" b="b"/>
            <a:pathLst>
              <a:path w="12700949" h="5705239">
                <a:moveTo>
                  <a:pt x="0" y="0"/>
                </a:moveTo>
                <a:lnTo>
                  <a:pt x="12700949" y="0"/>
                </a:lnTo>
                <a:lnTo>
                  <a:pt x="12700949" y="5705239"/>
                </a:lnTo>
                <a:lnTo>
                  <a:pt x="0" y="5705239"/>
                </a:lnTo>
                <a:lnTo>
                  <a:pt x="0" y="0"/>
                </a:lnTo>
                <a:close/>
              </a:path>
            </a:pathLst>
          </a:custGeom>
          <a:blipFill>
            <a:blip r:embed="rId5"/>
            <a:stretch>
              <a:fillRect l="-37433" t="-55245" r="-48245" b="-77266"/>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2933024">
            <a:off x="-360362" y="-2140845"/>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3"/>
            <a:stretch>
              <a:fillRect l="-145976" t="-11036" r="-190751"/>
            </a:stretch>
          </a:blipFill>
        </p:spPr>
      </p:sp>
      <p:sp>
        <p:nvSpPr>
          <p:cNvPr id="4" name="Freeform 4"/>
          <p:cNvSpPr/>
          <p:nvPr/>
        </p:nvSpPr>
        <p:spPr>
          <a:xfrm rot="-5400000">
            <a:off x="14134129" y="2161971"/>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4"/>
            <a:stretch>
              <a:fillRect l="-15816" t="-52363" b="-12144"/>
            </a:stretch>
          </a:blipFill>
        </p:spPr>
      </p:sp>
      <p:grpSp>
        <p:nvGrpSpPr>
          <p:cNvPr id="5" name="Group 5"/>
          <p:cNvGrpSpPr/>
          <p:nvPr/>
        </p:nvGrpSpPr>
        <p:grpSpPr>
          <a:xfrm>
            <a:off x="3406200" y="1665996"/>
            <a:ext cx="7014127" cy="1334669"/>
            <a:chOff x="0" y="0"/>
            <a:chExt cx="1450365" cy="275980"/>
          </a:xfrm>
        </p:grpSpPr>
        <p:sp>
          <p:nvSpPr>
            <p:cNvPr id="6" name="Freeform 6"/>
            <p:cNvSpPr/>
            <p:nvPr/>
          </p:nvSpPr>
          <p:spPr>
            <a:xfrm>
              <a:off x="0" y="0"/>
              <a:ext cx="1450365" cy="275980"/>
            </a:xfrm>
            <a:custGeom>
              <a:avLst/>
              <a:gdLst/>
              <a:ahLst/>
              <a:cxnLst/>
              <a:rect l="l" t="t" r="r" b="b"/>
              <a:pathLst>
                <a:path w="1450365" h="275980">
                  <a:moveTo>
                    <a:pt x="0" y="0"/>
                  </a:moveTo>
                  <a:lnTo>
                    <a:pt x="1450365" y="0"/>
                  </a:lnTo>
                  <a:lnTo>
                    <a:pt x="1450365" y="275980"/>
                  </a:lnTo>
                  <a:lnTo>
                    <a:pt x="0" y="275980"/>
                  </a:lnTo>
                  <a:close/>
                </a:path>
              </a:pathLst>
            </a:custGeom>
            <a:solidFill>
              <a:srgbClr val="0B84CE"/>
            </a:solidFill>
          </p:spPr>
        </p:sp>
        <p:sp>
          <p:nvSpPr>
            <p:cNvPr id="7" name="TextBox 7"/>
            <p:cNvSpPr txBox="1"/>
            <p:nvPr/>
          </p:nvSpPr>
          <p:spPr>
            <a:xfrm>
              <a:off x="0" y="-47625"/>
              <a:ext cx="1450365" cy="323605"/>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2736765" y="620004"/>
            <a:ext cx="8352998" cy="1045991"/>
          </a:xfrm>
          <a:prstGeom prst="rect">
            <a:avLst/>
          </a:prstGeom>
        </p:spPr>
        <p:txBody>
          <a:bodyPr lIns="0" tIns="0" rIns="0" bIns="0" rtlCol="0" anchor="t">
            <a:spAutoFit/>
          </a:bodyPr>
          <a:lstStyle/>
          <a:p>
            <a:pPr marL="0" lvl="0" indent="0" algn="l">
              <a:lnSpc>
                <a:spcPts val="7200"/>
              </a:lnSpc>
              <a:spcBef>
                <a:spcPct val="0"/>
              </a:spcBef>
            </a:pPr>
            <a:r>
              <a:rPr lang="en-US" sz="8373" b="1" spc="-284">
                <a:solidFill>
                  <a:srgbClr val="000000"/>
                </a:solidFill>
                <a:latin typeface="Arimo Bold"/>
                <a:ea typeface="Arimo Bold"/>
                <a:cs typeface="Arimo Bold"/>
                <a:sym typeface="Arimo Bold"/>
              </a:rPr>
              <a:t>OUR PURPOSE</a:t>
            </a:r>
          </a:p>
        </p:txBody>
      </p:sp>
      <p:sp>
        <p:nvSpPr>
          <p:cNvPr id="9" name="Freeform 9"/>
          <p:cNvSpPr/>
          <p:nvPr/>
        </p:nvSpPr>
        <p:spPr>
          <a:xfrm rot="-304013">
            <a:off x="-657856" y="149717"/>
            <a:ext cx="3486814" cy="2179259"/>
          </a:xfrm>
          <a:custGeom>
            <a:avLst/>
            <a:gdLst/>
            <a:ahLst/>
            <a:cxnLst/>
            <a:rect l="l" t="t" r="r" b="b"/>
            <a:pathLst>
              <a:path w="3486814" h="2179259">
                <a:moveTo>
                  <a:pt x="0" y="0"/>
                </a:moveTo>
                <a:lnTo>
                  <a:pt x="3486815" y="0"/>
                </a:lnTo>
                <a:lnTo>
                  <a:pt x="3486815" y="2179259"/>
                </a:lnTo>
                <a:lnTo>
                  <a:pt x="0" y="2179259"/>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10" name="Freeform 10"/>
          <p:cNvSpPr/>
          <p:nvPr/>
        </p:nvSpPr>
        <p:spPr>
          <a:xfrm>
            <a:off x="10549078" y="637412"/>
            <a:ext cx="6581472" cy="2714857"/>
          </a:xfrm>
          <a:custGeom>
            <a:avLst/>
            <a:gdLst/>
            <a:ahLst/>
            <a:cxnLst/>
            <a:rect l="l" t="t" r="r" b="b"/>
            <a:pathLst>
              <a:path w="6581472" h="2714857">
                <a:moveTo>
                  <a:pt x="0" y="0"/>
                </a:moveTo>
                <a:lnTo>
                  <a:pt x="6581472" y="0"/>
                </a:lnTo>
                <a:lnTo>
                  <a:pt x="6581472" y="2714857"/>
                </a:lnTo>
                <a:lnTo>
                  <a:pt x="0" y="2714857"/>
                </a:lnTo>
                <a:lnTo>
                  <a:pt x="0" y="0"/>
                </a:lnTo>
                <a:close/>
              </a:path>
            </a:pathLst>
          </a:custGeom>
          <a:blipFill>
            <a:blip r:embed="rId7"/>
            <a:stretch>
              <a:fillRect l="-166192" t="-169012" r="-257989" b="-226576"/>
            </a:stretch>
          </a:blipFill>
        </p:spPr>
      </p:sp>
      <p:sp>
        <p:nvSpPr>
          <p:cNvPr id="11" name="TextBox 11"/>
          <p:cNvSpPr txBox="1"/>
          <p:nvPr/>
        </p:nvSpPr>
        <p:spPr>
          <a:xfrm>
            <a:off x="3815753" y="1957217"/>
            <a:ext cx="6604574" cy="866527"/>
          </a:xfrm>
          <a:prstGeom prst="rect">
            <a:avLst/>
          </a:prstGeom>
        </p:spPr>
        <p:txBody>
          <a:bodyPr lIns="0" tIns="0" rIns="0" bIns="0" rtlCol="0" anchor="t">
            <a:spAutoFit/>
          </a:bodyPr>
          <a:lstStyle/>
          <a:p>
            <a:pPr algn="ctr">
              <a:lnSpc>
                <a:spcPts val="3181"/>
              </a:lnSpc>
            </a:pPr>
            <a:r>
              <a:rPr lang="en-US" sz="3832" spc="-130">
                <a:solidFill>
                  <a:srgbClr val="FFFFFF"/>
                </a:solidFill>
                <a:latin typeface="Arimo"/>
                <a:ea typeface="Arimo"/>
                <a:cs typeface="Arimo"/>
                <a:sym typeface="Arimo"/>
              </a:rPr>
              <a:t>FROM 2024 AC JTF RECOMMEDNATION </a:t>
            </a:r>
          </a:p>
        </p:txBody>
      </p:sp>
      <p:sp>
        <p:nvSpPr>
          <p:cNvPr id="12" name="TextBox 12"/>
          <p:cNvSpPr txBox="1"/>
          <p:nvPr/>
        </p:nvSpPr>
        <p:spPr>
          <a:xfrm>
            <a:off x="717338" y="3751580"/>
            <a:ext cx="15787217" cy="5506720"/>
          </a:xfrm>
          <a:prstGeom prst="rect">
            <a:avLst/>
          </a:prstGeom>
        </p:spPr>
        <p:txBody>
          <a:bodyPr lIns="0" tIns="0" rIns="0" bIns="0" rtlCol="0" anchor="t">
            <a:spAutoFit/>
          </a:bodyPr>
          <a:lstStyle/>
          <a:p>
            <a:pPr algn="ctr">
              <a:lnSpc>
                <a:spcPts val="7279"/>
              </a:lnSpc>
            </a:pPr>
            <a:r>
              <a:rPr lang="en-US" sz="5199" b="1" dirty="0">
                <a:solidFill>
                  <a:srgbClr val="000000"/>
                </a:solidFill>
                <a:latin typeface="Canva Sans Bold"/>
                <a:ea typeface="Canva Sans Bold"/>
                <a:cs typeface="Canva Sans Bold"/>
                <a:sym typeface="Canva Sans Bold"/>
              </a:rPr>
              <a:t>“We recommend that the Just Compensation Task Force continue its work for another year to study clergy compensation in the Virginia Conference in its totality and present its findings and recommendations pertaining to this topic to the 2025 Virginia Annual Conference.”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89951" y="835131"/>
            <a:ext cx="17438232" cy="2422660"/>
          </a:xfrm>
          <a:prstGeom prst="rect">
            <a:avLst/>
          </a:prstGeom>
        </p:spPr>
        <p:txBody>
          <a:bodyPr lIns="0" tIns="0" rIns="0" bIns="0" rtlCol="0" anchor="t">
            <a:spAutoFit/>
          </a:bodyPr>
          <a:lstStyle/>
          <a:p>
            <a:pPr algn="ctr">
              <a:lnSpc>
                <a:spcPts val="6136"/>
              </a:lnSpc>
            </a:pPr>
            <a:r>
              <a:rPr lang="en-US" sz="7135" b="1" spc="-242">
                <a:solidFill>
                  <a:srgbClr val="000000"/>
                </a:solidFill>
                <a:latin typeface="Arimo Bold"/>
                <a:ea typeface="Arimo Bold"/>
                <a:cs typeface="Arimo Bold"/>
                <a:sym typeface="Arimo Bold"/>
              </a:rPr>
              <a:t>AVERAGE BASE SALARY </a:t>
            </a:r>
          </a:p>
          <a:p>
            <a:pPr algn="ctr">
              <a:lnSpc>
                <a:spcPts val="6136"/>
              </a:lnSpc>
            </a:pPr>
            <a:r>
              <a:rPr lang="en-US" sz="7135" b="1" spc="-242">
                <a:solidFill>
                  <a:srgbClr val="000000"/>
                </a:solidFill>
                <a:latin typeface="Arimo Bold"/>
                <a:ea typeface="Arimo Bold"/>
                <a:cs typeface="Arimo Bold"/>
                <a:sym typeface="Arimo Bold"/>
              </a:rPr>
              <a:t>FOR ELDERS VAUMC</a:t>
            </a:r>
          </a:p>
          <a:p>
            <a:pPr marL="0" lvl="0" indent="0" algn="ctr">
              <a:lnSpc>
                <a:spcPts val="6136"/>
              </a:lnSpc>
              <a:spcBef>
                <a:spcPct val="0"/>
              </a:spcBef>
            </a:pPr>
            <a:r>
              <a:rPr lang="en-US" sz="7135" b="1" spc="-242">
                <a:solidFill>
                  <a:srgbClr val="000000"/>
                </a:solidFill>
                <a:latin typeface="Arimo Bold"/>
                <a:ea typeface="Arimo Bold"/>
                <a:cs typeface="Arimo Bold"/>
                <a:sym typeface="Arimo Bold"/>
              </a:rPr>
              <a:t>BY GENDER</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9012852" y="3246691"/>
            <a:ext cx="8032480" cy="5024690"/>
          </a:xfrm>
          <a:custGeom>
            <a:avLst/>
            <a:gdLst/>
            <a:ahLst/>
            <a:cxnLst/>
            <a:rect l="l" t="t" r="r" b="b"/>
            <a:pathLst>
              <a:path w="8032480" h="5024690">
                <a:moveTo>
                  <a:pt x="0" y="0"/>
                </a:moveTo>
                <a:lnTo>
                  <a:pt x="8032480" y="0"/>
                </a:lnTo>
                <a:lnTo>
                  <a:pt x="8032480" y="5024690"/>
                </a:lnTo>
                <a:lnTo>
                  <a:pt x="0" y="5024690"/>
                </a:lnTo>
                <a:lnTo>
                  <a:pt x="0" y="0"/>
                </a:lnTo>
                <a:close/>
              </a:path>
            </a:pathLst>
          </a:custGeom>
          <a:blipFill>
            <a:blip r:embed="rId5"/>
            <a:stretch>
              <a:fillRect l="-65762" t="-44875" r="-69639" b="-66801"/>
            </a:stretch>
          </a:blipFill>
        </p:spPr>
      </p:sp>
      <p:sp>
        <p:nvSpPr>
          <p:cNvPr id="7" name="Freeform 7"/>
          <p:cNvSpPr/>
          <p:nvPr/>
        </p:nvSpPr>
        <p:spPr>
          <a:xfrm>
            <a:off x="543065" y="3246691"/>
            <a:ext cx="8168624" cy="4901174"/>
          </a:xfrm>
          <a:custGeom>
            <a:avLst/>
            <a:gdLst/>
            <a:ahLst/>
            <a:cxnLst/>
            <a:rect l="l" t="t" r="r" b="b"/>
            <a:pathLst>
              <a:path w="8168624" h="4901174">
                <a:moveTo>
                  <a:pt x="0" y="0"/>
                </a:moveTo>
                <a:lnTo>
                  <a:pt x="8168624" y="0"/>
                </a:lnTo>
                <a:lnTo>
                  <a:pt x="8168624" y="4901174"/>
                </a:lnTo>
                <a:lnTo>
                  <a:pt x="0" y="4901174"/>
                </a:lnTo>
                <a:lnTo>
                  <a:pt x="0" y="0"/>
                </a:lnTo>
                <a:close/>
              </a:path>
            </a:pathLst>
          </a:custGeom>
          <a:blipFill>
            <a:blip r:embed="rId6"/>
            <a:stretch>
              <a:fillRect l="-59245" t="-57112" r="-83349" b="-70319"/>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89951" y="835131"/>
            <a:ext cx="17438232" cy="1651135"/>
          </a:xfrm>
          <a:prstGeom prst="rect">
            <a:avLst/>
          </a:prstGeom>
        </p:spPr>
        <p:txBody>
          <a:bodyPr lIns="0" tIns="0" rIns="0" bIns="0" rtlCol="0" anchor="t">
            <a:spAutoFit/>
          </a:bodyPr>
          <a:lstStyle/>
          <a:p>
            <a:pPr algn="ctr">
              <a:lnSpc>
                <a:spcPts val="6136"/>
              </a:lnSpc>
            </a:pPr>
            <a:r>
              <a:rPr lang="en-US" sz="7135" b="1" spc="-242">
                <a:solidFill>
                  <a:srgbClr val="000000"/>
                </a:solidFill>
                <a:latin typeface="Arimo Bold"/>
                <a:ea typeface="Arimo Bold"/>
                <a:cs typeface="Arimo Bold"/>
                <a:sym typeface="Arimo Bold"/>
              </a:rPr>
              <a:t>AVERAGES FOR ELDERS VAUMC</a:t>
            </a:r>
          </a:p>
          <a:p>
            <a:pPr marL="0" lvl="0" indent="0" algn="ctr">
              <a:lnSpc>
                <a:spcPts val="6136"/>
              </a:lnSpc>
              <a:spcBef>
                <a:spcPct val="0"/>
              </a:spcBef>
            </a:pPr>
            <a:r>
              <a:rPr lang="en-US" sz="7135" b="1" spc="-242">
                <a:solidFill>
                  <a:srgbClr val="000000"/>
                </a:solidFill>
                <a:latin typeface="Arimo Bold"/>
                <a:ea typeface="Arimo Bold"/>
                <a:cs typeface="Arimo Bold"/>
                <a:sym typeface="Arimo Bold"/>
              </a:rPr>
              <a:t>BY FEMALE GENDER AND ETHNICITY</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186538" y="2921018"/>
            <a:ext cx="8957462" cy="5374477"/>
          </a:xfrm>
          <a:custGeom>
            <a:avLst/>
            <a:gdLst/>
            <a:ahLst/>
            <a:cxnLst/>
            <a:rect l="l" t="t" r="r" b="b"/>
            <a:pathLst>
              <a:path w="8957462" h="5374477">
                <a:moveTo>
                  <a:pt x="0" y="0"/>
                </a:moveTo>
                <a:lnTo>
                  <a:pt x="8957462" y="0"/>
                </a:lnTo>
                <a:lnTo>
                  <a:pt x="8957462" y="5374477"/>
                </a:lnTo>
                <a:lnTo>
                  <a:pt x="0" y="5374477"/>
                </a:lnTo>
                <a:lnTo>
                  <a:pt x="0" y="0"/>
                </a:lnTo>
                <a:close/>
              </a:path>
            </a:pathLst>
          </a:custGeom>
          <a:blipFill>
            <a:blip r:embed="rId5"/>
            <a:stretch>
              <a:fillRect l="-73684" t="-56030" r="-69978" b="-72402"/>
            </a:stretch>
          </a:blipFill>
        </p:spPr>
      </p:sp>
      <p:sp>
        <p:nvSpPr>
          <p:cNvPr id="7" name="Freeform 7"/>
          <p:cNvSpPr/>
          <p:nvPr/>
        </p:nvSpPr>
        <p:spPr>
          <a:xfrm>
            <a:off x="9249250" y="2921018"/>
            <a:ext cx="9306704" cy="5374477"/>
          </a:xfrm>
          <a:custGeom>
            <a:avLst/>
            <a:gdLst/>
            <a:ahLst/>
            <a:cxnLst/>
            <a:rect l="l" t="t" r="r" b="b"/>
            <a:pathLst>
              <a:path w="9306704" h="5374477">
                <a:moveTo>
                  <a:pt x="0" y="0"/>
                </a:moveTo>
                <a:lnTo>
                  <a:pt x="9306703" y="0"/>
                </a:lnTo>
                <a:lnTo>
                  <a:pt x="9306703" y="5374477"/>
                </a:lnTo>
                <a:lnTo>
                  <a:pt x="0" y="5374477"/>
                </a:lnTo>
                <a:lnTo>
                  <a:pt x="0" y="0"/>
                </a:lnTo>
                <a:close/>
              </a:path>
            </a:pathLst>
          </a:custGeom>
          <a:blipFill>
            <a:blip r:embed="rId6"/>
            <a:stretch>
              <a:fillRect l="-63822" t="-66179" r="-73186" b="-64680"/>
            </a:stretch>
          </a:blipFill>
        </p:spPr>
      </p:sp>
      <p:sp>
        <p:nvSpPr>
          <p:cNvPr id="8" name="TextBox 8"/>
          <p:cNvSpPr txBox="1"/>
          <p:nvPr/>
        </p:nvSpPr>
        <p:spPr>
          <a:xfrm>
            <a:off x="1186104" y="8639308"/>
            <a:ext cx="15104120" cy="582026"/>
          </a:xfrm>
          <a:prstGeom prst="rect">
            <a:avLst/>
          </a:prstGeom>
        </p:spPr>
        <p:txBody>
          <a:bodyPr lIns="0" tIns="0" rIns="0" bIns="0" rtlCol="0" anchor="t">
            <a:spAutoFit/>
          </a:bodyPr>
          <a:lstStyle/>
          <a:p>
            <a:pPr algn="ctr">
              <a:lnSpc>
                <a:spcPts val="4669"/>
              </a:lnSpc>
              <a:spcBef>
                <a:spcPct val="0"/>
              </a:spcBef>
            </a:pPr>
            <a:r>
              <a:rPr lang="en-US" sz="3335" b="1" spc="-113">
                <a:solidFill>
                  <a:srgbClr val="000000"/>
                </a:solidFill>
                <a:latin typeface="Arimo Bold"/>
                <a:ea typeface="Arimo Bold"/>
                <a:cs typeface="Arimo Bold"/>
                <a:sym typeface="Arimo Bold"/>
              </a:rPr>
              <a:t>RESULTS MAY BE SKEWED, ONLY 1 HISPANIC AND 1 MULTI-RACIAL FEMALE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89951" y="835131"/>
            <a:ext cx="17438232" cy="1651135"/>
          </a:xfrm>
          <a:prstGeom prst="rect">
            <a:avLst/>
          </a:prstGeom>
        </p:spPr>
        <p:txBody>
          <a:bodyPr lIns="0" tIns="0" rIns="0" bIns="0" rtlCol="0" anchor="t">
            <a:spAutoFit/>
          </a:bodyPr>
          <a:lstStyle/>
          <a:p>
            <a:pPr algn="ctr">
              <a:lnSpc>
                <a:spcPts val="6136"/>
              </a:lnSpc>
            </a:pPr>
            <a:r>
              <a:rPr lang="en-US" sz="7135" b="1" spc="-242">
                <a:solidFill>
                  <a:srgbClr val="000000"/>
                </a:solidFill>
                <a:latin typeface="Arimo Bold"/>
                <a:ea typeface="Arimo Bold"/>
                <a:cs typeface="Arimo Bold"/>
                <a:sym typeface="Arimo Bold"/>
              </a:rPr>
              <a:t>AVERAGES FOR ELDERS VAUMC</a:t>
            </a:r>
          </a:p>
          <a:p>
            <a:pPr marL="0" lvl="0" indent="0" algn="ctr">
              <a:lnSpc>
                <a:spcPts val="6136"/>
              </a:lnSpc>
              <a:spcBef>
                <a:spcPct val="0"/>
              </a:spcBef>
            </a:pPr>
            <a:r>
              <a:rPr lang="en-US" sz="7135" b="1" spc="-242">
                <a:solidFill>
                  <a:srgbClr val="000000"/>
                </a:solidFill>
                <a:latin typeface="Arimo Bold"/>
                <a:ea typeface="Arimo Bold"/>
                <a:cs typeface="Arimo Bold"/>
                <a:sym typeface="Arimo Bold"/>
              </a:rPr>
              <a:t>BY MALE GENDER AND ETHNICITY</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8896969" y="2793453"/>
            <a:ext cx="8885936" cy="5011791"/>
          </a:xfrm>
          <a:custGeom>
            <a:avLst/>
            <a:gdLst/>
            <a:ahLst/>
            <a:cxnLst/>
            <a:rect l="l" t="t" r="r" b="b"/>
            <a:pathLst>
              <a:path w="8885936" h="5011791">
                <a:moveTo>
                  <a:pt x="0" y="0"/>
                </a:moveTo>
                <a:lnTo>
                  <a:pt x="8885936" y="0"/>
                </a:lnTo>
                <a:lnTo>
                  <a:pt x="8885936" y="5011791"/>
                </a:lnTo>
                <a:lnTo>
                  <a:pt x="0" y="5011791"/>
                </a:lnTo>
                <a:lnTo>
                  <a:pt x="0" y="0"/>
                </a:lnTo>
                <a:close/>
              </a:path>
            </a:pathLst>
          </a:custGeom>
          <a:blipFill>
            <a:blip r:embed="rId5"/>
            <a:stretch>
              <a:fillRect l="-62629" t="-57553" r="-77659" b="-82091"/>
            </a:stretch>
          </a:blipFill>
        </p:spPr>
      </p:sp>
      <p:sp>
        <p:nvSpPr>
          <p:cNvPr id="7" name="Freeform 7"/>
          <p:cNvSpPr/>
          <p:nvPr/>
        </p:nvSpPr>
        <p:spPr>
          <a:xfrm>
            <a:off x="413982" y="2793453"/>
            <a:ext cx="8324181" cy="5011791"/>
          </a:xfrm>
          <a:custGeom>
            <a:avLst/>
            <a:gdLst/>
            <a:ahLst/>
            <a:cxnLst/>
            <a:rect l="l" t="t" r="r" b="b"/>
            <a:pathLst>
              <a:path w="8324181" h="5011791">
                <a:moveTo>
                  <a:pt x="0" y="0"/>
                </a:moveTo>
                <a:lnTo>
                  <a:pt x="8324182" y="0"/>
                </a:lnTo>
                <a:lnTo>
                  <a:pt x="8324182" y="5011791"/>
                </a:lnTo>
                <a:lnTo>
                  <a:pt x="0" y="5011791"/>
                </a:lnTo>
                <a:lnTo>
                  <a:pt x="0" y="0"/>
                </a:lnTo>
                <a:close/>
              </a:path>
            </a:pathLst>
          </a:custGeom>
          <a:blipFill>
            <a:blip r:embed="rId6"/>
            <a:stretch>
              <a:fillRect l="-64705" t="-48168" r="-75583" b="-76326"/>
            </a:stretch>
          </a:blipFill>
        </p:spPr>
      </p:sp>
      <p:sp>
        <p:nvSpPr>
          <p:cNvPr id="8" name="TextBox 8"/>
          <p:cNvSpPr txBox="1"/>
          <p:nvPr/>
        </p:nvSpPr>
        <p:spPr>
          <a:xfrm>
            <a:off x="2624676" y="8639308"/>
            <a:ext cx="12226975" cy="582026"/>
          </a:xfrm>
          <a:prstGeom prst="rect">
            <a:avLst/>
          </a:prstGeom>
        </p:spPr>
        <p:txBody>
          <a:bodyPr lIns="0" tIns="0" rIns="0" bIns="0" rtlCol="0" anchor="t">
            <a:spAutoFit/>
          </a:bodyPr>
          <a:lstStyle/>
          <a:p>
            <a:pPr algn="ctr">
              <a:lnSpc>
                <a:spcPts val="4669"/>
              </a:lnSpc>
              <a:spcBef>
                <a:spcPct val="0"/>
              </a:spcBef>
            </a:pPr>
            <a:r>
              <a:rPr lang="en-US" sz="3335" b="1" spc="-113">
                <a:solidFill>
                  <a:srgbClr val="000000"/>
                </a:solidFill>
                <a:latin typeface="Arimo Bold"/>
                <a:ea typeface="Arimo Bold"/>
                <a:cs typeface="Arimo Bold"/>
                <a:sym typeface="Arimo Bold"/>
              </a:rPr>
              <a:t>RESULTS MAY BE SKEWED, 0 HISPANIC AND 0 MULTI-RACIAL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89951" y="405252"/>
            <a:ext cx="17438232" cy="13992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YEARS OF SERVICE AND ETHNICITY</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425573" y="2046709"/>
            <a:ext cx="17436855" cy="7940325"/>
          </a:xfrm>
          <a:custGeom>
            <a:avLst/>
            <a:gdLst/>
            <a:ahLst/>
            <a:cxnLst/>
            <a:rect l="l" t="t" r="r" b="b"/>
            <a:pathLst>
              <a:path w="17436855" h="7940325">
                <a:moveTo>
                  <a:pt x="0" y="0"/>
                </a:moveTo>
                <a:lnTo>
                  <a:pt x="17436854" y="0"/>
                </a:lnTo>
                <a:lnTo>
                  <a:pt x="17436854" y="7940325"/>
                </a:lnTo>
                <a:lnTo>
                  <a:pt x="0" y="7940325"/>
                </a:lnTo>
                <a:lnTo>
                  <a:pt x="0" y="0"/>
                </a:lnTo>
                <a:close/>
              </a:path>
            </a:pathLst>
          </a:custGeom>
          <a:blipFill>
            <a:blip r:embed="rId5"/>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689951" y="405252"/>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YEARS OF SERVICE AND ETHNICITY AND FEMALE BASE SALARY</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1028700" y="2452248"/>
            <a:ext cx="16230600" cy="7391025"/>
          </a:xfrm>
          <a:custGeom>
            <a:avLst/>
            <a:gdLst/>
            <a:ahLst/>
            <a:cxnLst/>
            <a:rect l="l" t="t" r="r" b="b"/>
            <a:pathLst>
              <a:path w="16230600" h="7391025">
                <a:moveTo>
                  <a:pt x="0" y="0"/>
                </a:moveTo>
                <a:lnTo>
                  <a:pt x="16230600" y="0"/>
                </a:lnTo>
                <a:lnTo>
                  <a:pt x="16230600" y="7391025"/>
                </a:lnTo>
                <a:lnTo>
                  <a:pt x="0" y="7391025"/>
                </a:lnTo>
                <a:lnTo>
                  <a:pt x="0" y="0"/>
                </a:lnTo>
                <a:close/>
              </a:path>
            </a:pathLst>
          </a:custGeom>
          <a:blipFill>
            <a:blip r:embed="rId5"/>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4" name="Freeform 4"/>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5" name="Freeform 5"/>
          <p:cNvSpPr/>
          <p:nvPr/>
        </p:nvSpPr>
        <p:spPr>
          <a:xfrm>
            <a:off x="689951" y="2228716"/>
            <a:ext cx="17038189" cy="7758782"/>
          </a:xfrm>
          <a:custGeom>
            <a:avLst/>
            <a:gdLst/>
            <a:ahLst/>
            <a:cxnLst/>
            <a:rect l="l" t="t" r="r" b="b"/>
            <a:pathLst>
              <a:path w="17038189" h="7758782">
                <a:moveTo>
                  <a:pt x="0" y="0"/>
                </a:moveTo>
                <a:lnTo>
                  <a:pt x="17038188" y="0"/>
                </a:lnTo>
                <a:lnTo>
                  <a:pt x="17038188" y="7758782"/>
                </a:lnTo>
                <a:lnTo>
                  <a:pt x="0" y="7758782"/>
                </a:lnTo>
                <a:lnTo>
                  <a:pt x="0" y="0"/>
                </a:lnTo>
                <a:close/>
              </a:path>
            </a:pathLst>
          </a:custGeom>
          <a:blipFill>
            <a:blip r:embed="rId5"/>
            <a:stretch>
              <a:fillRect/>
            </a:stretch>
          </a:blipFill>
        </p:spPr>
      </p:sp>
      <p:sp>
        <p:nvSpPr>
          <p:cNvPr id="6" name="TextBox 6"/>
          <p:cNvSpPr txBox="1"/>
          <p:nvPr/>
        </p:nvSpPr>
        <p:spPr>
          <a:xfrm>
            <a:off x="689951" y="405252"/>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algn="ctr">
              <a:lnSpc>
                <a:spcPts val="5104"/>
              </a:lnSpc>
            </a:pPr>
            <a:r>
              <a:rPr lang="en-US" sz="5935" b="1" spc="-201">
                <a:solidFill>
                  <a:srgbClr val="000000"/>
                </a:solidFill>
                <a:latin typeface="Arimo Bold"/>
                <a:ea typeface="Arimo Bold"/>
                <a:cs typeface="Arimo Bold"/>
                <a:sym typeface="Arimo Bold"/>
              </a:rPr>
              <a:t>YEARS OF SERVICE AND ETHNICITY AND MALE</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BASE SALARY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4" name="Freeform 4"/>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5" name="TextBox 5"/>
          <p:cNvSpPr txBox="1"/>
          <p:nvPr/>
        </p:nvSpPr>
        <p:spPr>
          <a:xfrm>
            <a:off x="689951" y="386202"/>
            <a:ext cx="17438232" cy="1679967"/>
          </a:xfrm>
          <a:prstGeom prst="rect">
            <a:avLst/>
          </a:prstGeom>
        </p:spPr>
        <p:txBody>
          <a:bodyPr lIns="0" tIns="0" rIns="0" bIns="0" rtlCol="0" anchor="t">
            <a:spAutoFit/>
          </a:bodyPr>
          <a:lstStyle/>
          <a:p>
            <a:pPr algn="ctr">
              <a:lnSpc>
                <a:spcPts val="4244"/>
              </a:lnSpc>
            </a:pPr>
            <a:r>
              <a:rPr lang="en-US" sz="4935" b="1" spc="-167">
                <a:solidFill>
                  <a:srgbClr val="000000"/>
                </a:solidFill>
                <a:latin typeface="Arimo Bold"/>
                <a:ea typeface="Arimo Bold"/>
                <a:cs typeface="Arimo Bold"/>
                <a:sym typeface="Arimo Bold"/>
              </a:rPr>
              <a:t>ELDERS VAUMC</a:t>
            </a:r>
          </a:p>
          <a:p>
            <a:pPr marL="0" lvl="0" indent="0" algn="ctr">
              <a:lnSpc>
                <a:spcPts val="4244"/>
              </a:lnSpc>
              <a:spcBef>
                <a:spcPct val="0"/>
              </a:spcBef>
            </a:pPr>
            <a:r>
              <a:rPr lang="en-US" sz="4935" b="1" spc="-167">
                <a:solidFill>
                  <a:srgbClr val="000000"/>
                </a:solidFill>
                <a:latin typeface="Arimo Bold"/>
                <a:ea typeface="Arimo Bold"/>
                <a:cs typeface="Arimo Bold"/>
                <a:sym typeface="Arimo Bold"/>
              </a:rPr>
              <a:t>YEARS OF SERVICE AND ETHNICITY AND FEMALE TOTAL COMPENSATION</a:t>
            </a:r>
          </a:p>
        </p:txBody>
      </p:sp>
      <p:sp>
        <p:nvSpPr>
          <p:cNvPr id="6" name="Freeform 6"/>
          <p:cNvSpPr/>
          <p:nvPr/>
        </p:nvSpPr>
        <p:spPr>
          <a:xfrm>
            <a:off x="2233723" y="2066169"/>
            <a:ext cx="14350686" cy="8086310"/>
          </a:xfrm>
          <a:custGeom>
            <a:avLst/>
            <a:gdLst/>
            <a:ahLst/>
            <a:cxnLst/>
            <a:rect l="l" t="t" r="r" b="b"/>
            <a:pathLst>
              <a:path w="14350686" h="8086310">
                <a:moveTo>
                  <a:pt x="0" y="0"/>
                </a:moveTo>
                <a:lnTo>
                  <a:pt x="14350687" y="0"/>
                </a:lnTo>
                <a:lnTo>
                  <a:pt x="14350687" y="8086310"/>
                </a:lnTo>
                <a:lnTo>
                  <a:pt x="0" y="8086310"/>
                </a:lnTo>
                <a:lnTo>
                  <a:pt x="0" y="0"/>
                </a:lnTo>
                <a:close/>
              </a:path>
            </a:pathLst>
          </a:custGeom>
          <a:blipFill>
            <a:blip r:embed="rId5"/>
            <a:stretch>
              <a:fillRect r="-23739"/>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4" name="Freeform 4"/>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5" name="TextBox 5"/>
          <p:cNvSpPr txBox="1"/>
          <p:nvPr/>
        </p:nvSpPr>
        <p:spPr>
          <a:xfrm>
            <a:off x="706357" y="196476"/>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YEARS OF SERVICE AND ETHNICITY AND MALE TOTAL COMPENSATION</a:t>
            </a:r>
          </a:p>
        </p:txBody>
      </p:sp>
      <p:sp>
        <p:nvSpPr>
          <p:cNvPr id="6" name="Freeform 6"/>
          <p:cNvSpPr/>
          <p:nvPr/>
        </p:nvSpPr>
        <p:spPr>
          <a:xfrm>
            <a:off x="532912" y="2243472"/>
            <a:ext cx="17221686" cy="7793053"/>
          </a:xfrm>
          <a:custGeom>
            <a:avLst/>
            <a:gdLst/>
            <a:ahLst/>
            <a:cxnLst/>
            <a:rect l="l" t="t" r="r" b="b"/>
            <a:pathLst>
              <a:path w="17221686" h="7793053">
                <a:moveTo>
                  <a:pt x="0" y="0"/>
                </a:moveTo>
                <a:lnTo>
                  <a:pt x="17221685" y="0"/>
                </a:lnTo>
                <a:lnTo>
                  <a:pt x="17221685" y="7793053"/>
                </a:lnTo>
                <a:lnTo>
                  <a:pt x="0" y="7793053"/>
                </a:lnTo>
                <a:lnTo>
                  <a:pt x="0" y="0"/>
                </a:lnTo>
                <a:close/>
              </a:path>
            </a:pathLst>
          </a:custGeom>
          <a:blipFill>
            <a:blip r:embed="rId5"/>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706357" y="196476"/>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algn="ctr">
              <a:lnSpc>
                <a:spcPts val="5104"/>
              </a:lnSpc>
            </a:pPr>
            <a:r>
              <a:rPr lang="en-US" sz="5935" b="1" spc="-201">
                <a:solidFill>
                  <a:srgbClr val="000000"/>
                </a:solidFill>
                <a:latin typeface="Arimo Bold"/>
                <a:ea typeface="Arimo Bold"/>
                <a:cs typeface="Arimo Bold"/>
                <a:sym typeface="Arimo Bold"/>
              </a:rPr>
              <a:t>TOTAL COMPENSATION BY DISTRICT</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COASTAL VIRGINIA</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1028700" y="2243472"/>
            <a:ext cx="16373273" cy="7409135"/>
          </a:xfrm>
          <a:custGeom>
            <a:avLst/>
            <a:gdLst/>
            <a:ahLst/>
            <a:cxnLst/>
            <a:rect l="l" t="t" r="r" b="b"/>
            <a:pathLst>
              <a:path w="16373273" h="7409135">
                <a:moveTo>
                  <a:pt x="0" y="0"/>
                </a:moveTo>
                <a:lnTo>
                  <a:pt x="16373273" y="0"/>
                </a:lnTo>
                <a:lnTo>
                  <a:pt x="16373273" y="7409134"/>
                </a:lnTo>
                <a:lnTo>
                  <a:pt x="0" y="7409134"/>
                </a:lnTo>
                <a:lnTo>
                  <a:pt x="0" y="0"/>
                </a:lnTo>
                <a:close/>
              </a:path>
            </a:pathLst>
          </a:custGeom>
          <a:blipFill>
            <a:blip r:embed="rId5"/>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706357" y="196476"/>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algn="ctr">
              <a:lnSpc>
                <a:spcPts val="5104"/>
              </a:lnSpc>
            </a:pPr>
            <a:r>
              <a:rPr lang="en-US" sz="5935" b="1" spc="-201">
                <a:solidFill>
                  <a:srgbClr val="000000"/>
                </a:solidFill>
                <a:latin typeface="Arimo Bold"/>
                <a:ea typeface="Arimo Bold"/>
                <a:cs typeface="Arimo Bold"/>
                <a:sym typeface="Arimo Bold"/>
              </a:rPr>
              <a:t>TOTAL COMPENSATION BY DISTRICT</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LIVING WATERS</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1186653" y="2255069"/>
            <a:ext cx="16072647" cy="7749541"/>
          </a:xfrm>
          <a:custGeom>
            <a:avLst/>
            <a:gdLst/>
            <a:ahLst/>
            <a:cxnLst/>
            <a:rect l="l" t="t" r="r" b="b"/>
            <a:pathLst>
              <a:path w="16072647" h="7749541">
                <a:moveTo>
                  <a:pt x="0" y="0"/>
                </a:moveTo>
                <a:lnTo>
                  <a:pt x="16072647" y="0"/>
                </a:lnTo>
                <a:lnTo>
                  <a:pt x="16072647" y="7749541"/>
                </a:lnTo>
                <a:lnTo>
                  <a:pt x="0" y="7749541"/>
                </a:lnTo>
                <a:lnTo>
                  <a:pt x="0" y="0"/>
                </a:lnTo>
                <a:close/>
              </a:path>
            </a:pathLst>
          </a:custGeom>
          <a:blipFill>
            <a:blip r:embed="rId5"/>
            <a:stretch>
              <a:fillRect r="-40359" b="-63747"/>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2933024">
            <a:off x="-360362" y="-2140845"/>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3"/>
            <a:stretch>
              <a:fillRect l="-145976" t="-11036" r="-190751"/>
            </a:stretch>
          </a:blipFill>
        </p:spPr>
      </p:sp>
      <p:sp>
        <p:nvSpPr>
          <p:cNvPr id="4" name="Freeform 4"/>
          <p:cNvSpPr/>
          <p:nvPr/>
        </p:nvSpPr>
        <p:spPr>
          <a:xfrm rot="-5400000">
            <a:off x="14134129" y="2161971"/>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4"/>
            <a:stretch>
              <a:fillRect l="-15816" t="-52363" b="-12144"/>
            </a:stretch>
          </a:blipFill>
        </p:spPr>
      </p:sp>
      <p:grpSp>
        <p:nvGrpSpPr>
          <p:cNvPr id="5" name="Group 5"/>
          <p:cNvGrpSpPr/>
          <p:nvPr/>
        </p:nvGrpSpPr>
        <p:grpSpPr>
          <a:xfrm>
            <a:off x="4076345" y="1665996"/>
            <a:ext cx="7014127" cy="1334669"/>
            <a:chOff x="0" y="0"/>
            <a:chExt cx="1450365" cy="275980"/>
          </a:xfrm>
        </p:grpSpPr>
        <p:sp>
          <p:nvSpPr>
            <p:cNvPr id="6" name="Freeform 6"/>
            <p:cNvSpPr/>
            <p:nvPr/>
          </p:nvSpPr>
          <p:spPr>
            <a:xfrm>
              <a:off x="0" y="0"/>
              <a:ext cx="1450365" cy="275980"/>
            </a:xfrm>
            <a:custGeom>
              <a:avLst/>
              <a:gdLst/>
              <a:ahLst/>
              <a:cxnLst/>
              <a:rect l="l" t="t" r="r" b="b"/>
              <a:pathLst>
                <a:path w="1450365" h="275980">
                  <a:moveTo>
                    <a:pt x="0" y="0"/>
                  </a:moveTo>
                  <a:lnTo>
                    <a:pt x="1450365" y="0"/>
                  </a:lnTo>
                  <a:lnTo>
                    <a:pt x="1450365" y="275980"/>
                  </a:lnTo>
                  <a:lnTo>
                    <a:pt x="0" y="275980"/>
                  </a:lnTo>
                  <a:close/>
                </a:path>
              </a:pathLst>
            </a:custGeom>
            <a:solidFill>
              <a:srgbClr val="0B84CE"/>
            </a:solidFill>
          </p:spPr>
        </p:sp>
        <p:sp>
          <p:nvSpPr>
            <p:cNvPr id="7" name="TextBox 7"/>
            <p:cNvSpPr txBox="1"/>
            <p:nvPr/>
          </p:nvSpPr>
          <p:spPr>
            <a:xfrm>
              <a:off x="0" y="-47625"/>
              <a:ext cx="1450365" cy="323605"/>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2753696" y="391404"/>
            <a:ext cx="2998450" cy="3011648"/>
          </a:xfrm>
          <a:custGeom>
            <a:avLst/>
            <a:gdLst/>
            <a:ahLst/>
            <a:cxnLst/>
            <a:rect l="l" t="t" r="r" b="b"/>
            <a:pathLst>
              <a:path w="2998450" h="3011648">
                <a:moveTo>
                  <a:pt x="0" y="0"/>
                </a:moveTo>
                <a:lnTo>
                  <a:pt x="2998450" y="0"/>
                </a:lnTo>
                <a:lnTo>
                  <a:pt x="2998450" y="3011649"/>
                </a:lnTo>
                <a:lnTo>
                  <a:pt x="0" y="3011649"/>
                </a:lnTo>
                <a:lnTo>
                  <a:pt x="0" y="0"/>
                </a:lnTo>
                <a:close/>
              </a:path>
            </a:pathLst>
          </a:custGeom>
          <a:blipFill>
            <a:blip r:embed="rId5"/>
            <a:stretch>
              <a:fillRect l="-26490" r="-24264"/>
            </a:stretch>
          </a:blipFill>
        </p:spPr>
      </p:sp>
      <p:sp>
        <p:nvSpPr>
          <p:cNvPr id="9" name="TextBox 9"/>
          <p:cNvSpPr txBox="1"/>
          <p:nvPr/>
        </p:nvSpPr>
        <p:spPr>
          <a:xfrm>
            <a:off x="3815753" y="620004"/>
            <a:ext cx="8352998" cy="1045991"/>
          </a:xfrm>
          <a:prstGeom prst="rect">
            <a:avLst/>
          </a:prstGeom>
        </p:spPr>
        <p:txBody>
          <a:bodyPr lIns="0" tIns="0" rIns="0" bIns="0" rtlCol="0" anchor="t">
            <a:spAutoFit/>
          </a:bodyPr>
          <a:lstStyle/>
          <a:p>
            <a:pPr marL="0" lvl="0" indent="0" algn="l">
              <a:lnSpc>
                <a:spcPts val="7200"/>
              </a:lnSpc>
              <a:spcBef>
                <a:spcPct val="0"/>
              </a:spcBef>
            </a:pPr>
            <a:r>
              <a:rPr lang="en-US" sz="8373" b="1" spc="-284">
                <a:solidFill>
                  <a:srgbClr val="000000"/>
                </a:solidFill>
                <a:latin typeface="Arimo Bold"/>
                <a:ea typeface="Arimo Bold"/>
                <a:cs typeface="Arimo Bold"/>
                <a:sym typeface="Arimo Bold"/>
              </a:rPr>
              <a:t>OUR PURPOSE</a:t>
            </a:r>
          </a:p>
        </p:txBody>
      </p:sp>
      <p:sp>
        <p:nvSpPr>
          <p:cNvPr id="10" name="TextBox 10"/>
          <p:cNvSpPr txBox="1"/>
          <p:nvPr/>
        </p:nvSpPr>
        <p:spPr>
          <a:xfrm>
            <a:off x="4281121" y="1957217"/>
            <a:ext cx="6604574" cy="866527"/>
          </a:xfrm>
          <a:prstGeom prst="rect">
            <a:avLst/>
          </a:prstGeom>
        </p:spPr>
        <p:txBody>
          <a:bodyPr lIns="0" tIns="0" rIns="0" bIns="0" rtlCol="0" anchor="t">
            <a:spAutoFit/>
          </a:bodyPr>
          <a:lstStyle/>
          <a:p>
            <a:pPr algn="ctr">
              <a:lnSpc>
                <a:spcPts val="3181"/>
              </a:lnSpc>
            </a:pPr>
            <a:r>
              <a:rPr lang="en-US" sz="3832" spc="-130">
                <a:solidFill>
                  <a:srgbClr val="FFFFFF"/>
                </a:solidFill>
                <a:latin typeface="Arimo"/>
                <a:ea typeface="Arimo"/>
                <a:cs typeface="Arimo"/>
                <a:sym typeface="Arimo"/>
              </a:rPr>
              <a:t>FROM 2024 AC JTF RECOMMEDNATION </a:t>
            </a:r>
          </a:p>
        </p:txBody>
      </p:sp>
      <p:sp>
        <p:nvSpPr>
          <p:cNvPr id="11" name="Freeform 11"/>
          <p:cNvSpPr/>
          <p:nvPr/>
        </p:nvSpPr>
        <p:spPr>
          <a:xfrm rot="-304013">
            <a:off x="-657856" y="149717"/>
            <a:ext cx="3486814" cy="2179259"/>
          </a:xfrm>
          <a:custGeom>
            <a:avLst/>
            <a:gdLst/>
            <a:ahLst/>
            <a:cxnLst/>
            <a:rect l="l" t="t" r="r" b="b"/>
            <a:pathLst>
              <a:path w="3486814" h="2179259">
                <a:moveTo>
                  <a:pt x="0" y="0"/>
                </a:moveTo>
                <a:lnTo>
                  <a:pt x="3486815" y="0"/>
                </a:lnTo>
                <a:lnTo>
                  <a:pt x="3486815" y="2179259"/>
                </a:lnTo>
                <a:lnTo>
                  <a:pt x="0" y="2179259"/>
                </a:lnTo>
                <a:lnTo>
                  <a:pt x="0" y="0"/>
                </a:lnTo>
                <a:close/>
              </a:path>
            </a:pathLst>
          </a:custGeom>
          <a:blipFill>
            <a:blip r:embed="rId6">
              <a:alphaModFix amt="14000"/>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553888" y="3751580"/>
            <a:ext cx="15787217" cy="5506720"/>
          </a:xfrm>
          <a:prstGeom prst="rect">
            <a:avLst/>
          </a:prstGeom>
        </p:spPr>
        <p:txBody>
          <a:bodyPr lIns="0" tIns="0" rIns="0" bIns="0" rtlCol="0" anchor="t">
            <a:spAutoFit/>
          </a:bodyPr>
          <a:lstStyle/>
          <a:p>
            <a:pPr algn="l">
              <a:lnSpc>
                <a:spcPts val="7279"/>
              </a:lnSpc>
            </a:pPr>
            <a:r>
              <a:rPr lang="en-US" sz="5199">
                <a:solidFill>
                  <a:srgbClr val="000000"/>
                </a:solidFill>
                <a:latin typeface="Canva Sans"/>
                <a:ea typeface="Canva Sans"/>
                <a:cs typeface="Canva Sans"/>
                <a:sym typeface="Canva Sans"/>
              </a:rPr>
              <a:t>Topics that the task force would study include, but will not be limited to, the following:</a:t>
            </a:r>
          </a:p>
          <a:p>
            <a:pPr marL="1122679" lvl="1" indent="-561340" algn="l">
              <a:lnSpc>
                <a:spcPts val="7279"/>
              </a:lnSpc>
              <a:buFont typeface="Arial"/>
              <a:buChar char="•"/>
            </a:pPr>
            <a:r>
              <a:rPr lang="en-US" sz="5199">
                <a:solidFill>
                  <a:srgbClr val="000000"/>
                </a:solidFill>
                <a:latin typeface="Canva Sans"/>
                <a:ea typeface="Canva Sans"/>
                <a:cs typeface="Canva Sans"/>
                <a:sym typeface="Canva Sans"/>
              </a:rPr>
              <a:t>Salary statistics including documented iniquities with regard to clergy status, district, gender, race, ethnicity, and years of service.</a:t>
            </a:r>
          </a:p>
          <a:p>
            <a:pPr marL="1122679" lvl="1" indent="-561340" algn="l">
              <a:lnSpc>
                <a:spcPts val="7279"/>
              </a:lnSpc>
              <a:buFont typeface="Arial"/>
              <a:buChar char="•"/>
            </a:pPr>
            <a:r>
              <a:rPr lang="en-US" sz="5199">
                <a:solidFill>
                  <a:srgbClr val="000000"/>
                </a:solidFill>
                <a:latin typeface="Canva Sans"/>
                <a:ea typeface="Canva Sans"/>
                <a:cs typeface="Canva Sans"/>
                <a:sym typeface="Canva Sans"/>
              </a:rPr>
              <a:t>Minimum parsonage standards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706357" y="196476"/>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algn="ctr">
              <a:lnSpc>
                <a:spcPts val="5104"/>
              </a:lnSpc>
            </a:pPr>
            <a:r>
              <a:rPr lang="en-US" sz="5935" b="1" spc="-201">
                <a:solidFill>
                  <a:srgbClr val="000000"/>
                </a:solidFill>
                <a:latin typeface="Arimo Bold"/>
                <a:ea typeface="Arimo Bold"/>
                <a:cs typeface="Arimo Bold"/>
                <a:sym typeface="Arimo Bold"/>
              </a:rPr>
              <a:t>TOTAL COMPENSATION BY DISTRICT</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MISSION RIVERS</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1364875" y="2243472"/>
            <a:ext cx="16189787" cy="7593539"/>
          </a:xfrm>
          <a:custGeom>
            <a:avLst/>
            <a:gdLst/>
            <a:ahLst/>
            <a:cxnLst/>
            <a:rect l="l" t="t" r="r" b="b"/>
            <a:pathLst>
              <a:path w="16189787" h="7593539">
                <a:moveTo>
                  <a:pt x="0" y="0"/>
                </a:moveTo>
                <a:lnTo>
                  <a:pt x="16189786" y="0"/>
                </a:lnTo>
                <a:lnTo>
                  <a:pt x="16189786" y="7593539"/>
                </a:lnTo>
                <a:lnTo>
                  <a:pt x="0" y="7593539"/>
                </a:lnTo>
                <a:lnTo>
                  <a:pt x="0" y="0"/>
                </a:lnTo>
                <a:close/>
              </a:path>
            </a:pathLst>
          </a:custGeom>
          <a:blipFill>
            <a:blip r:embed="rId5"/>
            <a:stretch>
              <a:fillRect/>
            </a:stretch>
          </a:blipFill>
        </p:spPr>
      </p:sp>
      <p:grpSp>
        <p:nvGrpSpPr>
          <p:cNvPr id="7" name="Group 7"/>
          <p:cNvGrpSpPr/>
          <p:nvPr/>
        </p:nvGrpSpPr>
        <p:grpSpPr>
          <a:xfrm>
            <a:off x="16948785" y="9388793"/>
            <a:ext cx="488632" cy="452438"/>
            <a:chOff x="0" y="0"/>
            <a:chExt cx="651510" cy="603250"/>
          </a:xfrm>
        </p:grpSpPr>
        <p:sp>
          <p:nvSpPr>
            <p:cNvPr id="8" name="Freeform 8"/>
            <p:cNvSpPr/>
            <p:nvPr/>
          </p:nvSpPr>
          <p:spPr>
            <a:xfrm>
              <a:off x="-1270" y="50800"/>
              <a:ext cx="671830" cy="566420"/>
            </a:xfrm>
            <a:custGeom>
              <a:avLst/>
              <a:gdLst/>
              <a:ahLst/>
              <a:cxnLst/>
              <a:rect l="l" t="t" r="r" b="b"/>
              <a:pathLst>
                <a:path w="671830" h="566420">
                  <a:moveTo>
                    <a:pt x="52070" y="0"/>
                  </a:moveTo>
                  <a:cubicBezTo>
                    <a:pt x="232410" y="7620"/>
                    <a:pt x="336550" y="50800"/>
                    <a:pt x="414020" y="57150"/>
                  </a:cubicBezTo>
                  <a:cubicBezTo>
                    <a:pt x="480060" y="62230"/>
                    <a:pt x="562610" y="7620"/>
                    <a:pt x="600710" y="43180"/>
                  </a:cubicBezTo>
                  <a:cubicBezTo>
                    <a:pt x="659130" y="99060"/>
                    <a:pt x="671830" y="433070"/>
                    <a:pt x="596900" y="500380"/>
                  </a:cubicBezTo>
                  <a:cubicBezTo>
                    <a:pt x="523240" y="566420"/>
                    <a:pt x="262890" y="459740"/>
                    <a:pt x="165100" y="457200"/>
                  </a:cubicBezTo>
                  <a:cubicBezTo>
                    <a:pt x="114300" y="454660"/>
                    <a:pt x="76200" y="485140"/>
                    <a:pt x="52070" y="461010"/>
                  </a:cubicBezTo>
                  <a:cubicBezTo>
                    <a:pt x="0" y="412750"/>
                    <a:pt x="52070" y="0"/>
                    <a:pt x="52070" y="0"/>
                  </a:cubicBezTo>
                </a:path>
              </a:pathLst>
            </a:custGeom>
            <a:solidFill>
              <a:srgbClr val="FFF234">
                <a:alpha val="49804"/>
              </a:srgbClr>
            </a:solidFill>
            <a:ln cap="sq">
              <a:noFill/>
              <a:prstDash val="solid"/>
              <a:miter/>
            </a:ln>
          </p:spPr>
        </p:sp>
      </p:grpSp>
      <p:grpSp>
        <p:nvGrpSpPr>
          <p:cNvPr id="9" name="Group 9"/>
          <p:cNvGrpSpPr/>
          <p:nvPr/>
        </p:nvGrpSpPr>
        <p:grpSpPr>
          <a:xfrm>
            <a:off x="16941165" y="7893368"/>
            <a:ext cx="439103" cy="846773"/>
            <a:chOff x="0" y="0"/>
            <a:chExt cx="585470" cy="1129030"/>
          </a:xfrm>
        </p:grpSpPr>
        <p:sp>
          <p:nvSpPr>
            <p:cNvPr id="10" name="Freeform 10"/>
            <p:cNvSpPr/>
            <p:nvPr/>
          </p:nvSpPr>
          <p:spPr>
            <a:xfrm>
              <a:off x="13970" y="46990"/>
              <a:ext cx="584200" cy="1040130"/>
            </a:xfrm>
            <a:custGeom>
              <a:avLst/>
              <a:gdLst/>
              <a:ahLst/>
              <a:cxnLst/>
              <a:rect l="l" t="t" r="r" b="b"/>
              <a:pathLst>
                <a:path w="584200" h="1040130">
                  <a:moveTo>
                    <a:pt x="58420" y="782320"/>
                  </a:moveTo>
                  <a:cubicBezTo>
                    <a:pt x="35560" y="313690"/>
                    <a:pt x="27940" y="233680"/>
                    <a:pt x="43180" y="175260"/>
                  </a:cubicBezTo>
                  <a:cubicBezTo>
                    <a:pt x="53340" y="134620"/>
                    <a:pt x="71120" y="105410"/>
                    <a:pt x="93980" y="78740"/>
                  </a:cubicBezTo>
                  <a:cubicBezTo>
                    <a:pt x="118110" y="52070"/>
                    <a:pt x="157480" y="29210"/>
                    <a:pt x="184150" y="16510"/>
                  </a:cubicBezTo>
                  <a:cubicBezTo>
                    <a:pt x="203200" y="7620"/>
                    <a:pt x="219710" y="5080"/>
                    <a:pt x="237490" y="3810"/>
                  </a:cubicBezTo>
                  <a:cubicBezTo>
                    <a:pt x="255270" y="1270"/>
                    <a:pt x="271780" y="0"/>
                    <a:pt x="292100" y="3810"/>
                  </a:cubicBezTo>
                  <a:cubicBezTo>
                    <a:pt x="322580" y="8890"/>
                    <a:pt x="369570" y="26670"/>
                    <a:pt x="394970" y="41910"/>
                  </a:cubicBezTo>
                  <a:cubicBezTo>
                    <a:pt x="412750" y="53340"/>
                    <a:pt x="422910" y="62230"/>
                    <a:pt x="435610" y="78740"/>
                  </a:cubicBezTo>
                  <a:cubicBezTo>
                    <a:pt x="454660" y="101600"/>
                    <a:pt x="474980" y="128270"/>
                    <a:pt x="487680" y="175260"/>
                  </a:cubicBezTo>
                  <a:cubicBezTo>
                    <a:pt x="514350" y="283210"/>
                    <a:pt x="521970" y="580390"/>
                    <a:pt x="494030" y="734060"/>
                  </a:cubicBezTo>
                  <a:cubicBezTo>
                    <a:pt x="472440" y="850900"/>
                    <a:pt x="435610" y="1022350"/>
                    <a:pt x="381000" y="1029970"/>
                  </a:cubicBezTo>
                  <a:cubicBezTo>
                    <a:pt x="314960" y="1040130"/>
                    <a:pt x="168910" y="669290"/>
                    <a:pt x="105410" y="665480"/>
                  </a:cubicBezTo>
                  <a:cubicBezTo>
                    <a:pt x="76200" y="662940"/>
                    <a:pt x="52070" y="741680"/>
                    <a:pt x="36830" y="734060"/>
                  </a:cubicBezTo>
                  <a:cubicBezTo>
                    <a:pt x="0" y="720090"/>
                    <a:pt x="24130" y="335280"/>
                    <a:pt x="36830" y="229870"/>
                  </a:cubicBezTo>
                  <a:cubicBezTo>
                    <a:pt x="43180" y="181610"/>
                    <a:pt x="50800" y="151130"/>
                    <a:pt x="62230" y="124460"/>
                  </a:cubicBezTo>
                  <a:cubicBezTo>
                    <a:pt x="71120" y="105410"/>
                    <a:pt x="78740" y="93980"/>
                    <a:pt x="93980" y="78740"/>
                  </a:cubicBezTo>
                  <a:cubicBezTo>
                    <a:pt x="115570" y="57150"/>
                    <a:pt x="151130" y="29210"/>
                    <a:pt x="184150" y="16510"/>
                  </a:cubicBezTo>
                  <a:cubicBezTo>
                    <a:pt x="217170" y="3810"/>
                    <a:pt x="262890" y="1270"/>
                    <a:pt x="292100" y="3810"/>
                  </a:cubicBezTo>
                  <a:cubicBezTo>
                    <a:pt x="313690" y="5080"/>
                    <a:pt x="326390" y="7620"/>
                    <a:pt x="346710" y="16510"/>
                  </a:cubicBezTo>
                  <a:cubicBezTo>
                    <a:pt x="373380" y="29210"/>
                    <a:pt x="412750" y="52070"/>
                    <a:pt x="435610" y="78740"/>
                  </a:cubicBezTo>
                  <a:cubicBezTo>
                    <a:pt x="459740" y="105410"/>
                    <a:pt x="478790" y="147320"/>
                    <a:pt x="487680" y="175260"/>
                  </a:cubicBezTo>
                  <a:cubicBezTo>
                    <a:pt x="494030" y="195580"/>
                    <a:pt x="494030" y="208280"/>
                    <a:pt x="494030" y="229870"/>
                  </a:cubicBezTo>
                  <a:cubicBezTo>
                    <a:pt x="494030" y="265430"/>
                    <a:pt x="477520" y="307340"/>
                    <a:pt x="476250" y="364490"/>
                  </a:cubicBezTo>
                  <a:cubicBezTo>
                    <a:pt x="474980" y="464820"/>
                    <a:pt x="584200" y="711200"/>
                    <a:pt x="520700" y="782320"/>
                  </a:cubicBezTo>
                  <a:cubicBezTo>
                    <a:pt x="453390" y="857250"/>
                    <a:pt x="58420" y="782320"/>
                    <a:pt x="58420" y="782320"/>
                  </a:cubicBezTo>
                </a:path>
              </a:pathLst>
            </a:custGeom>
            <a:solidFill>
              <a:srgbClr val="FFF234">
                <a:alpha val="49804"/>
              </a:srgbClr>
            </a:solidFill>
            <a:ln cap="sq">
              <a:noFill/>
              <a:prstDash val="solid"/>
              <a:miter/>
            </a:ln>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740652" y="196476"/>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algn="ctr">
              <a:lnSpc>
                <a:spcPts val="5104"/>
              </a:lnSpc>
            </a:pPr>
            <a:r>
              <a:rPr lang="en-US" sz="5935" b="1" spc="-201">
                <a:solidFill>
                  <a:srgbClr val="000000"/>
                </a:solidFill>
                <a:latin typeface="Arimo Bold"/>
                <a:ea typeface="Arimo Bold"/>
                <a:cs typeface="Arimo Bold"/>
                <a:sym typeface="Arimo Bold"/>
              </a:rPr>
              <a:t>TOTAL COMPENSATION BY DISTRICT</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MOUNTAIN VIEW</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1085552" y="2533985"/>
            <a:ext cx="16204385" cy="7012813"/>
          </a:xfrm>
          <a:custGeom>
            <a:avLst/>
            <a:gdLst/>
            <a:ahLst/>
            <a:cxnLst/>
            <a:rect l="l" t="t" r="r" b="b"/>
            <a:pathLst>
              <a:path w="16204385" h="7012813">
                <a:moveTo>
                  <a:pt x="0" y="0"/>
                </a:moveTo>
                <a:lnTo>
                  <a:pt x="16204384" y="0"/>
                </a:lnTo>
                <a:lnTo>
                  <a:pt x="16204384" y="7012814"/>
                </a:lnTo>
                <a:lnTo>
                  <a:pt x="0" y="7012814"/>
                </a:lnTo>
                <a:lnTo>
                  <a:pt x="0" y="0"/>
                </a:lnTo>
                <a:close/>
              </a:path>
            </a:pathLst>
          </a:custGeom>
          <a:blipFill>
            <a:blip r:embed="rId5"/>
            <a:stretch>
              <a:fillRect r="-24531" b="-61860"/>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740652" y="196476"/>
            <a:ext cx="17438232" cy="20469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a:t>
            </a:r>
          </a:p>
          <a:p>
            <a:pPr algn="ctr">
              <a:lnSpc>
                <a:spcPts val="5104"/>
              </a:lnSpc>
            </a:pPr>
            <a:r>
              <a:rPr lang="en-US" sz="5935" b="1" spc="-201">
                <a:solidFill>
                  <a:srgbClr val="000000"/>
                </a:solidFill>
                <a:latin typeface="Arimo Bold"/>
                <a:ea typeface="Arimo Bold"/>
                <a:cs typeface="Arimo Bold"/>
                <a:sym typeface="Arimo Bold"/>
              </a:rPr>
              <a:t>TOTAL COMPENSATION BY DISTRICT</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NORTHERN VIRGINIA</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917495" y="2243472"/>
            <a:ext cx="16719163" cy="7837108"/>
          </a:xfrm>
          <a:custGeom>
            <a:avLst/>
            <a:gdLst/>
            <a:ahLst/>
            <a:cxnLst/>
            <a:rect l="l" t="t" r="r" b="b"/>
            <a:pathLst>
              <a:path w="16719163" h="7837108">
                <a:moveTo>
                  <a:pt x="0" y="0"/>
                </a:moveTo>
                <a:lnTo>
                  <a:pt x="16719163" y="0"/>
                </a:lnTo>
                <a:lnTo>
                  <a:pt x="16719163" y="7837107"/>
                </a:lnTo>
                <a:lnTo>
                  <a:pt x="0" y="7837107"/>
                </a:lnTo>
                <a:lnTo>
                  <a:pt x="0" y="0"/>
                </a:lnTo>
                <a:close/>
              </a:path>
            </a:pathLst>
          </a:custGeom>
          <a:blipFill>
            <a:blip r:embed="rId5"/>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4" name="Freeform 4"/>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5" name="TextBox 5"/>
          <p:cNvSpPr txBox="1"/>
          <p:nvPr/>
        </p:nvSpPr>
        <p:spPr>
          <a:xfrm>
            <a:off x="849768" y="405252"/>
            <a:ext cx="17438232" cy="13992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 TOTAL COMPENSATION BY </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NORTHERN VIRGINIA BY ETHNICITY</a:t>
            </a:r>
          </a:p>
        </p:txBody>
      </p:sp>
      <p:sp>
        <p:nvSpPr>
          <p:cNvPr id="6" name="Freeform 6"/>
          <p:cNvSpPr/>
          <p:nvPr/>
        </p:nvSpPr>
        <p:spPr>
          <a:xfrm>
            <a:off x="2196966" y="1762863"/>
            <a:ext cx="13344090" cy="8231785"/>
          </a:xfrm>
          <a:custGeom>
            <a:avLst/>
            <a:gdLst/>
            <a:ahLst/>
            <a:cxnLst/>
            <a:rect l="l" t="t" r="r" b="b"/>
            <a:pathLst>
              <a:path w="13344090" h="8231785">
                <a:moveTo>
                  <a:pt x="0" y="0"/>
                </a:moveTo>
                <a:lnTo>
                  <a:pt x="13344090" y="0"/>
                </a:lnTo>
                <a:lnTo>
                  <a:pt x="13344090" y="8231786"/>
                </a:lnTo>
                <a:lnTo>
                  <a:pt x="0" y="8231786"/>
                </a:lnTo>
                <a:lnTo>
                  <a:pt x="0" y="0"/>
                </a:lnTo>
                <a:close/>
              </a:path>
            </a:pathLst>
          </a:custGeom>
          <a:blipFill>
            <a:blip r:embed="rId5"/>
            <a:stretch>
              <a:fillRect r="-72843" b="-57604"/>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849768" y="405252"/>
            <a:ext cx="17438232" cy="13992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 TOTAL COMPENSATION </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SHENANDOAH RIVER DISTRICT</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1757748" y="2171697"/>
            <a:ext cx="14772503" cy="7086603"/>
          </a:xfrm>
          <a:custGeom>
            <a:avLst/>
            <a:gdLst/>
            <a:ahLst/>
            <a:cxnLst/>
            <a:rect l="l" t="t" r="r" b="b"/>
            <a:pathLst>
              <a:path w="14772503" h="7086603">
                <a:moveTo>
                  <a:pt x="0" y="0"/>
                </a:moveTo>
                <a:lnTo>
                  <a:pt x="14772504" y="0"/>
                </a:lnTo>
                <a:lnTo>
                  <a:pt x="14772504" y="7086603"/>
                </a:lnTo>
                <a:lnTo>
                  <a:pt x="0" y="7086603"/>
                </a:lnTo>
                <a:lnTo>
                  <a:pt x="0" y="0"/>
                </a:lnTo>
                <a:close/>
              </a:path>
            </a:pathLst>
          </a:custGeom>
          <a:blipFill>
            <a:blip r:embed="rId5"/>
            <a:stretch>
              <a:fillRect r="-6373" b="-24730"/>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4" name="Freeform 4"/>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5" name="Freeform 5"/>
          <p:cNvSpPr/>
          <p:nvPr/>
        </p:nvSpPr>
        <p:spPr>
          <a:xfrm>
            <a:off x="259960" y="1292033"/>
            <a:ext cx="17768080" cy="8706359"/>
          </a:xfrm>
          <a:custGeom>
            <a:avLst/>
            <a:gdLst/>
            <a:ahLst/>
            <a:cxnLst/>
            <a:rect l="l" t="t" r="r" b="b"/>
            <a:pathLst>
              <a:path w="17768080" h="8706359">
                <a:moveTo>
                  <a:pt x="0" y="0"/>
                </a:moveTo>
                <a:lnTo>
                  <a:pt x="17768080" y="0"/>
                </a:lnTo>
                <a:lnTo>
                  <a:pt x="17768080" y="8706359"/>
                </a:lnTo>
                <a:lnTo>
                  <a:pt x="0" y="8706359"/>
                </a:lnTo>
                <a:lnTo>
                  <a:pt x="0" y="0"/>
                </a:lnTo>
                <a:close/>
              </a:path>
            </a:pathLst>
          </a:custGeom>
          <a:blipFill>
            <a:blip r:embed="rId5"/>
            <a:stretch>
              <a:fillRect/>
            </a:stretch>
          </a:blipFill>
        </p:spPr>
      </p:sp>
      <p:sp>
        <p:nvSpPr>
          <p:cNvPr id="6" name="TextBox 6"/>
          <p:cNvSpPr txBox="1"/>
          <p:nvPr/>
        </p:nvSpPr>
        <p:spPr>
          <a:xfrm>
            <a:off x="849768" y="405252"/>
            <a:ext cx="17438232" cy="13992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 ELDERS VAUMC TOTAL COMPENSATION</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THREE NOTCH’D DISTRICT</a:t>
            </a:r>
          </a:p>
        </p:txBody>
      </p:sp>
      <p:grpSp>
        <p:nvGrpSpPr>
          <p:cNvPr id="7" name="Group 7"/>
          <p:cNvGrpSpPr/>
          <p:nvPr/>
        </p:nvGrpSpPr>
        <p:grpSpPr>
          <a:xfrm>
            <a:off x="17221200" y="9762172"/>
            <a:ext cx="722948" cy="472440"/>
            <a:chOff x="0" y="0"/>
            <a:chExt cx="963930" cy="629920"/>
          </a:xfrm>
        </p:grpSpPr>
        <p:sp>
          <p:nvSpPr>
            <p:cNvPr id="8" name="Freeform 8"/>
            <p:cNvSpPr/>
            <p:nvPr/>
          </p:nvSpPr>
          <p:spPr>
            <a:xfrm>
              <a:off x="48260" y="-1270"/>
              <a:ext cx="929640" cy="613410"/>
            </a:xfrm>
            <a:custGeom>
              <a:avLst/>
              <a:gdLst/>
              <a:ahLst/>
              <a:cxnLst/>
              <a:rect l="l" t="t" r="r" b="b"/>
              <a:pathLst>
                <a:path w="929640" h="613410">
                  <a:moveTo>
                    <a:pt x="469900" y="514350"/>
                  </a:moveTo>
                  <a:cubicBezTo>
                    <a:pt x="130810" y="496570"/>
                    <a:pt x="104140" y="480060"/>
                    <a:pt x="77470" y="457200"/>
                  </a:cubicBezTo>
                  <a:cubicBezTo>
                    <a:pt x="50800" y="433070"/>
                    <a:pt x="27940" y="393700"/>
                    <a:pt x="15240" y="367030"/>
                  </a:cubicBezTo>
                  <a:cubicBezTo>
                    <a:pt x="6350" y="346710"/>
                    <a:pt x="3810" y="334010"/>
                    <a:pt x="2540" y="313690"/>
                  </a:cubicBezTo>
                  <a:cubicBezTo>
                    <a:pt x="0" y="283210"/>
                    <a:pt x="2540" y="237490"/>
                    <a:pt x="15240" y="204470"/>
                  </a:cubicBezTo>
                  <a:cubicBezTo>
                    <a:pt x="27940" y="171450"/>
                    <a:pt x="55880" y="135890"/>
                    <a:pt x="77470" y="114300"/>
                  </a:cubicBezTo>
                  <a:cubicBezTo>
                    <a:pt x="92710" y="99060"/>
                    <a:pt x="102870" y="91440"/>
                    <a:pt x="123190" y="82550"/>
                  </a:cubicBezTo>
                  <a:cubicBezTo>
                    <a:pt x="149860" y="71120"/>
                    <a:pt x="182880" y="58420"/>
                    <a:pt x="228600" y="57150"/>
                  </a:cubicBezTo>
                  <a:cubicBezTo>
                    <a:pt x="313690" y="54610"/>
                    <a:pt x="478790" y="110490"/>
                    <a:pt x="591820" y="120650"/>
                  </a:cubicBezTo>
                  <a:cubicBezTo>
                    <a:pt x="688340" y="129540"/>
                    <a:pt x="812800" y="71120"/>
                    <a:pt x="863600" y="123190"/>
                  </a:cubicBezTo>
                  <a:cubicBezTo>
                    <a:pt x="929640" y="189230"/>
                    <a:pt x="920750" y="523240"/>
                    <a:pt x="863600" y="580390"/>
                  </a:cubicBezTo>
                  <a:cubicBezTo>
                    <a:pt x="830580" y="613410"/>
                    <a:pt x="773430" y="584200"/>
                    <a:pt x="706120" y="579120"/>
                  </a:cubicBezTo>
                  <a:cubicBezTo>
                    <a:pt x="580390" y="571500"/>
                    <a:pt x="278130" y="541020"/>
                    <a:pt x="173990" y="508000"/>
                  </a:cubicBezTo>
                  <a:cubicBezTo>
                    <a:pt x="127000" y="492760"/>
                    <a:pt x="104140" y="480060"/>
                    <a:pt x="77470" y="457200"/>
                  </a:cubicBezTo>
                  <a:cubicBezTo>
                    <a:pt x="50800" y="433070"/>
                    <a:pt x="27940" y="400050"/>
                    <a:pt x="15240" y="367030"/>
                  </a:cubicBezTo>
                  <a:cubicBezTo>
                    <a:pt x="2540" y="334010"/>
                    <a:pt x="0" y="288290"/>
                    <a:pt x="2540" y="257810"/>
                  </a:cubicBezTo>
                  <a:cubicBezTo>
                    <a:pt x="3810" y="237490"/>
                    <a:pt x="6350" y="223520"/>
                    <a:pt x="15240" y="204470"/>
                  </a:cubicBezTo>
                  <a:cubicBezTo>
                    <a:pt x="27940" y="177800"/>
                    <a:pt x="50800" y="138430"/>
                    <a:pt x="77470" y="114300"/>
                  </a:cubicBezTo>
                  <a:cubicBezTo>
                    <a:pt x="104140" y="91440"/>
                    <a:pt x="130810" y="74930"/>
                    <a:pt x="173990" y="63500"/>
                  </a:cubicBezTo>
                  <a:cubicBezTo>
                    <a:pt x="245110" y="44450"/>
                    <a:pt x="415290" y="0"/>
                    <a:pt x="469900" y="52070"/>
                  </a:cubicBezTo>
                  <a:cubicBezTo>
                    <a:pt x="538480" y="118110"/>
                    <a:pt x="469900" y="514350"/>
                    <a:pt x="469900" y="514350"/>
                  </a:cubicBezTo>
                </a:path>
              </a:pathLst>
            </a:custGeom>
            <a:solidFill>
              <a:srgbClr val="FFF234">
                <a:alpha val="49804"/>
              </a:srgbClr>
            </a:solidFill>
            <a:ln cap="sq">
              <a:noFill/>
              <a:prstDash val="solid"/>
              <a:miter/>
            </a:ln>
          </p:spPr>
        </p:sp>
      </p:grpSp>
      <p:grpSp>
        <p:nvGrpSpPr>
          <p:cNvPr id="9" name="Group 9"/>
          <p:cNvGrpSpPr/>
          <p:nvPr/>
        </p:nvGrpSpPr>
        <p:grpSpPr>
          <a:xfrm>
            <a:off x="17396460" y="8987790"/>
            <a:ext cx="492443" cy="550545"/>
            <a:chOff x="0" y="0"/>
            <a:chExt cx="656590" cy="734060"/>
          </a:xfrm>
        </p:grpSpPr>
        <p:sp>
          <p:nvSpPr>
            <p:cNvPr id="10" name="Freeform 10"/>
            <p:cNvSpPr/>
            <p:nvPr/>
          </p:nvSpPr>
          <p:spPr>
            <a:xfrm>
              <a:off x="8890" y="12700"/>
              <a:ext cx="623570" cy="722630"/>
            </a:xfrm>
            <a:custGeom>
              <a:avLst/>
              <a:gdLst/>
              <a:ahLst/>
              <a:cxnLst/>
              <a:rect l="l" t="t" r="r" b="b"/>
              <a:pathLst>
                <a:path w="623570" h="722630">
                  <a:moveTo>
                    <a:pt x="134620" y="669290"/>
                  </a:moveTo>
                  <a:cubicBezTo>
                    <a:pt x="123190" y="458470"/>
                    <a:pt x="0" y="290830"/>
                    <a:pt x="41910" y="208280"/>
                  </a:cubicBezTo>
                  <a:cubicBezTo>
                    <a:pt x="88900" y="113030"/>
                    <a:pt x="386080" y="0"/>
                    <a:pt x="466090" y="38100"/>
                  </a:cubicBezTo>
                  <a:cubicBezTo>
                    <a:pt x="525780" y="66040"/>
                    <a:pt x="523240" y="196850"/>
                    <a:pt x="544830" y="279400"/>
                  </a:cubicBezTo>
                  <a:cubicBezTo>
                    <a:pt x="566420" y="364490"/>
                    <a:pt x="584200" y="471170"/>
                    <a:pt x="591820" y="543560"/>
                  </a:cubicBezTo>
                  <a:cubicBezTo>
                    <a:pt x="596900" y="593090"/>
                    <a:pt x="623570" y="642620"/>
                    <a:pt x="596900" y="669290"/>
                  </a:cubicBezTo>
                  <a:cubicBezTo>
                    <a:pt x="546100" y="722630"/>
                    <a:pt x="134620" y="669290"/>
                    <a:pt x="134620" y="669290"/>
                  </a:cubicBezTo>
                </a:path>
              </a:pathLst>
            </a:custGeom>
            <a:solidFill>
              <a:srgbClr val="FFF234">
                <a:alpha val="49804"/>
              </a:srgbClr>
            </a:solidFill>
            <a:ln cap="sq">
              <a:noFill/>
              <a:prstDash val="solid"/>
              <a:miter/>
            </a:ln>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849768" y="405252"/>
            <a:ext cx="17438232" cy="1399296"/>
          </a:xfrm>
          <a:prstGeom prst="rect">
            <a:avLst/>
          </a:prstGeom>
        </p:spPr>
        <p:txBody>
          <a:bodyPr lIns="0" tIns="0" rIns="0" bIns="0" rtlCol="0" anchor="t">
            <a:spAutoFit/>
          </a:bodyPr>
          <a:lstStyle/>
          <a:p>
            <a:pPr algn="ctr">
              <a:lnSpc>
                <a:spcPts val="5104"/>
              </a:lnSpc>
            </a:pPr>
            <a:r>
              <a:rPr lang="en-US" sz="5935" b="1" spc="-201">
                <a:solidFill>
                  <a:srgbClr val="000000"/>
                </a:solidFill>
                <a:latin typeface="Arimo Bold"/>
                <a:ea typeface="Arimo Bold"/>
                <a:cs typeface="Arimo Bold"/>
                <a:sym typeface="Arimo Bold"/>
              </a:rPr>
              <a:t>ELDERS VAUMC TOTAL COMPENSATION</a:t>
            </a:r>
          </a:p>
          <a:p>
            <a:pPr marL="0" lvl="0" indent="0" algn="ctr">
              <a:lnSpc>
                <a:spcPts val="5104"/>
              </a:lnSpc>
              <a:spcBef>
                <a:spcPct val="0"/>
              </a:spcBef>
            </a:pPr>
            <a:r>
              <a:rPr lang="en-US" sz="5935" b="1" spc="-201">
                <a:solidFill>
                  <a:srgbClr val="000000"/>
                </a:solidFill>
                <a:latin typeface="Arimo Bold"/>
                <a:ea typeface="Arimo Bold"/>
                <a:cs typeface="Arimo Bold"/>
                <a:sym typeface="Arimo Bold"/>
              </a:rPr>
              <a:t>VALLEY RIDGE DISTRICT</a:t>
            </a:r>
          </a:p>
        </p:txBody>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6" name="Freeform 6"/>
          <p:cNvSpPr/>
          <p:nvPr/>
        </p:nvSpPr>
        <p:spPr>
          <a:xfrm>
            <a:off x="2252910" y="1741878"/>
            <a:ext cx="14119937" cy="7812223"/>
          </a:xfrm>
          <a:custGeom>
            <a:avLst/>
            <a:gdLst/>
            <a:ahLst/>
            <a:cxnLst/>
            <a:rect l="l" t="t" r="r" b="b"/>
            <a:pathLst>
              <a:path w="14119937" h="7812223">
                <a:moveTo>
                  <a:pt x="0" y="0"/>
                </a:moveTo>
                <a:lnTo>
                  <a:pt x="14119937" y="0"/>
                </a:lnTo>
                <a:lnTo>
                  <a:pt x="14119937" y="7812223"/>
                </a:lnTo>
                <a:lnTo>
                  <a:pt x="0" y="7812223"/>
                </a:lnTo>
                <a:lnTo>
                  <a:pt x="0" y="0"/>
                </a:lnTo>
                <a:close/>
              </a:path>
            </a:pathLst>
          </a:custGeom>
          <a:blipFill>
            <a:blip r:embed="rId5"/>
            <a:stretch>
              <a:fillRect r="-41645" b="-25301"/>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2089859" y="177236"/>
            <a:ext cx="14782303" cy="2252945"/>
            <a:chOff x="0" y="0"/>
            <a:chExt cx="3962889" cy="603977"/>
          </a:xfrm>
        </p:grpSpPr>
        <p:sp>
          <p:nvSpPr>
            <p:cNvPr id="4" name="Freeform 4"/>
            <p:cNvSpPr/>
            <p:nvPr/>
          </p:nvSpPr>
          <p:spPr>
            <a:xfrm>
              <a:off x="0" y="0"/>
              <a:ext cx="3962889" cy="603977"/>
            </a:xfrm>
            <a:custGeom>
              <a:avLst/>
              <a:gdLst/>
              <a:ahLst/>
              <a:cxnLst/>
              <a:rect l="l" t="t" r="r" b="b"/>
              <a:pathLst>
                <a:path w="3962889" h="603977">
                  <a:moveTo>
                    <a:pt x="0" y="0"/>
                  </a:moveTo>
                  <a:lnTo>
                    <a:pt x="3962889" y="0"/>
                  </a:lnTo>
                  <a:lnTo>
                    <a:pt x="3962889" y="603977"/>
                  </a:lnTo>
                  <a:lnTo>
                    <a:pt x="0" y="603977"/>
                  </a:lnTo>
                  <a:close/>
                </a:path>
              </a:pathLst>
            </a:custGeom>
            <a:solidFill>
              <a:srgbClr val="0B84CE"/>
            </a:solidFill>
            <a:ln cap="sq">
              <a:noFill/>
              <a:prstDash val="solid"/>
              <a:miter/>
            </a:ln>
          </p:spPr>
        </p:sp>
        <p:sp>
          <p:nvSpPr>
            <p:cNvPr id="5" name="TextBox 5"/>
            <p:cNvSpPr txBox="1"/>
            <p:nvPr/>
          </p:nvSpPr>
          <p:spPr>
            <a:xfrm>
              <a:off x="0" y="-28575"/>
              <a:ext cx="3962889" cy="632552"/>
            </a:xfrm>
            <a:prstGeom prst="rect">
              <a:avLst/>
            </a:prstGeom>
          </p:spPr>
          <p:txBody>
            <a:bodyPr lIns="45153" tIns="45153" rIns="45153" bIns="45153" rtlCol="0" anchor="ctr"/>
            <a:lstStyle/>
            <a:p>
              <a:pPr algn="ctr">
                <a:lnSpc>
                  <a:spcPts val="2364"/>
                </a:lnSpc>
              </a:pPr>
              <a:endParaRPr/>
            </a:p>
          </p:txBody>
        </p:sp>
      </p:grpSp>
      <p:sp>
        <p:nvSpPr>
          <p:cNvPr id="6" name="Freeform 6"/>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7" name="Freeform 7"/>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8" name="Freeform 8"/>
          <p:cNvSpPr/>
          <p:nvPr/>
        </p:nvSpPr>
        <p:spPr>
          <a:xfrm>
            <a:off x="1390151" y="1758247"/>
            <a:ext cx="15869149" cy="8280925"/>
          </a:xfrm>
          <a:custGeom>
            <a:avLst/>
            <a:gdLst/>
            <a:ahLst/>
            <a:cxnLst/>
            <a:rect l="l" t="t" r="r" b="b"/>
            <a:pathLst>
              <a:path w="15869149" h="8280925">
                <a:moveTo>
                  <a:pt x="0" y="0"/>
                </a:moveTo>
                <a:lnTo>
                  <a:pt x="15869149" y="0"/>
                </a:lnTo>
                <a:lnTo>
                  <a:pt x="15869149" y="8280925"/>
                </a:lnTo>
                <a:lnTo>
                  <a:pt x="0" y="8280925"/>
                </a:lnTo>
                <a:lnTo>
                  <a:pt x="0" y="0"/>
                </a:lnTo>
                <a:close/>
              </a:path>
            </a:pathLst>
          </a:custGeom>
          <a:blipFill>
            <a:blip r:embed="rId5"/>
            <a:stretch>
              <a:fillRect l="-29310" t="-20915" r="-30454" b="-51301"/>
            </a:stretch>
          </a:blipFill>
        </p:spPr>
      </p:sp>
      <p:sp>
        <p:nvSpPr>
          <p:cNvPr id="9" name="TextBox 9"/>
          <p:cNvSpPr txBox="1"/>
          <p:nvPr/>
        </p:nvSpPr>
        <p:spPr>
          <a:xfrm>
            <a:off x="2548192" y="781870"/>
            <a:ext cx="14008027" cy="627010"/>
          </a:xfrm>
          <a:prstGeom prst="rect">
            <a:avLst/>
          </a:prstGeom>
        </p:spPr>
        <p:txBody>
          <a:bodyPr lIns="0" tIns="0" rIns="0" bIns="0" rtlCol="0" anchor="t">
            <a:spAutoFit/>
          </a:bodyPr>
          <a:lstStyle/>
          <a:p>
            <a:pPr marL="0" lvl="0" indent="0" algn="ctr">
              <a:lnSpc>
                <a:spcPts val="4330"/>
              </a:lnSpc>
              <a:spcBef>
                <a:spcPct val="0"/>
              </a:spcBef>
            </a:pPr>
            <a:r>
              <a:rPr lang="en-US" sz="5035" b="1" spc="-171">
                <a:solidFill>
                  <a:srgbClr val="000000"/>
                </a:solidFill>
                <a:latin typeface="Arimo Bold"/>
                <a:ea typeface="Arimo Bold"/>
                <a:cs typeface="Arimo Bold"/>
                <a:sym typeface="Arimo Bold"/>
              </a:rPr>
              <a:t>AVERAGE COMPENSATION ACROSS THE SEJ</a:t>
            </a:r>
          </a:p>
        </p:txBody>
      </p:sp>
      <p:sp>
        <p:nvSpPr>
          <p:cNvPr id="10" name="TextBox 10"/>
          <p:cNvSpPr txBox="1"/>
          <p:nvPr/>
        </p:nvSpPr>
        <p:spPr>
          <a:xfrm>
            <a:off x="2548192" y="8114479"/>
            <a:ext cx="6287935" cy="327033"/>
          </a:xfrm>
          <a:prstGeom prst="rect">
            <a:avLst/>
          </a:prstGeom>
        </p:spPr>
        <p:txBody>
          <a:bodyPr lIns="0" tIns="0" rIns="0" bIns="0" rtlCol="0" anchor="t">
            <a:spAutoFit/>
          </a:bodyPr>
          <a:lstStyle/>
          <a:p>
            <a:pPr marL="0" lvl="0" indent="0" algn="ctr">
              <a:lnSpc>
                <a:spcPts val="2378"/>
              </a:lnSpc>
            </a:pPr>
            <a:r>
              <a:rPr lang="en-US" sz="2503" spc="-85">
                <a:solidFill>
                  <a:srgbClr val="FFFFFF"/>
                </a:solidFill>
                <a:latin typeface="Arimo"/>
                <a:ea typeface="Arimo"/>
                <a:cs typeface="Arimo"/>
                <a:sym typeface="Arimo"/>
              </a:rPr>
              <a:t>Profit trend over the past four months.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2548192" y="177236"/>
            <a:ext cx="14711108" cy="2875196"/>
            <a:chOff x="0" y="0"/>
            <a:chExt cx="3943803" cy="770792"/>
          </a:xfrm>
        </p:grpSpPr>
        <p:sp>
          <p:nvSpPr>
            <p:cNvPr id="4" name="Freeform 4"/>
            <p:cNvSpPr/>
            <p:nvPr/>
          </p:nvSpPr>
          <p:spPr>
            <a:xfrm>
              <a:off x="0" y="0"/>
              <a:ext cx="3943803" cy="770792"/>
            </a:xfrm>
            <a:custGeom>
              <a:avLst/>
              <a:gdLst/>
              <a:ahLst/>
              <a:cxnLst/>
              <a:rect l="l" t="t" r="r" b="b"/>
              <a:pathLst>
                <a:path w="3943803" h="770792">
                  <a:moveTo>
                    <a:pt x="0" y="0"/>
                  </a:moveTo>
                  <a:lnTo>
                    <a:pt x="3943803" y="0"/>
                  </a:lnTo>
                  <a:lnTo>
                    <a:pt x="3943803" y="770792"/>
                  </a:lnTo>
                  <a:lnTo>
                    <a:pt x="0" y="770792"/>
                  </a:lnTo>
                  <a:close/>
                </a:path>
              </a:pathLst>
            </a:custGeom>
            <a:solidFill>
              <a:srgbClr val="0B84CE"/>
            </a:solidFill>
            <a:ln cap="sq">
              <a:noFill/>
              <a:prstDash val="solid"/>
              <a:miter/>
            </a:ln>
          </p:spPr>
        </p:sp>
        <p:sp>
          <p:nvSpPr>
            <p:cNvPr id="5" name="TextBox 5"/>
            <p:cNvSpPr txBox="1"/>
            <p:nvPr/>
          </p:nvSpPr>
          <p:spPr>
            <a:xfrm>
              <a:off x="0" y="-28575"/>
              <a:ext cx="3943803" cy="799367"/>
            </a:xfrm>
            <a:prstGeom prst="rect">
              <a:avLst/>
            </a:prstGeom>
          </p:spPr>
          <p:txBody>
            <a:bodyPr lIns="45153" tIns="45153" rIns="45153" bIns="45153" rtlCol="0" anchor="ctr"/>
            <a:lstStyle/>
            <a:p>
              <a:pPr algn="ctr">
                <a:lnSpc>
                  <a:spcPts val="2364"/>
                </a:lnSpc>
              </a:pPr>
              <a:endParaRPr/>
            </a:p>
          </p:txBody>
        </p:sp>
      </p:grpSp>
      <p:sp>
        <p:nvSpPr>
          <p:cNvPr id="6" name="Freeform 6"/>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7" name="Freeform 7"/>
          <p:cNvSpPr/>
          <p:nvPr/>
        </p:nvSpPr>
        <p:spPr>
          <a:xfrm rot="-7477800">
            <a:off x="-904829" y="-5321397"/>
            <a:ext cx="3980761" cy="8080124"/>
          </a:xfrm>
          <a:custGeom>
            <a:avLst/>
            <a:gdLst/>
            <a:ahLst/>
            <a:cxnLst/>
            <a:rect l="l" t="t" r="r" b="b"/>
            <a:pathLst>
              <a:path w="3980761" h="8080124">
                <a:moveTo>
                  <a:pt x="0" y="0"/>
                </a:moveTo>
                <a:lnTo>
                  <a:pt x="3980761" y="0"/>
                </a:lnTo>
                <a:lnTo>
                  <a:pt x="3980761" y="8080124"/>
                </a:lnTo>
                <a:lnTo>
                  <a:pt x="0" y="8080124"/>
                </a:lnTo>
                <a:lnTo>
                  <a:pt x="0" y="0"/>
                </a:lnTo>
                <a:close/>
              </a:path>
            </a:pathLst>
          </a:custGeom>
          <a:blipFill>
            <a:blip r:embed="rId4"/>
            <a:stretch>
              <a:fillRect l="-100468" t="-11036" r="-137814"/>
            </a:stretch>
          </a:blipFill>
        </p:spPr>
      </p:sp>
      <p:sp>
        <p:nvSpPr>
          <p:cNvPr id="8" name="Freeform 8"/>
          <p:cNvSpPr/>
          <p:nvPr/>
        </p:nvSpPr>
        <p:spPr>
          <a:xfrm>
            <a:off x="1597849" y="3172872"/>
            <a:ext cx="15783192" cy="6972823"/>
          </a:xfrm>
          <a:custGeom>
            <a:avLst/>
            <a:gdLst/>
            <a:ahLst/>
            <a:cxnLst/>
            <a:rect l="l" t="t" r="r" b="b"/>
            <a:pathLst>
              <a:path w="15783192" h="6972823">
                <a:moveTo>
                  <a:pt x="0" y="0"/>
                </a:moveTo>
                <a:lnTo>
                  <a:pt x="15783192" y="0"/>
                </a:lnTo>
                <a:lnTo>
                  <a:pt x="15783192" y="6972823"/>
                </a:lnTo>
                <a:lnTo>
                  <a:pt x="0" y="6972823"/>
                </a:lnTo>
                <a:lnTo>
                  <a:pt x="0" y="0"/>
                </a:lnTo>
                <a:close/>
              </a:path>
            </a:pathLst>
          </a:custGeom>
          <a:blipFill>
            <a:blip r:embed="rId5"/>
            <a:stretch>
              <a:fillRect l="-30014" t="-43599" r="-30619" b="-60925"/>
            </a:stretch>
          </a:blipFill>
        </p:spPr>
      </p:sp>
      <p:sp>
        <p:nvSpPr>
          <p:cNvPr id="9" name="TextBox 9"/>
          <p:cNvSpPr txBox="1"/>
          <p:nvPr/>
        </p:nvSpPr>
        <p:spPr>
          <a:xfrm>
            <a:off x="2864135" y="781870"/>
            <a:ext cx="14008027" cy="627010"/>
          </a:xfrm>
          <a:prstGeom prst="rect">
            <a:avLst/>
          </a:prstGeom>
        </p:spPr>
        <p:txBody>
          <a:bodyPr lIns="0" tIns="0" rIns="0" bIns="0" rtlCol="0" anchor="t">
            <a:spAutoFit/>
          </a:bodyPr>
          <a:lstStyle/>
          <a:p>
            <a:pPr marL="0" lvl="0" indent="0" algn="ctr">
              <a:lnSpc>
                <a:spcPts val="4330"/>
              </a:lnSpc>
              <a:spcBef>
                <a:spcPct val="0"/>
              </a:spcBef>
            </a:pPr>
            <a:r>
              <a:rPr lang="en-US" sz="5035" b="1" spc="-171">
                <a:solidFill>
                  <a:srgbClr val="000000"/>
                </a:solidFill>
                <a:latin typeface="Arimo Bold"/>
                <a:ea typeface="Arimo Bold"/>
                <a:cs typeface="Arimo Bold"/>
                <a:sym typeface="Arimo Bold"/>
              </a:rPr>
              <a:t>AVERAGE COMPENSATION ACROSS THE SEJ</a:t>
            </a:r>
          </a:p>
        </p:txBody>
      </p:sp>
      <p:sp>
        <p:nvSpPr>
          <p:cNvPr id="10" name="TextBox 10"/>
          <p:cNvSpPr txBox="1"/>
          <p:nvPr/>
        </p:nvSpPr>
        <p:spPr>
          <a:xfrm>
            <a:off x="2548192" y="8114479"/>
            <a:ext cx="6287935" cy="327033"/>
          </a:xfrm>
          <a:prstGeom prst="rect">
            <a:avLst/>
          </a:prstGeom>
        </p:spPr>
        <p:txBody>
          <a:bodyPr lIns="0" tIns="0" rIns="0" bIns="0" rtlCol="0" anchor="t">
            <a:spAutoFit/>
          </a:bodyPr>
          <a:lstStyle/>
          <a:p>
            <a:pPr marL="0" lvl="0" indent="0" algn="ctr">
              <a:lnSpc>
                <a:spcPts val="2378"/>
              </a:lnSpc>
            </a:pPr>
            <a:r>
              <a:rPr lang="en-US" sz="2503" spc="-85">
                <a:solidFill>
                  <a:srgbClr val="FFFFFF"/>
                </a:solidFill>
                <a:latin typeface="Arimo"/>
                <a:ea typeface="Arimo"/>
                <a:cs typeface="Arimo"/>
                <a:sym typeface="Arimo"/>
              </a:rPr>
              <a:t>Profit trend over the past four months.</a:t>
            </a:r>
          </a:p>
        </p:txBody>
      </p:sp>
      <p:grpSp>
        <p:nvGrpSpPr>
          <p:cNvPr id="11" name="Group 11"/>
          <p:cNvGrpSpPr/>
          <p:nvPr/>
        </p:nvGrpSpPr>
        <p:grpSpPr>
          <a:xfrm>
            <a:off x="14717077" y="4561522"/>
            <a:ext cx="1499235" cy="3792855"/>
            <a:chOff x="0" y="0"/>
            <a:chExt cx="1998980" cy="5057140"/>
          </a:xfrm>
        </p:grpSpPr>
        <p:sp>
          <p:nvSpPr>
            <p:cNvPr id="12" name="Freeform 12"/>
            <p:cNvSpPr/>
            <p:nvPr/>
          </p:nvSpPr>
          <p:spPr>
            <a:xfrm>
              <a:off x="44450" y="46990"/>
              <a:ext cx="1915160" cy="4964430"/>
            </a:xfrm>
            <a:custGeom>
              <a:avLst/>
              <a:gdLst/>
              <a:ahLst/>
              <a:cxnLst/>
              <a:rect l="l" t="t" r="r" b="b"/>
              <a:pathLst>
                <a:path w="1915160" h="4964430">
                  <a:moveTo>
                    <a:pt x="542290" y="4921250"/>
                  </a:moveTo>
                  <a:cubicBezTo>
                    <a:pt x="711200" y="4762500"/>
                    <a:pt x="779780" y="4658360"/>
                    <a:pt x="830580" y="4612640"/>
                  </a:cubicBezTo>
                  <a:cubicBezTo>
                    <a:pt x="861060" y="4585970"/>
                    <a:pt x="890270" y="4578350"/>
                    <a:pt x="915670" y="4556760"/>
                  </a:cubicBezTo>
                  <a:cubicBezTo>
                    <a:pt x="939800" y="4535170"/>
                    <a:pt x="949960" y="4511040"/>
                    <a:pt x="980440" y="4484370"/>
                  </a:cubicBezTo>
                  <a:cubicBezTo>
                    <a:pt x="1033780" y="4437380"/>
                    <a:pt x="1148080" y="4382770"/>
                    <a:pt x="1217930" y="4318000"/>
                  </a:cubicBezTo>
                  <a:cubicBezTo>
                    <a:pt x="1285240" y="4254500"/>
                    <a:pt x="1343660" y="4173220"/>
                    <a:pt x="1393190" y="4100830"/>
                  </a:cubicBezTo>
                  <a:cubicBezTo>
                    <a:pt x="1438910" y="4034790"/>
                    <a:pt x="1477010" y="3945890"/>
                    <a:pt x="1507490" y="3903980"/>
                  </a:cubicBezTo>
                  <a:cubicBezTo>
                    <a:pt x="1522730" y="3882390"/>
                    <a:pt x="1534160" y="3878580"/>
                    <a:pt x="1548130" y="3856990"/>
                  </a:cubicBezTo>
                  <a:cubicBezTo>
                    <a:pt x="1573530" y="3818890"/>
                    <a:pt x="1602740" y="3749040"/>
                    <a:pt x="1629410" y="3686810"/>
                  </a:cubicBezTo>
                  <a:cubicBezTo>
                    <a:pt x="1659890" y="3614420"/>
                    <a:pt x="1694180" y="3535680"/>
                    <a:pt x="1718310" y="3446780"/>
                  </a:cubicBezTo>
                  <a:cubicBezTo>
                    <a:pt x="1746250" y="3345180"/>
                    <a:pt x="1760220" y="3243580"/>
                    <a:pt x="1778000" y="3107690"/>
                  </a:cubicBezTo>
                  <a:cubicBezTo>
                    <a:pt x="1805940" y="2904490"/>
                    <a:pt x="1836420" y="2612390"/>
                    <a:pt x="1849120" y="2341880"/>
                  </a:cubicBezTo>
                  <a:cubicBezTo>
                    <a:pt x="1864360" y="2038350"/>
                    <a:pt x="1864360" y="1510030"/>
                    <a:pt x="1852930" y="1372870"/>
                  </a:cubicBezTo>
                  <a:cubicBezTo>
                    <a:pt x="1850390" y="1337310"/>
                    <a:pt x="1849120" y="1337310"/>
                    <a:pt x="1841500" y="1304290"/>
                  </a:cubicBezTo>
                  <a:cubicBezTo>
                    <a:pt x="1823720" y="1215390"/>
                    <a:pt x="1776730" y="969010"/>
                    <a:pt x="1720850" y="817880"/>
                  </a:cubicBezTo>
                  <a:cubicBezTo>
                    <a:pt x="1667510" y="676910"/>
                    <a:pt x="1574800" y="520700"/>
                    <a:pt x="1518920" y="422910"/>
                  </a:cubicBezTo>
                  <a:cubicBezTo>
                    <a:pt x="1484630" y="363220"/>
                    <a:pt x="1460500" y="323850"/>
                    <a:pt x="1430020" y="281940"/>
                  </a:cubicBezTo>
                  <a:cubicBezTo>
                    <a:pt x="1402080" y="245110"/>
                    <a:pt x="1376680" y="218440"/>
                    <a:pt x="1342390" y="185420"/>
                  </a:cubicBezTo>
                  <a:cubicBezTo>
                    <a:pt x="1301750" y="146050"/>
                    <a:pt x="1247140" y="82550"/>
                    <a:pt x="1197610" y="62230"/>
                  </a:cubicBezTo>
                  <a:cubicBezTo>
                    <a:pt x="1156970" y="45720"/>
                    <a:pt x="1111250" y="50800"/>
                    <a:pt x="1071880" y="54610"/>
                  </a:cubicBezTo>
                  <a:cubicBezTo>
                    <a:pt x="1037590" y="58420"/>
                    <a:pt x="1013460" y="67310"/>
                    <a:pt x="974090" y="81280"/>
                  </a:cubicBezTo>
                  <a:cubicBezTo>
                    <a:pt x="911860" y="104140"/>
                    <a:pt x="791210" y="149860"/>
                    <a:pt x="739140" y="189230"/>
                  </a:cubicBezTo>
                  <a:cubicBezTo>
                    <a:pt x="704850" y="214630"/>
                    <a:pt x="693420" y="237490"/>
                    <a:pt x="669290" y="270510"/>
                  </a:cubicBezTo>
                  <a:cubicBezTo>
                    <a:pt x="637540" y="314960"/>
                    <a:pt x="598170" y="365760"/>
                    <a:pt x="570230" y="435610"/>
                  </a:cubicBezTo>
                  <a:cubicBezTo>
                    <a:pt x="528320" y="537210"/>
                    <a:pt x="497840" y="681990"/>
                    <a:pt x="478790" y="830580"/>
                  </a:cubicBezTo>
                  <a:cubicBezTo>
                    <a:pt x="454660" y="1021080"/>
                    <a:pt x="474980" y="1318260"/>
                    <a:pt x="463550" y="1484630"/>
                  </a:cubicBezTo>
                  <a:cubicBezTo>
                    <a:pt x="455930" y="1588770"/>
                    <a:pt x="439420" y="1647190"/>
                    <a:pt x="433070" y="1736090"/>
                  </a:cubicBezTo>
                  <a:cubicBezTo>
                    <a:pt x="425450" y="1840230"/>
                    <a:pt x="430530" y="1953260"/>
                    <a:pt x="424180" y="2072640"/>
                  </a:cubicBezTo>
                  <a:cubicBezTo>
                    <a:pt x="415290" y="2211070"/>
                    <a:pt x="400050" y="2396490"/>
                    <a:pt x="383540" y="2519680"/>
                  </a:cubicBezTo>
                  <a:cubicBezTo>
                    <a:pt x="370840" y="2606040"/>
                    <a:pt x="365760" y="2654300"/>
                    <a:pt x="342900" y="2740660"/>
                  </a:cubicBezTo>
                  <a:cubicBezTo>
                    <a:pt x="308610" y="2874010"/>
                    <a:pt x="193040" y="3128010"/>
                    <a:pt x="170180" y="3235960"/>
                  </a:cubicBezTo>
                  <a:cubicBezTo>
                    <a:pt x="160020" y="3285490"/>
                    <a:pt x="167640" y="3302000"/>
                    <a:pt x="160020" y="3347720"/>
                  </a:cubicBezTo>
                  <a:cubicBezTo>
                    <a:pt x="147320" y="3427730"/>
                    <a:pt x="99060" y="3568700"/>
                    <a:pt x="85090" y="3666490"/>
                  </a:cubicBezTo>
                  <a:cubicBezTo>
                    <a:pt x="74930" y="3746500"/>
                    <a:pt x="85090" y="3832860"/>
                    <a:pt x="77470" y="3891280"/>
                  </a:cubicBezTo>
                  <a:cubicBezTo>
                    <a:pt x="73660" y="3929380"/>
                    <a:pt x="63500" y="3944620"/>
                    <a:pt x="59690" y="3982720"/>
                  </a:cubicBezTo>
                  <a:cubicBezTo>
                    <a:pt x="52070" y="4047490"/>
                    <a:pt x="52070" y="4175760"/>
                    <a:pt x="57150" y="4245610"/>
                  </a:cubicBezTo>
                  <a:cubicBezTo>
                    <a:pt x="60960" y="4292600"/>
                    <a:pt x="62230" y="4315460"/>
                    <a:pt x="76200" y="4363720"/>
                  </a:cubicBezTo>
                  <a:cubicBezTo>
                    <a:pt x="101600" y="4450080"/>
                    <a:pt x="175260" y="4635500"/>
                    <a:pt x="227330" y="4707890"/>
                  </a:cubicBezTo>
                  <a:cubicBezTo>
                    <a:pt x="255270" y="4748530"/>
                    <a:pt x="276860" y="4770120"/>
                    <a:pt x="312420" y="4787900"/>
                  </a:cubicBezTo>
                  <a:cubicBezTo>
                    <a:pt x="353060" y="4808220"/>
                    <a:pt x="416560" y="4799330"/>
                    <a:pt x="459740" y="4813300"/>
                  </a:cubicBezTo>
                  <a:cubicBezTo>
                    <a:pt x="495300" y="4824730"/>
                    <a:pt x="539750" y="4843780"/>
                    <a:pt x="554990" y="4859020"/>
                  </a:cubicBezTo>
                  <a:cubicBezTo>
                    <a:pt x="562610" y="4865370"/>
                    <a:pt x="566420" y="4872990"/>
                    <a:pt x="565150" y="4880610"/>
                  </a:cubicBezTo>
                  <a:cubicBezTo>
                    <a:pt x="562610" y="4888230"/>
                    <a:pt x="544830" y="4904740"/>
                    <a:pt x="535940" y="4903470"/>
                  </a:cubicBezTo>
                  <a:cubicBezTo>
                    <a:pt x="528320" y="4902200"/>
                    <a:pt x="513080" y="4881880"/>
                    <a:pt x="514350" y="4874260"/>
                  </a:cubicBezTo>
                  <a:cubicBezTo>
                    <a:pt x="515620" y="4865370"/>
                    <a:pt x="537210" y="4852670"/>
                    <a:pt x="544830" y="4853940"/>
                  </a:cubicBezTo>
                  <a:cubicBezTo>
                    <a:pt x="553720" y="4855210"/>
                    <a:pt x="565150" y="4869180"/>
                    <a:pt x="565150" y="4876800"/>
                  </a:cubicBezTo>
                  <a:cubicBezTo>
                    <a:pt x="565150" y="4885690"/>
                    <a:pt x="551180" y="4902200"/>
                    <a:pt x="539750" y="4903470"/>
                  </a:cubicBezTo>
                  <a:cubicBezTo>
                    <a:pt x="519430" y="4907280"/>
                    <a:pt x="485140" y="4871720"/>
                    <a:pt x="450850" y="4861560"/>
                  </a:cubicBezTo>
                  <a:cubicBezTo>
                    <a:pt x="406400" y="4847590"/>
                    <a:pt x="337820" y="4856480"/>
                    <a:pt x="293370" y="4834890"/>
                  </a:cubicBezTo>
                  <a:cubicBezTo>
                    <a:pt x="250190" y="4814570"/>
                    <a:pt x="218440" y="4784090"/>
                    <a:pt x="184150" y="4735830"/>
                  </a:cubicBezTo>
                  <a:cubicBezTo>
                    <a:pt x="127000" y="4655820"/>
                    <a:pt x="52070" y="4452620"/>
                    <a:pt x="25400" y="4368800"/>
                  </a:cubicBezTo>
                  <a:cubicBezTo>
                    <a:pt x="12700" y="4326890"/>
                    <a:pt x="11430" y="4312920"/>
                    <a:pt x="6350" y="4271010"/>
                  </a:cubicBezTo>
                  <a:cubicBezTo>
                    <a:pt x="0" y="4201160"/>
                    <a:pt x="1270" y="4048760"/>
                    <a:pt x="8890" y="3978910"/>
                  </a:cubicBezTo>
                  <a:cubicBezTo>
                    <a:pt x="12700" y="3940810"/>
                    <a:pt x="22860" y="3925570"/>
                    <a:pt x="27940" y="3890010"/>
                  </a:cubicBezTo>
                  <a:cubicBezTo>
                    <a:pt x="33020" y="3839210"/>
                    <a:pt x="22860" y="3774440"/>
                    <a:pt x="31750" y="3703320"/>
                  </a:cubicBezTo>
                  <a:cubicBezTo>
                    <a:pt x="43180" y="3602990"/>
                    <a:pt x="93980" y="3435350"/>
                    <a:pt x="109220" y="3346450"/>
                  </a:cubicBezTo>
                  <a:cubicBezTo>
                    <a:pt x="118110" y="3291840"/>
                    <a:pt x="111760" y="3268980"/>
                    <a:pt x="124460" y="3215640"/>
                  </a:cubicBezTo>
                  <a:cubicBezTo>
                    <a:pt x="144780" y="3124200"/>
                    <a:pt x="231140" y="2937510"/>
                    <a:pt x="254000" y="2857500"/>
                  </a:cubicBezTo>
                  <a:cubicBezTo>
                    <a:pt x="265430" y="2816860"/>
                    <a:pt x="262890" y="2787650"/>
                    <a:pt x="271780" y="2766060"/>
                  </a:cubicBezTo>
                  <a:cubicBezTo>
                    <a:pt x="278130" y="2752090"/>
                    <a:pt x="287020" y="2750820"/>
                    <a:pt x="293370" y="2735580"/>
                  </a:cubicBezTo>
                  <a:cubicBezTo>
                    <a:pt x="309880" y="2696210"/>
                    <a:pt x="320040" y="2603500"/>
                    <a:pt x="332740" y="2518410"/>
                  </a:cubicBezTo>
                  <a:cubicBezTo>
                    <a:pt x="349250" y="2396490"/>
                    <a:pt x="364490" y="2211070"/>
                    <a:pt x="373380" y="2071370"/>
                  </a:cubicBezTo>
                  <a:cubicBezTo>
                    <a:pt x="379730" y="1950720"/>
                    <a:pt x="374650" y="1835150"/>
                    <a:pt x="382270" y="1729740"/>
                  </a:cubicBezTo>
                  <a:cubicBezTo>
                    <a:pt x="388620" y="1642110"/>
                    <a:pt x="405130" y="1587500"/>
                    <a:pt x="412750" y="1484630"/>
                  </a:cubicBezTo>
                  <a:cubicBezTo>
                    <a:pt x="425450" y="1318260"/>
                    <a:pt x="403860" y="1014730"/>
                    <a:pt x="429260" y="820420"/>
                  </a:cubicBezTo>
                  <a:cubicBezTo>
                    <a:pt x="448310" y="666750"/>
                    <a:pt x="477520" y="524510"/>
                    <a:pt x="525780" y="411480"/>
                  </a:cubicBezTo>
                  <a:cubicBezTo>
                    <a:pt x="563880" y="321310"/>
                    <a:pt x="621030" y="238760"/>
                    <a:pt x="670560" y="186690"/>
                  </a:cubicBezTo>
                  <a:cubicBezTo>
                    <a:pt x="706120" y="149860"/>
                    <a:pt x="736600" y="134620"/>
                    <a:pt x="778510" y="110490"/>
                  </a:cubicBezTo>
                  <a:cubicBezTo>
                    <a:pt x="829310" y="82550"/>
                    <a:pt x="905510" y="50800"/>
                    <a:pt x="958850" y="33020"/>
                  </a:cubicBezTo>
                  <a:cubicBezTo>
                    <a:pt x="1000760" y="19050"/>
                    <a:pt x="1033780" y="7620"/>
                    <a:pt x="1071880" y="3810"/>
                  </a:cubicBezTo>
                  <a:cubicBezTo>
                    <a:pt x="1111250" y="0"/>
                    <a:pt x="1159510" y="1270"/>
                    <a:pt x="1192530" y="8890"/>
                  </a:cubicBezTo>
                  <a:cubicBezTo>
                    <a:pt x="1217930" y="15240"/>
                    <a:pt x="1231900" y="22860"/>
                    <a:pt x="1254760" y="38100"/>
                  </a:cubicBezTo>
                  <a:cubicBezTo>
                    <a:pt x="1291590" y="62230"/>
                    <a:pt x="1344930" y="115570"/>
                    <a:pt x="1381760" y="153670"/>
                  </a:cubicBezTo>
                  <a:cubicBezTo>
                    <a:pt x="1416050" y="187960"/>
                    <a:pt x="1442720" y="215900"/>
                    <a:pt x="1470660" y="252730"/>
                  </a:cubicBezTo>
                  <a:cubicBezTo>
                    <a:pt x="1503680" y="295910"/>
                    <a:pt x="1529080" y="339090"/>
                    <a:pt x="1564640" y="401320"/>
                  </a:cubicBezTo>
                  <a:cubicBezTo>
                    <a:pt x="1621790" y="502920"/>
                    <a:pt x="1717040" y="664210"/>
                    <a:pt x="1770380" y="808990"/>
                  </a:cubicBezTo>
                  <a:cubicBezTo>
                    <a:pt x="1827530" y="961390"/>
                    <a:pt x="1873250" y="1203960"/>
                    <a:pt x="1892300" y="1296670"/>
                  </a:cubicBezTo>
                  <a:cubicBezTo>
                    <a:pt x="1899920" y="1333500"/>
                    <a:pt x="1901190" y="1333500"/>
                    <a:pt x="1903730" y="1372870"/>
                  </a:cubicBezTo>
                  <a:cubicBezTo>
                    <a:pt x="1915160" y="1515110"/>
                    <a:pt x="1915160" y="2040890"/>
                    <a:pt x="1899920" y="2345690"/>
                  </a:cubicBezTo>
                  <a:cubicBezTo>
                    <a:pt x="1887220" y="2617470"/>
                    <a:pt x="1856740" y="2910840"/>
                    <a:pt x="1828800" y="3116580"/>
                  </a:cubicBezTo>
                  <a:cubicBezTo>
                    <a:pt x="1809750" y="3256280"/>
                    <a:pt x="1798320" y="3348990"/>
                    <a:pt x="1765300" y="3465830"/>
                  </a:cubicBezTo>
                  <a:cubicBezTo>
                    <a:pt x="1729740" y="3587750"/>
                    <a:pt x="1675130" y="3719830"/>
                    <a:pt x="1616710" y="3832860"/>
                  </a:cubicBezTo>
                  <a:cubicBezTo>
                    <a:pt x="1563370" y="3940810"/>
                    <a:pt x="1498600" y="4041140"/>
                    <a:pt x="1433830" y="4131310"/>
                  </a:cubicBezTo>
                  <a:cubicBezTo>
                    <a:pt x="1375410" y="4215130"/>
                    <a:pt x="1318260" y="4293870"/>
                    <a:pt x="1248410" y="4358640"/>
                  </a:cubicBezTo>
                  <a:cubicBezTo>
                    <a:pt x="1179830" y="4422140"/>
                    <a:pt x="1070610" y="4471670"/>
                    <a:pt x="1017270" y="4518660"/>
                  </a:cubicBezTo>
                  <a:cubicBezTo>
                    <a:pt x="984250" y="4547870"/>
                    <a:pt x="970280" y="4577080"/>
                    <a:pt x="943610" y="4598670"/>
                  </a:cubicBezTo>
                  <a:cubicBezTo>
                    <a:pt x="919480" y="4618990"/>
                    <a:pt x="895350" y="4622800"/>
                    <a:pt x="866140" y="4649470"/>
                  </a:cubicBezTo>
                  <a:cubicBezTo>
                    <a:pt x="816610" y="4692650"/>
                    <a:pt x="741680" y="4803140"/>
                    <a:pt x="687070" y="4859020"/>
                  </a:cubicBezTo>
                  <a:cubicBezTo>
                    <a:pt x="647700" y="4899660"/>
                    <a:pt x="605790" y="4945380"/>
                    <a:pt x="577850" y="4956810"/>
                  </a:cubicBezTo>
                  <a:cubicBezTo>
                    <a:pt x="565150" y="4963160"/>
                    <a:pt x="549910" y="4964430"/>
                    <a:pt x="543560" y="4959350"/>
                  </a:cubicBezTo>
                  <a:cubicBezTo>
                    <a:pt x="537210" y="4953000"/>
                    <a:pt x="542290" y="4921250"/>
                    <a:pt x="542290" y="4921250"/>
                  </a:cubicBezTo>
                </a:path>
              </a:pathLst>
            </a:custGeom>
            <a:solidFill>
              <a:srgbClr val="0571D3"/>
            </a:solidFill>
            <a:ln cap="sq">
              <a:noFill/>
              <a:prstDash val="solid"/>
              <a:miter/>
            </a:ln>
          </p:spPr>
        </p:sp>
      </p:grpSp>
      <p:grpSp>
        <p:nvGrpSpPr>
          <p:cNvPr id="13" name="Group 13"/>
          <p:cNvGrpSpPr/>
          <p:nvPr/>
        </p:nvGrpSpPr>
        <p:grpSpPr>
          <a:xfrm>
            <a:off x="3807142" y="5292090"/>
            <a:ext cx="1240155" cy="2441258"/>
            <a:chOff x="0" y="0"/>
            <a:chExt cx="1653540" cy="3255010"/>
          </a:xfrm>
        </p:grpSpPr>
        <p:sp>
          <p:nvSpPr>
            <p:cNvPr id="14" name="Freeform 14"/>
            <p:cNvSpPr/>
            <p:nvPr/>
          </p:nvSpPr>
          <p:spPr>
            <a:xfrm>
              <a:off x="44450" y="41910"/>
              <a:ext cx="1586230" cy="3163570"/>
            </a:xfrm>
            <a:custGeom>
              <a:avLst/>
              <a:gdLst/>
              <a:ahLst/>
              <a:cxnLst/>
              <a:rect l="l" t="t" r="r" b="b"/>
              <a:pathLst>
                <a:path w="1586230" h="3163570">
                  <a:moveTo>
                    <a:pt x="1264920" y="3028950"/>
                  </a:moveTo>
                  <a:cubicBezTo>
                    <a:pt x="1306830" y="2948940"/>
                    <a:pt x="1304290" y="2927350"/>
                    <a:pt x="1314450" y="2901950"/>
                  </a:cubicBezTo>
                  <a:cubicBezTo>
                    <a:pt x="1329690" y="2865120"/>
                    <a:pt x="1375410" y="2814320"/>
                    <a:pt x="1397000" y="2773680"/>
                  </a:cubicBezTo>
                  <a:cubicBezTo>
                    <a:pt x="1413510" y="2740660"/>
                    <a:pt x="1422400" y="2717800"/>
                    <a:pt x="1433830" y="2678430"/>
                  </a:cubicBezTo>
                  <a:cubicBezTo>
                    <a:pt x="1450340" y="2622550"/>
                    <a:pt x="1463040" y="2542540"/>
                    <a:pt x="1473200" y="2467610"/>
                  </a:cubicBezTo>
                  <a:cubicBezTo>
                    <a:pt x="1485900" y="2383790"/>
                    <a:pt x="1496060" y="2320290"/>
                    <a:pt x="1502410" y="2199640"/>
                  </a:cubicBezTo>
                  <a:cubicBezTo>
                    <a:pt x="1516380" y="1946910"/>
                    <a:pt x="1526540" y="1256030"/>
                    <a:pt x="1507490" y="1027430"/>
                  </a:cubicBezTo>
                  <a:cubicBezTo>
                    <a:pt x="1498600" y="932180"/>
                    <a:pt x="1487170" y="895350"/>
                    <a:pt x="1471930" y="826770"/>
                  </a:cubicBezTo>
                  <a:cubicBezTo>
                    <a:pt x="1454150" y="754380"/>
                    <a:pt x="1436370" y="678180"/>
                    <a:pt x="1405890" y="603250"/>
                  </a:cubicBezTo>
                  <a:cubicBezTo>
                    <a:pt x="1374140" y="521970"/>
                    <a:pt x="1332230" y="431800"/>
                    <a:pt x="1282700" y="361950"/>
                  </a:cubicBezTo>
                  <a:cubicBezTo>
                    <a:pt x="1238250" y="298450"/>
                    <a:pt x="1181100" y="240030"/>
                    <a:pt x="1129030" y="199390"/>
                  </a:cubicBezTo>
                  <a:cubicBezTo>
                    <a:pt x="1085850" y="167640"/>
                    <a:pt x="1049020" y="149860"/>
                    <a:pt x="1000760" y="129540"/>
                  </a:cubicBezTo>
                  <a:cubicBezTo>
                    <a:pt x="942340" y="104140"/>
                    <a:pt x="876300" y="81280"/>
                    <a:pt x="801370" y="68580"/>
                  </a:cubicBezTo>
                  <a:cubicBezTo>
                    <a:pt x="709930" y="53340"/>
                    <a:pt x="547370" y="53340"/>
                    <a:pt x="488950" y="59690"/>
                  </a:cubicBezTo>
                  <a:cubicBezTo>
                    <a:pt x="466090" y="62230"/>
                    <a:pt x="461010" y="60960"/>
                    <a:pt x="440690" y="69850"/>
                  </a:cubicBezTo>
                  <a:cubicBezTo>
                    <a:pt x="398780" y="88900"/>
                    <a:pt x="299720" y="160020"/>
                    <a:pt x="259080" y="196850"/>
                  </a:cubicBezTo>
                  <a:cubicBezTo>
                    <a:pt x="236220" y="218440"/>
                    <a:pt x="226060" y="232410"/>
                    <a:pt x="209550" y="254000"/>
                  </a:cubicBezTo>
                  <a:cubicBezTo>
                    <a:pt x="190500" y="281940"/>
                    <a:pt x="168910" y="314960"/>
                    <a:pt x="153670" y="349250"/>
                  </a:cubicBezTo>
                  <a:cubicBezTo>
                    <a:pt x="138430" y="384810"/>
                    <a:pt x="132080" y="412750"/>
                    <a:pt x="120650" y="462280"/>
                  </a:cubicBezTo>
                  <a:cubicBezTo>
                    <a:pt x="102870" y="549910"/>
                    <a:pt x="81280" y="723900"/>
                    <a:pt x="69850" y="836930"/>
                  </a:cubicBezTo>
                  <a:cubicBezTo>
                    <a:pt x="60960" y="930910"/>
                    <a:pt x="50800" y="996950"/>
                    <a:pt x="57150" y="1094740"/>
                  </a:cubicBezTo>
                  <a:cubicBezTo>
                    <a:pt x="66040" y="1224280"/>
                    <a:pt x="115570" y="1388110"/>
                    <a:pt x="143510" y="1546860"/>
                  </a:cubicBezTo>
                  <a:cubicBezTo>
                    <a:pt x="172720" y="1723390"/>
                    <a:pt x="201930" y="1981200"/>
                    <a:pt x="227330" y="2105660"/>
                  </a:cubicBezTo>
                  <a:cubicBezTo>
                    <a:pt x="240030" y="2169160"/>
                    <a:pt x="250190" y="2200910"/>
                    <a:pt x="264160" y="2249170"/>
                  </a:cubicBezTo>
                  <a:cubicBezTo>
                    <a:pt x="278130" y="2297430"/>
                    <a:pt x="297180" y="2372360"/>
                    <a:pt x="313690" y="2395220"/>
                  </a:cubicBezTo>
                  <a:cubicBezTo>
                    <a:pt x="320040" y="2405380"/>
                    <a:pt x="325120" y="2401570"/>
                    <a:pt x="334010" y="2411730"/>
                  </a:cubicBezTo>
                  <a:cubicBezTo>
                    <a:pt x="363220" y="2444750"/>
                    <a:pt x="420370" y="2588260"/>
                    <a:pt x="473710" y="2663190"/>
                  </a:cubicBezTo>
                  <a:cubicBezTo>
                    <a:pt x="524510" y="2735580"/>
                    <a:pt x="577850" y="2792730"/>
                    <a:pt x="643890" y="2856230"/>
                  </a:cubicBezTo>
                  <a:cubicBezTo>
                    <a:pt x="723900" y="2932430"/>
                    <a:pt x="852170" y="3046730"/>
                    <a:pt x="924560" y="3084830"/>
                  </a:cubicBezTo>
                  <a:cubicBezTo>
                    <a:pt x="962660" y="3103880"/>
                    <a:pt x="990600" y="3112770"/>
                    <a:pt x="1022350" y="3111500"/>
                  </a:cubicBezTo>
                  <a:cubicBezTo>
                    <a:pt x="1050290" y="3108960"/>
                    <a:pt x="1082040" y="3082290"/>
                    <a:pt x="1104900" y="3077210"/>
                  </a:cubicBezTo>
                  <a:cubicBezTo>
                    <a:pt x="1118870" y="3074670"/>
                    <a:pt x="1131570" y="3084830"/>
                    <a:pt x="1143000" y="3077210"/>
                  </a:cubicBezTo>
                  <a:cubicBezTo>
                    <a:pt x="1165860" y="3063240"/>
                    <a:pt x="1193800" y="2992120"/>
                    <a:pt x="1202690" y="2964180"/>
                  </a:cubicBezTo>
                  <a:cubicBezTo>
                    <a:pt x="1206500" y="2947670"/>
                    <a:pt x="1200150" y="2933700"/>
                    <a:pt x="1205230" y="2924810"/>
                  </a:cubicBezTo>
                  <a:cubicBezTo>
                    <a:pt x="1209040" y="2917190"/>
                    <a:pt x="1217930" y="2910840"/>
                    <a:pt x="1224280" y="2910840"/>
                  </a:cubicBezTo>
                  <a:cubicBezTo>
                    <a:pt x="1231900" y="2909570"/>
                    <a:pt x="1242060" y="2913380"/>
                    <a:pt x="1247140" y="2918460"/>
                  </a:cubicBezTo>
                  <a:cubicBezTo>
                    <a:pt x="1250950" y="2923540"/>
                    <a:pt x="1254760" y="2934970"/>
                    <a:pt x="1252220" y="2941320"/>
                  </a:cubicBezTo>
                  <a:cubicBezTo>
                    <a:pt x="1249680" y="2948940"/>
                    <a:pt x="1236980" y="2960370"/>
                    <a:pt x="1229360" y="2960370"/>
                  </a:cubicBezTo>
                  <a:cubicBezTo>
                    <a:pt x="1221740" y="2961640"/>
                    <a:pt x="1211580" y="2956560"/>
                    <a:pt x="1207770" y="2950210"/>
                  </a:cubicBezTo>
                  <a:cubicBezTo>
                    <a:pt x="1202690" y="2945130"/>
                    <a:pt x="1200150" y="2932430"/>
                    <a:pt x="1203960" y="2927350"/>
                  </a:cubicBezTo>
                  <a:cubicBezTo>
                    <a:pt x="1207770" y="2919730"/>
                    <a:pt x="1229360" y="2909570"/>
                    <a:pt x="1238250" y="2912110"/>
                  </a:cubicBezTo>
                  <a:cubicBezTo>
                    <a:pt x="1245870" y="2914650"/>
                    <a:pt x="1252220" y="2926080"/>
                    <a:pt x="1253490" y="2938780"/>
                  </a:cubicBezTo>
                  <a:cubicBezTo>
                    <a:pt x="1254760" y="2962910"/>
                    <a:pt x="1230630" y="3016250"/>
                    <a:pt x="1214120" y="3048000"/>
                  </a:cubicBezTo>
                  <a:cubicBezTo>
                    <a:pt x="1198880" y="3074670"/>
                    <a:pt x="1187450" y="3101340"/>
                    <a:pt x="1160780" y="3120390"/>
                  </a:cubicBezTo>
                  <a:cubicBezTo>
                    <a:pt x="1127760" y="3143250"/>
                    <a:pt x="1052830" y="3158490"/>
                    <a:pt x="1019810" y="3161030"/>
                  </a:cubicBezTo>
                  <a:cubicBezTo>
                    <a:pt x="1003300" y="3163570"/>
                    <a:pt x="996950" y="3161030"/>
                    <a:pt x="981710" y="3158490"/>
                  </a:cubicBezTo>
                  <a:cubicBezTo>
                    <a:pt x="957580" y="3152140"/>
                    <a:pt x="924560" y="3140710"/>
                    <a:pt x="892810" y="3122930"/>
                  </a:cubicBezTo>
                  <a:cubicBezTo>
                    <a:pt x="847090" y="3097530"/>
                    <a:pt x="792480" y="3048000"/>
                    <a:pt x="744220" y="3007360"/>
                  </a:cubicBezTo>
                  <a:cubicBezTo>
                    <a:pt x="695960" y="2967990"/>
                    <a:pt x="648970" y="2931160"/>
                    <a:pt x="603250" y="2885440"/>
                  </a:cubicBezTo>
                  <a:cubicBezTo>
                    <a:pt x="552450" y="2837180"/>
                    <a:pt x="506730" y="2787650"/>
                    <a:pt x="457200" y="2722880"/>
                  </a:cubicBezTo>
                  <a:cubicBezTo>
                    <a:pt x="393700" y="2637790"/>
                    <a:pt x="307340" y="2496820"/>
                    <a:pt x="265430" y="2409190"/>
                  </a:cubicBezTo>
                  <a:cubicBezTo>
                    <a:pt x="240030" y="2353310"/>
                    <a:pt x="229870" y="2312670"/>
                    <a:pt x="215900" y="2263140"/>
                  </a:cubicBezTo>
                  <a:cubicBezTo>
                    <a:pt x="200660" y="2213610"/>
                    <a:pt x="190500" y="2179320"/>
                    <a:pt x="177800" y="2113280"/>
                  </a:cubicBezTo>
                  <a:cubicBezTo>
                    <a:pt x="152400" y="1987550"/>
                    <a:pt x="124460" y="1738630"/>
                    <a:pt x="95250" y="1562100"/>
                  </a:cubicBezTo>
                  <a:cubicBezTo>
                    <a:pt x="67310" y="1399540"/>
                    <a:pt x="15240" y="1228090"/>
                    <a:pt x="6350" y="1093470"/>
                  </a:cubicBezTo>
                  <a:cubicBezTo>
                    <a:pt x="0" y="993140"/>
                    <a:pt x="11430" y="925830"/>
                    <a:pt x="20320" y="829310"/>
                  </a:cubicBezTo>
                  <a:cubicBezTo>
                    <a:pt x="30480" y="713740"/>
                    <a:pt x="53340" y="538480"/>
                    <a:pt x="72390" y="448310"/>
                  </a:cubicBezTo>
                  <a:cubicBezTo>
                    <a:pt x="83820" y="396240"/>
                    <a:pt x="95250" y="360680"/>
                    <a:pt x="107950" y="327660"/>
                  </a:cubicBezTo>
                  <a:cubicBezTo>
                    <a:pt x="116840" y="303530"/>
                    <a:pt x="123190" y="290830"/>
                    <a:pt x="137160" y="269240"/>
                  </a:cubicBezTo>
                  <a:cubicBezTo>
                    <a:pt x="157480" y="236220"/>
                    <a:pt x="190500" y="191770"/>
                    <a:pt x="231140" y="154940"/>
                  </a:cubicBezTo>
                  <a:cubicBezTo>
                    <a:pt x="283210" y="107950"/>
                    <a:pt x="381000" y="41910"/>
                    <a:pt x="429260" y="21590"/>
                  </a:cubicBezTo>
                  <a:cubicBezTo>
                    <a:pt x="453390" y="10160"/>
                    <a:pt x="461010" y="11430"/>
                    <a:pt x="488950" y="8890"/>
                  </a:cubicBezTo>
                  <a:cubicBezTo>
                    <a:pt x="549910" y="2540"/>
                    <a:pt x="694690" y="0"/>
                    <a:pt x="787400" y="13970"/>
                  </a:cubicBezTo>
                  <a:cubicBezTo>
                    <a:pt x="871220" y="26670"/>
                    <a:pt x="952500" y="53340"/>
                    <a:pt x="1019810" y="82550"/>
                  </a:cubicBezTo>
                  <a:cubicBezTo>
                    <a:pt x="1076960" y="106680"/>
                    <a:pt x="1120140" y="129540"/>
                    <a:pt x="1167130" y="167640"/>
                  </a:cubicBezTo>
                  <a:cubicBezTo>
                    <a:pt x="1223010" y="212090"/>
                    <a:pt x="1283970" y="275590"/>
                    <a:pt x="1327150" y="337820"/>
                  </a:cubicBezTo>
                  <a:cubicBezTo>
                    <a:pt x="1370330" y="397510"/>
                    <a:pt x="1403350" y="471170"/>
                    <a:pt x="1430020" y="530860"/>
                  </a:cubicBezTo>
                  <a:cubicBezTo>
                    <a:pt x="1452880" y="577850"/>
                    <a:pt x="1465580" y="605790"/>
                    <a:pt x="1482090" y="661670"/>
                  </a:cubicBezTo>
                  <a:cubicBezTo>
                    <a:pt x="1508760" y="753110"/>
                    <a:pt x="1541780" y="869950"/>
                    <a:pt x="1558290" y="1027430"/>
                  </a:cubicBezTo>
                  <a:cubicBezTo>
                    <a:pt x="1586230" y="1306830"/>
                    <a:pt x="1567180" y="1948180"/>
                    <a:pt x="1553210" y="2203450"/>
                  </a:cubicBezTo>
                  <a:cubicBezTo>
                    <a:pt x="1545590" y="2326640"/>
                    <a:pt x="1536700" y="2392680"/>
                    <a:pt x="1524000" y="2477770"/>
                  </a:cubicBezTo>
                  <a:cubicBezTo>
                    <a:pt x="1512570" y="2555240"/>
                    <a:pt x="1499870" y="2636520"/>
                    <a:pt x="1482090" y="2696210"/>
                  </a:cubicBezTo>
                  <a:cubicBezTo>
                    <a:pt x="1468120" y="2739390"/>
                    <a:pt x="1454150" y="2771140"/>
                    <a:pt x="1435100" y="2806700"/>
                  </a:cubicBezTo>
                  <a:cubicBezTo>
                    <a:pt x="1414780" y="2844800"/>
                    <a:pt x="1384300" y="2877820"/>
                    <a:pt x="1362710" y="2917190"/>
                  </a:cubicBezTo>
                  <a:cubicBezTo>
                    <a:pt x="1341120" y="2959100"/>
                    <a:pt x="1330960" y="3031490"/>
                    <a:pt x="1310640" y="3050540"/>
                  </a:cubicBezTo>
                  <a:cubicBezTo>
                    <a:pt x="1300480" y="3059430"/>
                    <a:pt x="1285240" y="3063240"/>
                    <a:pt x="1277620" y="3059430"/>
                  </a:cubicBezTo>
                  <a:cubicBezTo>
                    <a:pt x="1270000" y="3055620"/>
                    <a:pt x="1264920" y="3028950"/>
                    <a:pt x="1264920" y="3028950"/>
                  </a:cubicBezTo>
                </a:path>
              </a:pathLst>
            </a:custGeom>
            <a:solidFill>
              <a:srgbClr val="0571D3"/>
            </a:solidFill>
            <a:ln cap="sq">
              <a:noFill/>
              <a:prstDash val="solid"/>
              <a:miter/>
            </a:ln>
          </p:spPr>
        </p:sp>
      </p:grpSp>
      <p:sp>
        <p:nvSpPr>
          <p:cNvPr id="15" name="TextBox 15"/>
          <p:cNvSpPr txBox="1"/>
          <p:nvPr/>
        </p:nvSpPr>
        <p:spPr>
          <a:xfrm>
            <a:off x="2548192" y="1471828"/>
            <a:ext cx="14711108"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The VAUMC is the largest conference in the SEJ </a:t>
            </a:r>
          </a:p>
          <a:p>
            <a:pPr algn="ctr">
              <a:lnSpc>
                <a:spcPts val="4759"/>
              </a:lnSpc>
            </a:pPr>
            <a:r>
              <a:rPr lang="en-US" sz="3399">
                <a:solidFill>
                  <a:srgbClr val="000000"/>
                </a:solidFill>
                <a:latin typeface="Canva Sans"/>
                <a:ea typeface="Canva Sans"/>
                <a:cs typeface="Canva Sans"/>
                <a:sym typeface="Canva Sans"/>
              </a:rPr>
              <a:t>with the second lowest average compensation.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1539280" y="685231"/>
            <a:ext cx="15792525"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VAUMC MINIMUM SALARIES</a:t>
            </a:r>
          </a:p>
        </p:txBody>
      </p:sp>
      <p:sp>
        <p:nvSpPr>
          <p:cNvPr id="4" name="Freeform 4"/>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5" name="Freeform 5"/>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6" name="Freeform 6"/>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7" name="Freeform 7"/>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8" name="Freeform 8"/>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9" name="Freeform 9"/>
          <p:cNvSpPr/>
          <p:nvPr/>
        </p:nvSpPr>
        <p:spPr>
          <a:xfrm>
            <a:off x="3080670" y="1646291"/>
            <a:ext cx="12356214" cy="8640709"/>
          </a:xfrm>
          <a:custGeom>
            <a:avLst/>
            <a:gdLst/>
            <a:ahLst/>
            <a:cxnLst/>
            <a:rect l="l" t="t" r="r" b="b"/>
            <a:pathLst>
              <a:path w="12356214" h="8640709">
                <a:moveTo>
                  <a:pt x="0" y="0"/>
                </a:moveTo>
                <a:lnTo>
                  <a:pt x="12356214" y="0"/>
                </a:lnTo>
                <a:lnTo>
                  <a:pt x="12356214" y="8640709"/>
                </a:lnTo>
                <a:lnTo>
                  <a:pt x="0" y="8640709"/>
                </a:lnTo>
                <a:lnTo>
                  <a:pt x="0" y="0"/>
                </a:lnTo>
                <a:close/>
              </a:path>
            </a:pathLst>
          </a:custGeom>
          <a:blipFill>
            <a:blip r:embed="rId7"/>
            <a:stretch>
              <a:fillRect l="-192286" t="-97688" r="-99279" b="-20688"/>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2933024">
            <a:off x="-360362" y="-2140845"/>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3"/>
            <a:stretch>
              <a:fillRect l="-145976" t="-11036" r="-190751"/>
            </a:stretch>
          </a:blipFill>
        </p:spPr>
      </p:sp>
      <p:sp>
        <p:nvSpPr>
          <p:cNvPr id="4" name="Freeform 4"/>
          <p:cNvSpPr/>
          <p:nvPr/>
        </p:nvSpPr>
        <p:spPr>
          <a:xfrm rot="-5400000">
            <a:off x="14134129" y="2161971"/>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4"/>
            <a:stretch>
              <a:fillRect l="-15816" t="-52363" b="-12144"/>
            </a:stretch>
          </a:blipFill>
        </p:spPr>
      </p:sp>
      <p:grpSp>
        <p:nvGrpSpPr>
          <p:cNvPr id="5" name="Group 5"/>
          <p:cNvGrpSpPr/>
          <p:nvPr/>
        </p:nvGrpSpPr>
        <p:grpSpPr>
          <a:xfrm>
            <a:off x="3136175" y="39856"/>
            <a:ext cx="12358938" cy="3312413"/>
            <a:chOff x="0" y="0"/>
            <a:chExt cx="2555552" cy="684933"/>
          </a:xfrm>
        </p:grpSpPr>
        <p:sp>
          <p:nvSpPr>
            <p:cNvPr id="6" name="Freeform 6"/>
            <p:cNvSpPr/>
            <p:nvPr/>
          </p:nvSpPr>
          <p:spPr>
            <a:xfrm>
              <a:off x="0" y="0"/>
              <a:ext cx="2555552" cy="684933"/>
            </a:xfrm>
            <a:custGeom>
              <a:avLst/>
              <a:gdLst/>
              <a:ahLst/>
              <a:cxnLst/>
              <a:rect l="l" t="t" r="r" b="b"/>
              <a:pathLst>
                <a:path w="2555552" h="684933">
                  <a:moveTo>
                    <a:pt x="0" y="0"/>
                  </a:moveTo>
                  <a:lnTo>
                    <a:pt x="2555552" y="0"/>
                  </a:lnTo>
                  <a:lnTo>
                    <a:pt x="2555552" y="684933"/>
                  </a:lnTo>
                  <a:lnTo>
                    <a:pt x="0" y="684933"/>
                  </a:lnTo>
                  <a:close/>
                </a:path>
              </a:pathLst>
            </a:custGeom>
            <a:solidFill>
              <a:srgbClr val="0B84CE"/>
            </a:solidFill>
          </p:spPr>
        </p:sp>
        <p:sp>
          <p:nvSpPr>
            <p:cNvPr id="7" name="TextBox 7"/>
            <p:cNvSpPr txBox="1"/>
            <p:nvPr/>
          </p:nvSpPr>
          <p:spPr>
            <a:xfrm>
              <a:off x="0" y="-47625"/>
              <a:ext cx="2555552" cy="732558"/>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rot="-304013">
            <a:off x="-657856" y="149717"/>
            <a:ext cx="3486814" cy="2179259"/>
          </a:xfrm>
          <a:custGeom>
            <a:avLst/>
            <a:gdLst/>
            <a:ahLst/>
            <a:cxnLst/>
            <a:rect l="l" t="t" r="r" b="b"/>
            <a:pathLst>
              <a:path w="3486814" h="2179259">
                <a:moveTo>
                  <a:pt x="0" y="0"/>
                </a:moveTo>
                <a:lnTo>
                  <a:pt x="3486815" y="0"/>
                </a:lnTo>
                <a:lnTo>
                  <a:pt x="3486815" y="2179259"/>
                </a:lnTo>
                <a:lnTo>
                  <a:pt x="0" y="2179259"/>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9" name="Freeform 9"/>
          <p:cNvSpPr/>
          <p:nvPr/>
        </p:nvSpPr>
        <p:spPr>
          <a:xfrm>
            <a:off x="202569" y="390537"/>
            <a:ext cx="2933606" cy="2611050"/>
          </a:xfrm>
          <a:custGeom>
            <a:avLst/>
            <a:gdLst/>
            <a:ahLst/>
            <a:cxnLst/>
            <a:rect l="l" t="t" r="r" b="b"/>
            <a:pathLst>
              <a:path w="2933606" h="2611050">
                <a:moveTo>
                  <a:pt x="0" y="0"/>
                </a:moveTo>
                <a:lnTo>
                  <a:pt x="2933606" y="0"/>
                </a:lnTo>
                <a:lnTo>
                  <a:pt x="2933606" y="2611050"/>
                </a:lnTo>
                <a:lnTo>
                  <a:pt x="0" y="2611050"/>
                </a:lnTo>
                <a:lnTo>
                  <a:pt x="0" y="0"/>
                </a:lnTo>
                <a:close/>
              </a:path>
            </a:pathLst>
          </a:custGeom>
          <a:blipFill>
            <a:blip r:embed="rId7"/>
            <a:stretch>
              <a:fillRect l="-302598" t="-116045" r="-451074" b="-158015"/>
            </a:stretch>
          </a:blipFill>
        </p:spPr>
      </p:sp>
      <p:sp>
        <p:nvSpPr>
          <p:cNvPr id="10" name="TextBox 10"/>
          <p:cNvSpPr txBox="1"/>
          <p:nvPr/>
        </p:nvSpPr>
        <p:spPr>
          <a:xfrm>
            <a:off x="3962306" y="476116"/>
            <a:ext cx="10706676" cy="2876153"/>
          </a:xfrm>
          <a:prstGeom prst="rect">
            <a:avLst/>
          </a:prstGeom>
        </p:spPr>
        <p:txBody>
          <a:bodyPr lIns="0" tIns="0" rIns="0" bIns="0" rtlCol="0" anchor="t">
            <a:spAutoFit/>
          </a:bodyPr>
          <a:lstStyle/>
          <a:p>
            <a:pPr algn="ctr">
              <a:lnSpc>
                <a:spcPts val="7200"/>
              </a:lnSpc>
            </a:pPr>
            <a:r>
              <a:rPr lang="en-US" sz="8373" b="1" spc="-284">
                <a:solidFill>
                  <a:srgbClr val="000000"/>
                </a:solidFill>
                <a:latin typeface="Arimo Bold"/>
                <a:ea typeface="Arimo Bold"/>
                <a:cs typeface="Arimo Bold"/>
                <a:sym typeface="Arimo Bold"/>
              </a:rPr>
              <a:t>PARSONAGE REVIEW COMMITTEE</a:t>
            </a:r>
          </a:p>
          <a:p>
            <a:pPr marL="0" lvl="0" indent="0" algn="ctr">
              <a:lnSpc>
                <a:spcPts val="7200"/>
              </a:lnSpc>
              <a:spcBef>
                <a:spcPct val="0"/>
              </a:spcBef>
            </a:pPr>
            <a:r>
              <a:rPr lang="en-US" sz="8373" b="1" spc="-284">
                <a:solidFill>
                  <a:srgbClr val="000000"/>
                </a:solidFill>
                <a:latin typeface="Arimo Bold"/>
                <a:ea typeface="Arimo Bold"/>
                <a:cs typeface="Arimo Bold"/>
                <a:sym typeface="Arimo Bold"/>
              </a:rPr>
              <a:t>SUB-COMMITTEE</a:t>
            </a:r>
          </a:p>
        </p:txBody>
      </p:sp>
      <p:sp>
        <p:nvSpPr>
          <p:cNvPr id="11" name="TextBox 11"/>
          <p:cNvSpPr txBox="1"/>
          <p:nvPr/>
        </p:nvSpPr>
        <p:spPr>
          <a:xfrm>
            <a:off x="5507364" y="3507743"/>
            <a:ext cx="6602760" cy="273494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Nelson Amendment:</a:t>
            </a:r>
          </a:p>
          <a:p>
            <a:pPr algn="ctr">
              <a:lnSpc>
                <a:spcPts val="7279"/>
              </a:lnSpc>
            </a:pPr>
            <a:endParaRPr lang="en-US" sz="5199" b="1">
              <a:solidFill>
                <a:srgbClr val="000000"/>
              </a:solidFill>
              <a:latin typeface="Canva Sans Bold"/>
              <a:ea typeface="Canva Sans Bold"/>
              <a:cs typeface="Canva Sans Bold"/>
              <a:sym typeface="Canva Sans Bold"/>
            </a:endParaRPr>
          </a:p>
          <a:p>
            <a:pPr algn="ctr">
              <a:lnSpc>
                <a:spcPts val="7279"/>
              </a:lnSpc>
            </a:pPr>
            <a:endParaRPr lang="en-US" sz="5199" b="1">
              <a:solidFill>
                <a:srgbClr val="000000"/>
              </a:solidFill>
              <a:latin typeface="Canva Sans Bold"/>
              <a:ea typeface="Canva Sans Bold"/>
              <a:cs typeface="Canva Sans Bold"/>
              <a:sym typeface="Canva Sans Bold"/>
            </a:endParaRPr>
          </a:p>
        </p:txBody>
      </p:sp>
      <p:sp>
        <p:nvSpPr>
          <p:cNvPr id="12" name="TextBox 12"/>
          <p:cNvSpPr txBox="1"/>
          <p:nvPr/>
        </p:nvSpPr>
        <p:spPr>
          <a:xfrm>
            <a:off x="570394" y="4585407"/>
            <a:ext cx="16476700" cy="4548504"/>
          </a:xfrm>
          <a:prstGeom prst="rect">
            <a:avLst/>
          </a:prstGeom>
        </p:spPr>
        <p:txBody>
          <a:bodyPr lIns="0" tIns="0" rIns="0" bIns="0" rtlCol="0" anchor="t">
            <a:spAutoFit/>
          </a:bodyPr>
          <a:lstStyle/>
          <a:p>
            <a:pPr algn="ctr">
              <a:lnSpc>
                <a:spcPts val="6020"/>
              </a:lnSpc>
              <a:spcBef>
                <a:spcPct val="0"/>
              </a:spcBef>
            </a:pPr>
            <a:r>
              <a:rPr lang="en-US" sz="4300" b="1">
                <a:solidFill>
                  <a:srgbClr val="000000"/>
                </a:solidFill>
                <a:latin typeface="Canva Sans Bold"/>
                <a:ea typeface="Canva Sans Bold"/>
                <a:cs typeface="Canva Sans Bold"/>
                <a:sym typeface="Canva Sans Bold"/>
              </a:rPr>
              <a:t>“I move that the Virginia Annual Conference create a task force or refer to the appropriate existing body to study and consider adding to the minimum standards for parsonage and annual parsonage review regular standardized professional inspection of health hazards including but not limited to mold, mildew, lead paint, asbestos, and radon.”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1539280" y="233845"/>
            <a:ext cx="15792525"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COMPARISONS TO OTHER A.C.’S</a:t>
            </a:r>
          </a:p>
        </p:txBody>
      </p:sp>
      <p:sp>
        <p:nvSpPr>
          <p:cNvPr id="4" name="Freeform 4"/>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5" name="Freeform 5"/>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6" name="Freeform 6"/>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7" name="Freeform 7"/>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8" name="Freeform 8"/>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7852618" y="1331029"/>
            <a:ext cx="2582763" cy="848727"/>
          </a:xfrm>
          <a:prstGeom prst="rect">
            <a:avLst/>
          </a:prstGeom>
        </p:spPr>
        <p:txBody>
          <a:bodyPr lIns="0" tIns="0" rIns="0" bIns="0" rtlCol="0" anchor="t">
            <a:spAutoFit/>
          </a:bodyPr>
          <a:lstStyle/>
          <a:p>
            <a:pPr algn="ctr">
              <a:lnSpc>
                <a:spcPts val="6769"/>
              </a:lnSpc>
              <a:spcBef>
                <a:spcPct val="0"/>
              </a:spcBef>
            </a:pPr>
            <a:r>
              <a:rPr lang="en-US" sz="4835" b="1" spc="-164">
                <a:solidFill>
                  <a:srgbClr val="000000"/>
                </a:solidFill>
                <a:latin typeface="Arimo Bold"/>
                <a:ea typeface="Arimo Bold"/>
                <a:cs typeface="Arimo Bold"/>
                <a:sym typeface="Arimo Bold"/>
              </a:rPr>
              <a:t>FLORIDA</a:t>
            </a:r>
          </a:p>
        </p:txBody>
      </p:sp>
      <p:sp>
        <p:nvSpPr>
          <p:cNvPr id="10" name="TextBox 10"/>
          <p:cNvSpPr txBox="1"/>
          <p:nvPr/>
        </p:nvSpPr>
        <p:spPr>
          <a:xfrm>
            <a:off x="5997443" y="2334931"/>
            <a:ext cx="6293114" cy="8054071"/>
          </a:xfrm>
          <a:prstGeom prst="rect">
            <a:avLst/>
          </a:prstGeom>
        </p:spPr>
        <p:txBody>
          <a:bodyPr lIns="0" tIns="0" rIns="0" bIns="0" rtlCol="0" anchor="t">
            <a:spAutoFit/>
          </a:bodyPr>
          <a:lstStyle/>
          <a:p>
            <a:pPr algn="ctr">
              <a:lnSpc>
                <a:spcPts val="4949"/>
              </a:lnSpc>
            </a:pPr>
            <a:r>
              <a:rPr lang="en-US" sz="3535" b="1" spc="-120">
                <a:solidFill>
                  <a:srgbClr val="000000"/>
                </a:solidFill>
                <a:latin typeface="Arimo Bold"/>
                <a:ea typeface="Arimo Bold"/>
                <a:cs typeface="Arimo Bold"/>
                <a:sym typeface="Arimo Bold"/>
              </a:rPr>
              <a:t>FULL CONNECTION</a:t>
            </a:r>
          </a:p>
          <a:p>
            <a:pPr algn="ctr">
              <a:lnSpc>
                <a:spcPts val="4949"/>
              </a:lnSpc>
            </a:pPr>
            <a:r>
              <a:rPr lang="en-US" sz="3535" b="1" spc="-120">
                <a:solidFill>
                  <a:srgbClr val="000000"/>
                </a:solidFill>
                <a:latin typeface="Arimo Bold"/>
                <a:ea typeface="Arimo Bold"/>
                <a:cs typeface="Arimo Bold"/>
                <a:sym typeface="Arimo Bold"/>
              </a:rPr>
              <a:t>49,000</a:t>
            </a:r>
          </a:p>
          <a:p>
            <a:pPr algn="ctr">
              <a:lnSpc>
                <a:spcPts val="4949"/>
              </a:lnSpc>
            </a:pPr>
            <a:r>
              <a:rPr lang="en-US" sz="3535" b="1" spc="-120">
                <a:solidFill>
                  <a:srgbClr val="000000"/>
                </a:solidFill>
                <a:latin typeface="Arimo Bold"/>
                <a:ea typeface="Arimo Bold"/>
                <a:cs typeface="Arimo Bold"/>
                <a:sym typeface="Arimo Bold"/>
              </a:rPr>
              <a:t>PROVISIONAL</a:t>
            </a:r>
          </a:p>
          <a:p>
            <a:pPr algn="ctr">
              <a:lnSpc>
                <a:spcPts val="4949"/>
              </a:lnSpc>
            </a:pPr>
            <a:r>
              <a:rPr lang="en-US" sz="3535" b="1" spc="-120">
                <a:solidFill>
                  <a:srgbClr val="000000"/>
                </a:solidFill>
                <a:latin typeface="Arimo Bold"/>
                <a:ea typeface="Arimo Bold"/>
                <a:cs typeface="Arimo Bold"/>
                <a:sym typeface="Arimo Bold"/>
              </a:rPr>
              <a:t>47,200</a:t>
            </a:r>
          </a:p>
          <a:p>
            <a:pPr algn="ctr">
              <a:lnSpc>
                <a:spcPts val="4949"/>
              </a:lnSpc>
            </a:pPr>
            <a:r>
              <a:rPr lang="en-US" sz="3535" b="1" spc="-120">
                <a:solidFill>
                  <a:srgbClr val="000000"/>
                </a:solidFill>
                <a:latin typeface="Arimo Bold"/>
                <a:ea typeface="Arimo Bold"/>
                <a:cs typeface="Arimo Bold"/>
                <a:sym typeface="Arimo Bold"/>
              </a:rPr>
              <a:t>ASSOCIATE</a:t>
            </a:r>
          </a:p>
          <a:p>
            <a:pPr algn="ctr">
              <a:lnSpc>
                <a:spcPts val="4949"/>
              </a:lnSpc>
            </a:pPr>
            <a:r>
              <a:rPr lang="en-US" sz="3535" b="1" spc="-120">
                <a:solidFill>
                  <a:srgbClr val="000000"/>
                </a:solidFill>
                <a:latin typeface="Arimo Bold"/>
                <a:ea typeface="Arimo Bold"/>
                <a:cs typeface="Arimo Bold"/>
                <a:sym typeface="Arimo Bold"/>
              </a:rPr>
              <a:t>45,800</a:t>
            </a:r>
          </a:p>
          <a:p>
            <a:pPr algn="ctr">
              <a:lnSpc>
                <a:spcPts val="4949"/>
              </a:lnSpc>
            </a:pPr>
            <a:r>
              <a:rPr lang="en-US" sz="3535" b="1" spc="-120">
                <a:solidFill>
                  <a:srgbClr val="000000"/>
                </a:solidFill>
                <a:latin typeface="Arimo Bold"/>
                <a:ea typeface="Arimo Bold"/>
                <a:cs typeface="Arimo Bold"/>
                <a:sym typeface="Arimo Bold"/>
              </a:rPr>
              <a:t>LLP WITH MDIV/5 YR COS</a:t>
            </a:r>
          </a:p>
          <a:p>
            <a:pPr algn="ctr">
              <a:lnSpc>
                <a:spcPts val="4949"/>
              </a:lnSpc>
            </a:pPr>
            <a:r>
              <a:rPr lang="en-US" sz="3535" b="1" spc="-120">
                <a:solidFill>
                  <a:srgbClr val="000000"/>
                </a:solidFill>
                <a:latin typeface="Arimo Bold"/>
                <a:ea typeface="Arimo Bold"/>
                <a:cs typeface="Arimo Bold"/>
                <a:sym typeface="Arimo Bold"/>
              </a:rPr>
              <a:t>44,400</a:t>
            </a:r>
          </a:p>
          <a:p>
            <a:pPr algn="ctr">
              <a:lnSpc>
                <a:spcPts val="4949"/>
              </a:lnSpc>
            </a:pPr>
            <a:r>
              <a:rPr lang="en-US" sz="3535" b="1" spc="-120">
                <a:solidFill>
                  <a:srgbClr val="000000"/>
                </a:solidFill>
                <a:latin typeface="Arimo Bold"/>
                <a:ea typeface="Arimo Bold"/>
                <a:cs typeface="Arimo Bold"/>
                <a:sym typeface="Arimo Bold"/>
              </a:rPr>
              <a:t>LLP LESS THAN 5 YR COS</a:t>
            </a:r>
          </a:p>
          <a:p>
            <a:pPr algn="ctr">
              <a:lnSpc>
                <a:spcPts val="4949"/>
              </a:lnSpc>
            </a:pPr>
            <a:r>
              <a:rPr lang="en-US" sz="3535" b="1" spc="-120">
                <a:solidFill>
                  <a:srgbClr val="000000"/>
                </a:solidFill>
                <a:latin typeface="Arimo Bold"/>
                <a:ea typeface="Arimo Bold"/>
                <a:cs typeface="Arimo Bold"/>
                <a:sym typeface="Arimo Bold"/>
              </a:rPr>
              <a:t>43,200</a:t>
            </a:r>
          </a:p>
          <a:p>
            <a:pPr algn="ctr">
              <a:lnSpc>
                <a:spcPts val="4949"/>
              </a:lnSpc>
            </a:pPr>
            <a:endParaRPr lang="en-US" sz="3535" b="1" spc="-120">
              <a:solidFill>
                <a:srgbClr val="000000"/>
              </a:solidFill>
              <a:latin typeface="Arimo Bold"/>
              <a:ea typeface="Arimo Bold"/>
              <a:cs typeface="Arimo Bold"/>
              <a:sym typeface="Arimo Bold"/>
            </a:endParaRPr>
          </a:p>
          <a:p>
            <a:pPr algn="ctr">
              <a:lnSpc>
                <a:spcPts val="4949"/>
              </a:lnSpc>
            </a:pPr>
            <a:endParaRPr lang="en-US" sz="3535" b="1" spc="-120">
              <a:solidFill>
                <a:srgbClr val="000000"/>
              </a:solidFill>
              <a:latin typeface="Arimo Bold"/>
              <a:ea typeface="Arimo Bold"/>
              <a:cs typeface="Arimo Bold"/>
              <a:sym typeface="Arimo Bold"/>
            </a:endParaRPr>
          </a:p>
          <a:p>
            <a:pPr algn="ctr">
              <a:lnSpc>
                <a:spcPts val="4949"/>
              </a:lnSpc>
              <a:spcBef>
                <a:spcPct val="0"/>
              </a:spcBef>
            </a:pPr>
            <a:endParaRPr lang="en-US" sz="3535" b="1" spc="-120">
              <a:solidFill>
                <a:srgbClr val="000000"/>
              </a:solidFill>
              <a:latin typeface="Arimo Bold"/>
              <a:ea typeface="Arimo Bold"/>
              <a:cs typeface="Arimo Bold"/>
              <a:sym typeface="Arimo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1539280" y="233845"/>
            <a:ext cx="15792525"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COMPARISONS TO OTHER A.C.’S</a:t>
            </a:r>
          </a:p>
        </p:txBody>
      </p:sp>
      <p:sp>
        <p:nvSpPr>
          <p:cNvPr id="4" name="Freeform 4"/>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5" name="Freeform 5"/>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6" name="Freeform 6"/>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7" name="Freeform 7"/>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8" name="Freeform 8"/>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6652766" y="1331029"/>
            <a:ext cx="4982468" cy="848727"/>
          </a:xfrm>
          <a:prstGeom prst="rect">
            <a:avLst/>
          </a:prstGeom>
        </p:spPr>
        <p:txBody>
          <a:bodyPr lIns="0" tIns="0" rIns="0" bIns="0" rtlCol="0" anchor="t">
            <a:spAutoFit/>
          </a:bodyPr>
          <a:lstStyle/>
          <a:p>
            <a:pPr algn="ctr">
              <a:lnSpc>
                <a:spcPts val="6769"/>
              </a:lnSpc>
              <a:spcBef>
                <a:spcPct val="0"/>
              </a:spcBef>
            </a:pPr>
            <a:r>
              <a:rPr lang="en-US" sz="4835" b="1" spc="-164">
                <a:solidFill>
                  <a:srgbClr val="000000"/>
                </a:solidFill>
                <a:latin typeface="Arimo Bold"/>
                <a:ea typeface="Arimo Bold"/>
                <a:cs typeface="Arimo Bold"/>
                <a:sym typeface="Arimo Bold"/>
              </a:rPr>
              <a:t>NORTH GEORGIA</a:t>
            </a:r>
          </a:p>
        </p:txBody>
      </p:sp>
      <p:sp>
        <p:nvSpPr>
          <p:cNvPr id="10" name="TextBox 10"/>
          <p:cNvSpPr txBox="1"/>
          <p:nvPr/>
        </p:nvSpPr>
        <p:spPr>
          <a:xfrm>
            <a:off x="244190" y="2873534"/>
            <a:ext cx="10528487" cy="8054071"/>
          </a:xfrm>
          <a:prstGeom prst="rect">
            <a:avLst/>
          </a:prstGeom>
        </p:spPr>
        <p:txBody>
          <a:bodyPr lIns="0" tIns="0" rIns="0" bIns="0" rtlCol="0" anchor="t">
            <a:spAutoFit/>
          </a:bodyPr>
          <a:lstStyle/>
          <a:p>
            <a:pPr algn="ctr">
              <a:lnSpc>
                <a:spcPts val="4949"/>
              </a:lnSpc>
            </a:pPr>
            <a:r>
              <a:rPr lang="en-US" sz="3535" b="1" spc="-120">
                <a:solidFill>
                  <a:srgbClr val="000000"/>
                </a:solidFill>
                <a:latin typeface="Arimo Bold"/>
                <a:ea typeface="Arimo Bold"/>
                <a:cs typeface="Arimo Bold"/>
                <a:sym typeface="Arimo Bold"/>
              </a:rPr>
              <a:t>FULL CONNECTION ELDER &amp; DEACON, PROVISIONAL ELDER &amp; DEACON, ASSOCIATE MEMBER</a:t>
            </a:r>
          </a:p>
          <a:p>
            <a:pPr algn="ctr">
              <a:lnSpc>
                <a:spcPts val="4949"/>
              </a:lnSpc>
            </a:pPr>
            <a:r>
              <a:rPr lang="en-US" sz="3535" b="1" spc="-120">
                <a:solidFill>
                  <a:srgbClr val="000000"/>
                </a:solidFill>
                <a:latin typeface="Arimo Bold"/>
                <a:ea typeface="Arimo Bold"/>
                <a:cs typeface="Arimo Bold"/>
                <a:sym typeface="Arimo Bold"/>
              </a:rPr>
              <a:t>48,000</a:t>
            </a:r>
          </a:p>
          <a:p>
            <a:pPr algn="ctr">
              <a:lnSpc>
                <a:spcPts val="4949"/>
              </a:lnSpc>
            </a:pPr>
            <a:r>
              <a:rPr lang="en-US" sz="3535" b="1" spc="-120">
                <a:solidFill>
                  <a:srgbClr val="000000"/>
                </a:solidFill>
                <a:latin typeface="Arimo Bold"/>
                <a:ea typeface="Arimo Bold"/>
                <a:cs typeface="Arimo Bold"/>
                <a:sym typeface="Arimo Bold"/>
              </a:rPr>
              <a:t>LLP WITH MDIV/ADV COS</a:t>
            </a:r>
          </a:p>
          <a:p>
            <a:pPr algn="ctr">
              <a:lnSpc>
                <a:spcPts val="4949"/>
              </a:lnSpc>
            </a:pPr>
            <a:r>
              <a:rPr lang="en-US" sz="3535" b="1" spc="-120">
                <a:solidFill>
                  <a:srgbClr val="000000"/>
                </a:solidFill>
                <a:latin typeface="Arimo Bold"/>
                <a:ea typeface="Arimo Bold"/>
                <a:cs typeface="Arimo Bold"/>
                <a:sym typeface="Arimo Bold"/>
              </a:rPr>
              <a:t>46,700</a:t>
            </a:r>
          </a:p>
          <a:p>
            <a:pPr algn="ctr">
              <a:lnSpc>
                <a:spcPts val="4949"/>
              </a:lnSpc>
            </a:pPr>
            <a:r>
              <a:rPr lang="en-US" sz="3535" b="1" spc="-120">
                <a:solidFill>
                  <a:srgbClr val="000000"/>
                </a:solidFill>
                <a:latin typeface="Arimo Bold"/>
                <a:ea typeface="Arimo Bold"/>
                <a:cs typeface="Arimo Bold"/>
                <a:sym typeface="Arimo Bold"/>
              </a:rPr>
              <a:t>LLP WITH 5 YR COS/EQUIVALENT</a:t>
            </a:r>
          </a:p>
          <a:p>
            <a:pPr algn="ctr">
              <a:lnSpc>
                <a:spcPts val="4949"/>
              </a:lnSpc>
            </a:pPr>
            <a:r>
              <a:rPr lang="en-US" sz="3535" b="1" spc="-120">
                <a:solidFill>
                  <a:srgbClr val="000000"/>
                </a:solidFill>
                <a:latin typeface="Arimo Bold"/>
                <a:ea typeface="Arimo Bold"/>
                <a:cs typeface="Arimo Bold"/>
                <a:sym typeface="Arimo Bold"/>
              </a:rPr>
              <a:t>45,700</a:t>
            </a:r>
          </a:p>
          <a:p>
            <a:pPr algn="ctr">
              <a:lnSpc>
                <a:spcPts val="4949"/>
              </a:lnSpc>
            </a:pPr>
            <a:r>
              <a:rPr lang="en-US" sz="3535" b="1" spc="-120">
                <a:solidFill>
                  <a:srgbClr val="000000"/>
                </a:solidFill>
                <a:latin typeface="Arimo Bold"/>
                <a:ea typeface="Arimo Bold"/>
                <a:cs typeface="Arimo Bold"/>
                <a:sym typeface="Arimo Bold"/>
              </a:rPr>
              <a:t>LLP</a:t>
            </a:r>
          </a:p>
          <a:p>
            <a:pPr algn="ctr">
              <a:lnSpc>
                <a:spcPts val="4949"/>
              </a:lnSpc>
            </a:pPr>
            <a:r>
              <a:rPr lang="en-US" sz="3535" b="1" spc="-120">
                <a:solidFill>
                  <a:srgbClr val="000000"/>
                </a:solidFill>
                <a:latin typeface="Arimo Bold"/>
                <a:ea typeface="Arimo Bold"/>
                <a:cs typeface="Arimo Bold"/>
                <a:sym typeface="Arimo Bold"/>
              </a:rPr>
              <a:t>44,700</a:t>
            </a:r>
          </a:p>
          <a:p>
            <a:pPr algn="ctr">
              <a:lnSpc>
                <a:spcPts val="4949"/>
              </a:lnSpc>
            </a:pPr>
            <a:endParaRPr lang="en-US" sz="3535" b="1" spc="-120">
              <a:solidFill>
                <a:srgbClr val="000000"/>
              </a:solidFill>
              <a:latin typeface="Arimo Bold"/>
              <a:ea typeface="Arimo Bold"/>
              <a:cs typeface="Arimo Bold"/>
              <a:sym typeface="Arimo Bold"/>
            </a:endParaRPr>
          </a:p>
          <a:p>
            <a:pPr algn="ctr">
              <a:lnSpc>
                <a:spcPts val="4949"/>
              </a:lnSpc>
            </a:pPr>
            <a:endParaRPr lang="en-US" sz="3535" b="1" spc="-120">
              <a:solidFill>
                <a:srgbClr val="000000"/>
              </a:solidFill>
              <a:latin typeface="Arimo Bold"/>
              <a:ea typeface="Arimo Bold"/>
              <a:cs typeface="Arimo Bold"/>
              <a:sym typeface="Arimo Bold"/>
            </a:endParaRPr>
          </a:p>
          <a:p>
            <a:pPr algn="ctr">
              <a:lnSpc>
                <a:spcPts val="4949"/>
              </a:lnSpc>
              <a:spcBef>
                <a:spcPct val="0"/>
              </a:spcBef>
            </a:pPr>
            <a:endParaRPr lang="en-US" sz="3535" b="1" spc="-120">
              <a:solidFill>
                <a:srgbClr val="000000"/>
              </a:solidFill>
              <a:latin typeface="Arimo Bold"/>
              <a:ea typeface="Arimo Bold"/>
              <a:cs typeface="Arimo Bold"/>
              <a:sym typeface="Arimo Bold"/>
            </a:endParaRPr>
          </a:p>
        </p:txBody>
      </p:sp>
      <p:sp>
        <p:nvSpPr>
          <p:cNvPr id="11" name="TextBox 11"/>
          <p:cNvSpPr txBox="1"/>
          <p:nvPr/>
        </p:nvSpPr>
        <p:spPr>
          <a:xfrm>
            <a:off x="11063284" y="2873534"/>
            <a:ext cx="6196016" cy="3101071"/>
          </a:xfrm>
          <a:prstGeom prst="rect">
            <a:avLst/>
          </a:prstGeom>
        </p:spPr>
        <p:txBody>
          <a:bodyPr lIns="0" tIns="0" rIns="0" bIns="0" rtlCol="0" anchor="t">
            <a:spAutoFit/>
          </a:bodyPr>
          <a:lstStyle/>
          <a:p>
            <a:pPr algn="ctr">
              <a:lnSpc>
                <a:spcPts val="4949"/>
              </a:lnSpc>
            </a:pPr>
            <a:r>
              <a:rPr lang="en-US" sz="3535" b="1" spc="-120">
                <a:solidFill>
                  <a:srgbClr val="000000"/>
                </a:solidFill>
                <a:latin typeface="Arimo Bold"/>
                <a:ea typeface="Arimo Bold"/>
                <a:cs typeface="Arimo Bold"/>
                <a:sym typeface="Arimo Bold"/>
              </a:rPr>
              <a:t>YEARS OF SERVICE</a:t>
            </a:r>
          </a:p>
          <a:p>
            <a:pPr algn="ctr">
              <a:lnSpc>
                <a:spcPts val="4949"/>
              </a:lnSpc>
            </a:pPr>
            <a:r>
              <a:rPr lang="en-US" sz="3535" b="1" spc="-120">
                <a:solidFill>
                  <a:srgbClr val="000000"/>
                </a:solidFill>
                <a:latin typeface="Arimo Bold"/>
                <a:ea typeface="Arimo Bold"/>
                <a:cs typeface="Arimo Bold"/>
                <a:sym typeface="Arimo Bold"/>
              </a:rPr>
              <a:t>COMPLETION OF 3-5 $600</a:t>
            </a:r>
          </a:p>
          <a:p>
            <a:pPr algn="ctr">
              <a:lnSpc>
                <a:spcPts val="4949"/>
              </a:lnSpc>
            </a:pPr>
            <a:r>
              <a:rPr lang="en-US" sz="3535" b="1" spc="-120">
                <a:solidFill>
                  <a:srgbClr val="000000"/>
                </a:solidFill>
                <a:latin typeface="Arimo Bold"/>
                <a:ea typeface="Arimo Bold"/>
                <a:cs typeface="Arimo Bold"/>
                <a:sym typeface="Arimo Bold"/>
              </a:rPr>
              <a:t>COMPLETION OF 6-10 1,200</a:t>
            </a:r>
          </a:p>
          <a:p>
            <a:pPr algn="ctr">
              <a:lnSpc>
                <a:spcPts val="4949"/>
              </a:lnSpc>
            </a:pPr>
            <a:r>
              <a:rPr lang="en-US" sz="3535" b="1" spc="-120">
                <a:solidFill>
                  <a:srgbClr val="000000"/>
                </a:solidFill>
                <a:latin typeface="Arimo Bold"/>
                <a:ea typeface="Arimo Bold"/>
                <a:cs typeface="Arimo Bold"/>
                <a:sym typeface="Arimo Bold"/>
              </a:rPr>
              <a:t>COMPLETION OF 11-15 1,500</a:t>
            </a:r>
          </a:p>
          <a:p>
            <a:pPr algn="ctr">
              <a:lnSpc>
                <a:spcPts val="4949"/>
              </a:lnSpc>
              <a:spcBef>
                <a:spcPct val="0"/>
              </a:spcBef>
            </a:pPr>
            <a:r>
              <a:rPr lang="en-US" sz="3535" b="1" spc="-120">
                <a:solidFill>
                  <a:srgbClr val="000000"/>
                </a:solidFill>
                <a:latin typeface="Arimo Bold"/>
                <a:ea typeface="Arimo Bold"/>
                <a:cs typeface="Arimo Bold"/>
                <a:sym typeface="Arimo Bold"/>
              </a:rPr>
              <a:t>OVER 15 YEARS 2,000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1539280" y="233845"/>
            <a:ext cx="15792525"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COMPARISONS TO OTHER A.C.’S</a:t>
            </a:r>
          </a:p>
        </p:txBody>
      </p:sp>
      <p:sp>
        <p:nvSpPr>
          <p:cNvPr id="4" name="Freeform 4"/>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5" name="Freeform 5"/>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6" name="Freeform 6"/>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7" name="Freeform 7"/>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8" name="Freeform 8"/>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9" name="Freeform 9"/>
          <p:cNvSpPr/>
          <p:nvPr/>
        </p:nvSpPr>
        <p:spPr>
          <a:xfrm>
            <a:off x="1186621" y="1929332"/>
            <a:ext cx="15914758" cy="8578175"/>
          </a:xfrm>
          <a:custGeom>
            <a:avLst/>
            <a:gdLst/>
            <a:ahLst/>
            <a:cxnLst/>
            <a:rect l="l" t="t" r="r" b="b"/>
            <a:pathLst>
              <a:path w="15914758" h="8578175">
                <a:moveTo>
                  <a:pt x="0" y="0"/>
                </a:moveTo>
                <a:lnTo>
                  <a:pt x="15914758" y="0"/>
                </a:lnTo>
                <a:lnTo>
                  <a:pt x="15914758" y="8578175"/>
                </a:lnTo>
                <a:lnTo>
                  <a:pt x="0" y="8578175"/>
                </a:lnTo>
                <a:lnTo>
                  <a:pt x="0" y="0"/>
                </a:lnTo>
                <a:close/>
              </a:path>
            </a:pathLst>
          </a:custGeom>
          <a:blipFill>
            <a:blip r:embed="rId7"/>
            <a:stretch>
              <a:fillRect l="-170269" t="-134937" r="-91586" b="-26883"/>
            </a:stretch>
          </a:blipFill>
        </p:spPr>
      </p:sp>
      <p:sp>
        <p:nvSpPr>
          <p:cNvPr id="10" name="TextBox 10"/>
          <p:cNvSpPr txBox="1"/>
          <p:nvPr/>
        </p:nvSpPr>
        <p:spPr>
          <a:xfrm>
            <a:off x="4880967" y="1080605"/>
            <a:ext cx="8526066" cy="848727"/>
          </a:xfrm>
          <a:prstGeom prst="rect">
            <a:avLst/>
          </a:prstGeom>
        </p:spPr>
        <p:txBody>
          <a:bodyPr lIns="0" tIns="0" rIns="0" bIns="0" rtlCol="0" anchor="t">
            <a:spAutoFit/>
          </a:bodyPr>
          <a:lstStyle/>
          <a:p>
            <a:pPr algn="ctr">
              <a:lnSpc>
                <a:spcPts val="6769"/>
              </a:lnSpc>
              <a:spcBef>
                <a:spcPct val="0"/>
              </a:spcBef>
            </a:pPr>
            <a:r>
              <a:rPr lang="en-US" sz="4835" b="1" spc="-164">
                <a:solidFill>
                  <a:srgbClr val="000000"/>
                </a:solidFill>
                <a:latin typeface="Arimo Bold"/>
                <a:ea typeface="Arimo Bold"/>
                <a:cs typeface="Arimo Bold"/>
                <a:sym typeface="Arimo Bold"/>
              </a:rPr>
              <a:t>WESTERN NORTH CAROLINA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1539280" y="1238250"/>
            <a:ext cx="15792525"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COMPARISONS TO OTHER A.C.’S</a:t>
            </a:r>
          </a:p>
        </p:txBody>
      </p:sp>
      <p:sp>
        <p:nvSpPr>
          <p:cNvPr id="4" name="Freeform 4"/>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5" name="Freeform 5"/>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6" name="Freeform 6"/>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7" name="Freeform 7"/>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8" name="Freeform 8"/>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7716069" y="2867785"/>
            <a:ext cx="2855863" cy="848727"/>
          </a:xfrm>
          <a:prstGeom prst="rect">
            <a:avLst/>
          </a:prstGeom>
        </p:spPr>
        <p:txBody>
          <a:bodyPr lIns="0" tIns="0" rIns="0" bIns="0" rtlCol="0" anchor="t">
            <a:spAutoFit/>
          </a:bodyPr>
          <a:lstStyle/>
          <a:p>
            <a:pPr algn="ctr">
              <a:lnSpc>
                <a:spcPts val="6769"/>
              </a:lnSpc>
              <a:spcBef>
                <a:spcPct val="0"/>
              </a:spcBef>
            </a:pPr>
            <a:r>
              <a:rPr lang="en-US" sz="4835" b="1" spc="-164">
                <a:solidFill>
                  <a:srgbClr val="000000"/>
                </a:solidFill>
                <a:latin typeface="Arimo Bold"/>
                <a:ea typeface="Arimo Bold"/>
                <a:cs typeface="Arimo Bold"/>
                <a:sym typeface="Arimo Bold"/>
              </a:rPr>
              <a:t>HOLSTON</a:t>
            </a:r>
          </a:p>
        </p:txBody>
      </p:sp>
      <p:sp>
        <p:nvSpPr>
          <p:cNvPr id="10" name="TextBox 10"/>
          <p:cNvSpPr txBox="1"/>
          <p:nvPr/>
        </p:nvSpPr>
        <p:spPr>
          <a:xfrm>
            <a:off x="2486248" y="4402313"/>
            <a:ext cx="13315504" cy="3658870"/>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FE/FD 49,500</a:t>
            </a:r>
          </a:p>
          <a:p>
            <a:pPr algn="ctr">
              <a:lnSpc>
                <a:spcPts val="7279"/>
              </a:lnSpc>
            </a:pPr>
            <a:r>
              <a:rPr lang="en-US" sz="5199" b="1">
                <a:solidFill>
                  <a:srgbClr val="000000"/>
                </a:solidFill>
                <a:latin typeface="Canva Sans Bold"/>
                <a:ea typeface="Canva Sans Bold"/>
                <a:cs typeface="Canva Sans Bold"/>
                <a:sym typeface="Canva Sans Bold"/>
              </a:rPr>
              <a:t>PE/PD/AM 45,900</a:t>
            </a:r>
          </a:p>
          <a:p>
            <a:pPr algn="ctr">
              <a:lnSpc>
                <a:spcPts val="7279"/>
              </a:lnSpc>
            </a:pPr>
            <a:r>
              <a:rPr lang="en-US" sz="5199" b="1">
                <a:solidFill>
                  <a:srgbClr val="000000"/>
                </a:solidFill>
                <a:latin typeface="Canva Sans Bold"/>
                <a:ea typeface="Canva Sans Bold"/>
                <a:cs typeface="Canva Sans Bold"/>
                <a:sym typeface="Canva Sans Bold"/>
              </a:rPr>
              <a:t>FL/PL 1 (COMPLETED STUDIES) 42,800</a:t>
            </a:r>
          </a:p>
          <a:p>
            <a:pPr algn="ctr">
              <a:lnSpc>
                <a:spcPts val="7279"/>
              </a:lnSpc>
            </a:pPr>
            <a:r>
              <a:rPr lang="en-US" sz="5199" b="1">
                <a:solidFill>
                  <a:srgbClr val="000000"/>
                </a:solidFill>
                <a:latin typeface="Canva Sans Bold"/>
                <a:ea typeface="Canva Sans Bold"/>
                <a:cs typeface="Canva Sans Bold"/>
                <a:sym typeface="Canva Sans Bold"/>
              </a:rPr>
              <a:t>FL/PL (NOT COMPLETED STUDIES 39,700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1539280" y="1238250"/>
            <a:ext cx="15792525" cy="1799259"/>
          </a:xfrm>
          <a:prstGeom prst="rect">
            <a:avLst/>
          </a:prstGeom>
        </p:spPr>
        <p:txBody>
          <a:bodyPr lIns="0" tIns="0" rIns="0" bIns="0" rtlCol="0" anchor="t">
            <a:spAutoFit/>
          </a:bodyPr>
          <a:lstStyle/>
          <a:p>
            <a:pPr algn="ctr">
              <a:lnSpc>
                <a:spcPts val="6620"/>
              </a:lnSpc>
            </a:pPr>
            <a:r>
              <a:rPr lang="en-US" sz="7698" spc="-261">
                <a:solidFill>
                  <a:srgbClr val="000000"/>
                </a:solidFill>
                <a:latin typeface="Arimo"/>
                <a:ea typeface="Arimo"/>
                <a:cs typeface="Arimo"/>
                <a:sym typeface="Arimo"/>
              </a:rPr>
              <a:t>COMPARISONS TO OTHER A.C.’S</a:t>
            </a:r>
          </a:p>
          <a:p>
            <a:pPr marL="0" lvl="0" indent="0" algn="ctr">
              <a:lnSpc>
                <a:spcPts val="6620"/>
              </a:lnSpc>
              <a:spcBef>
                <a:spcPct val="0"/>
              </a:spcBef>
            </a:pPr>
            <a:r>
              <a:rPr lang="en-US" sz="7698" spc="-261">
                <a:solidFill>
                  <a:srgbClr val="000000"/>
                </a:solidFill>
                <a:latin typeface="Arimo"/>
                <a:ea typeface="Arimo"/>
                <a:cs typeface="Arimo"/>
                <a:sym typeface="Arimo"/>
              </a:rPr>
              <a:t>OUTSIDE SEJ</a:t>
            </a:r>
          </a:p>
        </p:txBody>
      </p:sp>
      <p:sp>
        <p:nvSpPr>
          <p:cNvPr id="4" name="Freeform 4"/>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5" name="Freeform 5"/>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6" name="Freeform 6"/>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7" name="Freeform 7"/>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8" name="Freeform 8"/>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6554242" y="2942259"/>
            <a:ext cx="5179516" cy="1811020"/>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WESTERN </a:t>
            </a:r>
          </a:p>
          <a:p>
            <a:pPr algn="ctr">
              <a:lnSpc>
                <a:spcPts val="7279"/>
              </a:lnSpc>
            </a:pPr>
            <a:r>
              <a:rPr lang="en-US" sz="5199" b="1">
                <a:solidFill>
                  <a:srgbClr val="000000"/>
                </a:solidFill>
                <a:latin typeface="Canva Sans Bold"/>
                <a:ea typeface="Canva Sans Bold"/>
                <a:cs typeface="Canva Sans Bold"/>
                <a:sym typeface="Canva Sans Bold"/>
              </a:rPr>
              <a:t>PENNSYLVANIA</a:t>
            </a:r>
          </a:p>
        </p:txBody>
      </p:sp>
      <p:sp>
        <p:nvSpPr>
          <p:cNvPr id="10" name="TextBox 10"/>
          <p:cNvSpPr txBox="1"/>
          <p:nvPr/>
        </p:nvSpPr>
        <p:spPr>
          <a:xfrm>
            <a:off x="2936362" y="5048250"/>
            <a:ext cx="12419409" cy="3658870"/>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Full Membership 45,065</a:t>
            </a:r>
          </a:p>
          <a:p>
            <a:pPr algn="ctr">
              <a:lnSpc>
                <a:spcPts val="7279"/>
              </a:lnSpc>
            </a:pPr>
            <a:r>
              <a:rPr lang="en-US" sz="5199" b="1">
                <a:solidFill>
                  <a:srgbClr val="000000"/>
                </a:solidFill>
                <a:latin typeface="Canva Sans Bold"/>
                <a:ea typeface="Canva Sans Bold"/>
                <a:cs typeface="Canva Sans Bold"/>
                <a:sym typeface="Canva Sans Bold"/>
              </a:rPr>
              <a:t>Associate Membership 44,652</a:t>
            </a:r>
          </a:p>
          <a:p>
            <a:pPr algn="ctr">
              <a:lnSpc>
                <a:spcPts val="7279"/>
              </a:lnSpc>
            </a:pPr>
            <a:r>
              <a:rPr lang="en-US" sz="5199" b="1">
                <a:solidFill>
                  <a:srgbClr val="000000"/>
                </a:solidFill>
                <a:latin typeface="Canva Sans Bold"/>
                <a:ea typeface="Canva Sans Bold"/>
                <a:cs typeface="Canva Sans Bold"/>
                <a:sym typeface="Canva Sans Bold"/>
              </a:rPr>
              <a:t>Provisional Membership 41,991</a:t>
            </a:r>
          </a:p>
          <a:p>
            <a:pPr algn="ctr">
              <a:lnSpc>
                <a:spcPts val="7279"/>
              </a:lnSpc>
            </a:pPr>
            <a:r>
              <a:rPr lang="en-US" sz="5199" b="1">
                <a:solidFill>
                  <a:srgbClr val="000000"/>
                </a:solidFill>
                <a:latin typeface="Canva Sans Bold"/>
                <a:ea typeface="Canva Sans Bold"/>
                <a:cs typeface="Canva Sans Bold"/>
                <a:sym typeface="Canva Sans Bold"/>
              </a:rPr>
              <a:t>Full Time Licensed Local Pastor 41,730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3856046" y="1974170"/>
            <a:ext cx="10497165" cy="7284130"/>
            <a:chOff x="0" y="0"/>
            <a:chExt cx="2764685" cy="1918454"/>
          </a:xfrm>
        </p:grpSpPr>
        <p:sp>
          <p:nvSpPr>
            <p:cNvPr id="4" name="Freeform 4"/>
            <p:cNvSpPr/>
            <p:nvPr/>
          </p:nvSpPr>
          <p:spPr>
            <a:xfrm>
              <a:off x="0" y="0"/>
              <a:ext cx="2764685" cy="1918454"/>
            </a:xfrm>
            <a:custGeom>
              <a:avLst/>
              <a:gdLst/>
              <a:ahLst/>
              <a:cxnLst/>
              <a:rect l="l" t="t" r="r" b="b"/>
              <a:pathLst>
                <a:path w="2764685" h="1918454">
                  <a:moveTo>
                    <a:pt x="0" y="0"/>
                  </a:moveTo>
                  <a:lnTo>
                    <a:pt x="2764685" y="0"/>
                  </a:lnTo>
                  <a:lnTo>
                    <a:pt x="2764685" y="1918454"/>
                  </a:lnTo>
                  <a:lnTo>
                    <a:pt x="0" y="1918454"/>
                  </a:lnTo>
                  <a:close/>
                </a:path>
              </a:pathLst>
            </a:custGeom>
            <a:solidFill>
              <a:srgbClr val="0B84CE"/>
            </a:solidFill>
          </p:spPr>
        </p:sp>
        <p:sp>
          <p:nvSpPr>
            <p:cNvPr id="5" name="TextBox 5"/>
            <p:cNvSpPr txBox="1"/>
            <p:nvPr/>
          </p:nvSpPr>
          <p:spPr>
            <a:xfrm>
              <a:off x="0" y="-47625"/>
              <a:ext cx="2764685" cy="1966079"/>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4377119" y="3561386"/>
            <a:ext cx="9264412" cy="4312999"/>
          </a:xfrm>
          <a:prstGeom prst="rect">
            <a:avLst/>
          </a:prstGeom>
        </p:spPr>
        <p:txBody>
          <a:bodyPr lIns="0" tIns="0" rIns="0" bIns="0" rtlCol="0" anchor="t">
            <a:spAutoFit/>
          </a:bodyPr>
          <a:lstStyle/>
          <a:p>
            <a:pPr algn="ctr">
              <a:lnSpc>
                <a:spcPts val="10810"/>
              </a:lnSpc>
            </a:pPr>
            <a:r>
              <a:rPr lang="en-US" sz="13024" b="1" spc="-442">
                <a:solidFill>
                  <a:srgbClr val="FFFFFF"/>
                </a:solidFill>
                <a:latin typeface="Arimo Bold"/>
                <a:ea typeface="Arimo Bold"/>
                <a:cs typeface="Arimo Bold"/>
                <a:sym typeface="Arimo Bold"/>
              </a:rPr>
              <a:t>NEXT STEPS</a:t>
            </a:r>
          </a:p>
          <a:p>
            <a:pPr marL="0" lvl="0" indent="0" algn="ctr">
              <a:lnSpc>
                <a:spcPts val="10810"/>
              </a:lnSpc>
            </a:pPr>
            <a:endParaRPr lang="en-US" sz="13024" b="1" spc="-442">
              <a:solidFill>
                <a:srgbClr val="FFFFFF"/>
              </a:solidFill>
              <a:latin typeface="Arimo Bold"/>
              <a:ea typeface="Arimo Bold"/>
              <a:cs typeface="Arimo Bold"/>
              <a:sym typeface="Arimo Bold"/>
            </a:endParaRPr>
          </a:p>
        </p:txBody>
      </p:sp>
      <p:sp>
        <p:nvSpPr>
          <p:cNvPr id="7" name="TextBox 7"/>
          <p:cNvSpPr txBox="1"/>
          <p:nvPr/>
        </p:nvSpPr>
        <p:spPr>
          <a:xfrm>
            <a:off x="4116607" y="7219423"/>
            <a:ext cx="9831144" cy="862864"/>
          </a:xfrm>
          <a:prstGeom prst="rect">
            <a:avLst/>
          </a:prstGeom>
        </p:spPr>
        <p:txBody>
          <a:bodyPr lIns="0" tIns="0" rIns="0" bIns="0" rtlCol="0" anchor="t">
            <a:spAutoFit/>
          </a:bodyPr>
          <a:lstStyle/>
          <a:p>
            <a:pPr marL="0" lvl="0" indent="0" algn="ctr">
              <a:lnSpc>
                <a:spcPts val="3305"/>
              </a:lnSpc>
            </a:pPr>
            <a:r>
              <a:rPr lang="en-US" sz="2977" spc="-101">
                <a:solidFill>
                  <a:srgbClr val="FFFFFF"/>
                </a:solidFill>
                <a:latin typeface="Arimo"/>
                <a:ea typeface="Arimo"/>
                <a:cs typeface="Arimo"/>
                <a:sym typeface="Arimo"/>
              </a:rPr>
              <a:t>CONTINUE TO STUDY SALARIES BY STATUS, ETHNICITY, GENDER, AND DISTRICT</a:t>
            </a:r>
          </a:p>
        </p:txBody>
      </p:sp>
      <p:sp>
        <p:nvSpPr>
          <p:cNvPr id="8" name="Freeform 8"/>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9" name="Freeform 9"/>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10" name="Freeform 10"/>
          <p:cNvSpPr/>
          <p:nvPr/>
        </p:nvSpPr>
        <p:spPr>
          <a:xfrm rot="2933024">
            <a:off x="-360362" y="-1981531"/>
            <a:ext cx="2155401" cy="5648203"/>
          </a:xfrm>
          <a:custGeom>
            <a:avLst/>
            <a:gdLst/>
            <a:ahLst/>
            <a:cxnLst/>
            <a:rect l="l" t="t" r="r" b="b"/>
            <a:pathLst>
              <a:path w="2155401" h="5648203">
                <a:moveTo>
                  <a:pt x="0" y="0"/>
                </a:moveTo>
                <a:lnTo>
                  <a:pt x="2155401" y="0"/>
                </a:lnTo>
                <a:lnTo>
                  <a:pt x="2155401" y="5648203"/>
                </a:lnTo>
                <a:lnTo>
                  <a:pt x="0" y="5648203"/>
                </a:lnTo>
                <a:lnTo>
                  <a:pt x="0" y="0"/>
                </a:lnTo>
                <a:close/>
              </a:path>
            </a:pathLst>
          </a:custGeom>
          <a:blipFill>
            <a:blip r:embed="rId4"/>
            <a:stretch>
              <a:fillRect l="-145976" t="-11036" r="-190751"/>
            </a:stretch>
          </a:blipFill>
        </p:spPr>
      </p:sp>
      <p:sp>
        <p:nvSpPr>
          <p:cNvPr id="11" name="Freeform 11"/>
          <p:cNvSpPr/>
          <p:nvPr/>
        </p:nvSpPr>
        <p:spPr>
          <a:xfrm rot="1595541">
            <a:off x="2158372" y="827196"/>
            <a:ext cx="1988089" cy="2293948"/>
          </a:xfrm>
          <a:custGeom>
            <a:avLst/>
            <a:gdLst/>
            <a:ahLst/>
            <a:cxnLst/>
            <a:rect l="l" t="t" r="r" b="b"/>
            <a:pathLst>
              <a:path w="1988089" h="2293948">
                <a:moveTo>
                  <a:pt x="0" y="0"/>
                </a:moveTo>
                <a:lnTo>
                  <a:pt x="1988089" y="0"/>
                </a:lnTo>
                <a:lnTo>
                  <a:pt x="1988089" y="2293948"/>
                </a:lnTo>
                <a:lnTo>
                  <a:pt x="0" y="2293948"/>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a:ln cap="sq">
            <a:noFill/>
            <a:prstDash val="solid"/>
            <a:miter/>
          </a:ln>
        </p:spPr>
      </p:sp>
      <p:sp>
        <p:nvSpPr>
          <p:cNvPr id="12" name="Freeform 12"/>
          <p:cNvSpPr/>
          <p:nvPr/>
        </p:nvSpPr>
        <p:spPr>
          <a:xfrm rot="590801" flipH="1">
            <a:off x="15298582" y="199373"/>
            <a:ext cx="2528232" cy="2281729"/>
          </a:xfrm>
          <a:custGeom>
            <a:avLst/>
            <a:gdLst/>
            <a:ahLst/>
            <a:cxnLst/>
            <a:rect l="l" t="t" r="r" b="b"/>
            <a:pathLst>
              <a:path w="2528232" h="2281729">
                <a:moveTo>
                  <a:pt x="2528232" y="0"/>
                </a:moveTo>
                <a:lnTo>
                  <a:pt x="0" y="0"/>
                </a:lnTo>
                <a:lnTo>
                  <a:pt x="0" y="2281729"/>
                </a:lnTo>
                <a:lnTo>
                  <a:pt x="2528232" y="2281729"/>
                </a:lnTo>
                <a:lnTo>
                  <a:pt x="2528232" y="0"/>
                </a:lnTo>
                <a:close/>
              </a:path>
            </a:pathLst>
          </a:custGeom>
          <a:blipFill>
            <a:blip r:embed="rId7">
              <a:alphaModFix amt="14000"/>
              <a:extLst>
                <a:ext uri="{96DAC541-7B7A-43D3-8B79-37D633B846F1}">
                  <asvg:svgBlip xmlns:asvg="http://schemas.microsoft.com/office/drawing/2016/SVG/main" r:embed="rId8"/>
                </a:ext>
              </a:extLst>
            </a:blip>
            <a:stretch>
              <a:fillRect/>
            </a:stretch>
          </a:blipFill>
          <a:ln cap="sq">
            <a:noFill/>
            <a:prstDash val="solid"/>
            <a:miter/>
          </a:ln>
        </p:spPr>
      </p:sp>
      <p:sp>
        <p:nvSpPr>
          <p:cNvPr id="13" name="Freeform 13"/>
          <p:cNvSpPr/>
          <p:nvPr/>
        </p:nvSpPr>
        <p:spPr>
          <a:xfrm rot="-304013">
            <a:off x="165510" y="7369140"/>
            <a:ext cx="3486814" cy="2179259"/>
          </a:xfrm>
          <a:custGeom>
            <a:avLst/>
            <a:gdLst/>
            <a:ahLst/>
            <a:cxnLst/>
            <a:rect l="l" t="t" r="r" b="b"/>
            <a:pathLst>
              <a:path w="3486814" h="2179259">
                <a:moveTo>
                  <a:pt x="0" y="0"/>
                </a:moveTo>
                <a:lnTo>
                  <a:pt x="3486815" y="0"/>
                </a:lnTo>
                <a:lnTo>
                  <a:pt x="3486815" y="2179259"/>
                </a:lnTo>
                <a:lnTo>
                  <a:pt x="0" y="2179259"/>
                </a:lnTo>
                <a:lnTo>
                  <a:pt x="0" y="0"/>
                </a:lnTo>
                <a:close/>
              </a:path>
            </a:pathLst>
          </a:custGeom>
          <a:blipFill>
            <a:blip r:embed="rId9">
              <a:alphaModFix amt="14000"/>
              <a:extLst>
                <a:ext uri="{96DAC541-7B7A-43D3-8B79-37D633B846F1}">
                  <asvg:svgBlip xmlns:asvg="http://schemas.microsoft.com/office/drawing/2016/SVG/main" r:embed="rId10"/>
                </a:ext>
              </a:extLst>
            </a:blip>
            <a:stretch>
              <a:fillRect/>
            </a:stretch>
          </a:blipFill>
        </p:spPr>
      </p:sp>
      <p:sp>
        <p:nvSpPr>
          <p:cNvPr id="14" name="Freeform 14"/>
          <p:cNvSpPr/>
          <p:nvPr/>
        </p:nvSpPr>
        <p:spPr>
          <a:xfrm rot="1979683">
            <a:off x="13532795" y="4485530"/>
            <a:ext cx="3486814" cy="2179259"/>
          </a:xfrm>
          <a:custGeom>
            <a:avLst/>
            <a:gdLst/>
            <a:ahLst/>
            <a:cxnLst/>
            <a:rect l="l" t="t" r="r" b="b"/>
            <a:pathLst>
              <a:path w="3486814" h="2179259">
                <a:moveTo>
                  <a:pt x="0" y="0"/>
                </a:moveTo>
                <a:lnTo>
                  <a:pt x="3486814" y="0"/>
                </a:lnTo>
                <a:lnTo>
                  <a:pt x="3486814" y="2179259"/>
                </a:lnTo>
                <a:lnTo>
                  <a:pt x="0" y="2179259"/>
                </a:lnTo>
                <a:lnTo>
                  <a:pt x="0" y="0"/>
                </a:lnTo>
                <a:close/>
              </a:path>
            </a:pathLst>
          </a:custGeom>
          <a:blipFill>
            <a:blip r:embed="rId9">
              <a:alphaModFix amt="14000"/>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647188" y="3363737"/>
            <a:ext cx="4571751" cy="1716500"/>
            <a:chOff x="0" y="0"/>
            <a:chExt cx="1097222" cy="411960"/>
          </a:xfrm>
        </p:grpSpPr>
        <p:sp>
          <p:nvSpPr>
            <p:cNvPr id="4" name="Freeform 4"/>
            <p:cNvSpPr/>
            <p:nvPr/>
          </p:nvSpPr>
          <p:spPr>
            <a:xfrm>
              <a:off x="0" y="0"/>
              <a:ext cx="1097221" cy="411960"/>
            </a:xfrm>
            <a:custGeom>
              <a:avLst/>
              <a:gdLst/>
              <a:ahLst/>
              <a:cxnLst/>
              <a:rect l="l" t="t" r="r" b="b"/>
              <a:pathLst>
                <a:path w="1097221" h="411960">
                  <a:moveTo>
                    <a:pt x="0" y="0"/>
                  </a:moveTo>
                  <a:lnTo>
                    <a:pt x="1097221" y="0"/>
                  </a:lnTo>
                  <a:lnTo>
                    <a:pt x="1097221" y="411960"/>
                  </a:lnTo>
                  <a:lnTo>
                    <a:pt x="0" y="411960"/>
                  </a:lnTo>
                  <a:close/>
                </a:path>
              </a:pathLst>
            </a:custGeom>
            <a:solidFill>
              <a:srgbClr val="0B84CE"/>
            </a:solidFill>
          </p:spPr>
        </p:sp>
        <p:sp>
          <p:nvSpPr>
            <p:cNvPr id="5" name="TextBox 5"/>
            <p:cNvSpPr txBox="1"/>
            <p:nvPr/>
          </p:nvSpPr>
          <p:spPr>
            <a:xfrm>
              <a:off x="0" y="-47625"/>
              <a:ext cx="1097222" cy="459585"/>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6783275" y="3386905"/>
            <a:ext cx="4571751" cy="1693332"/>
            <a:chOff x="0" y="0"/>
            <a:chExt cx="1097222" cy="406400"/>
          </a:xfrm>
        </p:grpSpPr>
        <p:sp>
          <p:nvSpPr>
            <p:cNvPr id="7" name="Freeform 7"/>
            <p:cNvSpPr/>
            <p:nvPr/>
          </p:nvSpPr>
          <p:spPr>
            <a:xfrm>
              <a:off x="0" y="0"/>
              <a:ext cx="1097221" cy="406400"/>
            </a:xfrm>
            <a:custGeom>
              <a:avLst/>
              <a:gdLst/>
              <a:ahLst/>
              <a:cxnLst/>
              <a:rect l="l" t="t" r="r" b="b"/>
              <a:pathLst>
                <a:path w="1097221" h="406400">
                  <a:moveTo>
                    <a:pt x="0" y="0"/>
                  </a:moveTo>
                  <a:lnTo>
                    <a:pt x="1097221" y="0"/>
                  </a:lnTo>
                  <a:lnTo>
                    <a:pt x="1097221" y="406400"/>
                  </a:lnTo>
                  <a:lnTo>
                    <a:pt x="0" y="406400"/>
                  </a:lnTo>
                  <a:close/>
                </a:path>
              </a:pathLst>
            </a:custGeom>
            <a:solidFill>
              <a:srgbClr val="0B84CE"/>
            </a:solidFill>
          </p:spPr>
        </p:sp>
        <p:sp>
          <p:nvSpPr>
            <p:cNvPr id="8" name="TextBox 8"/>
            <p:cNvSpPr txBox="1"/>
            <p:nvPr/>
          </p:nvSpPr>
          <p:spPr>
            <a:xfrm>
              <a:off x="0" y="-47625"/>
              <a:ext cx="1097222" cy="454025"/>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1917001" y="3386905"/>
            <a:ext cx="4571751" cy="1693332"/>
            <a:chOff x="0" y="0"/>
            <a:chExt cx="1097222" cy="406400"/>
          </a:xfrm>
        </p:grpSpPr>
        <p:sp>
          <p:nvSpPr>
            <p:cNvPr id="10" name="Freeform 10"/>
            <p:cNvSpPr/>
            <p:nvPr/>
          </p:nvSpPr>
          <p:spPr>
            <a:xfrm>
              <a:off x="0" y="0"/>
              <a:ext cx="1097221" cy="406400"/>
            </a:xfrm>
            <a:custGeom>
              <a:avLst/>
              <a:gdLst/>
              <a:ahLst/>
              <a:cxnLst/>
              <a:rect l="l" t="t" r="r" b="b"/>
              <a:pathLst>
                <a:path w="1097221" h="406400">
                  <a:moveTo>
                    <a:pt x="0" y="0"/>
                  </a:moveTo>
                  <a:lnTo>
                    <a:pt x="1097221" y="0"/>
                  </a:lnTo>
                  <a:lnTo>
                    <a:pt x="1097221" y="406400"/>
                  </a:lnTo>
                  <a:lnTo>
                    <a:pt x="0" y="406400"/>
                  </a:lnTo>
                  <a:close/>
                </a:path>
              </a:pathLst>
            </a:custGeom>
            <a:solidFill>
              <a:srgbClr val="0B84CE"/>
            </a:solidFill>
          </p:spPr>
        </p:sp>
        <p:sp>
          <p:nvSpPr>
            <p:cNvPr id="11" name="TextBox 11"/>
            <p:cNvSpPr txBox="1"/>
            <p:nvPr/>
          </p:nvSpPr>
          <p:spPr>
            <a:xfrm>
              <a:off x="0" y="-47625"/>
              <a:ext cx="1097222" cy="454025"/>
            </a:xfrm>
            <a:prstGeom prst="rect">
              <a:avLst/>
            </a:prstGeom>
          </p:spPr>
          <p:txBody>
            <a:bodyPr lIns="50800" tIns="50800" rIns="50800" bIns="50800" rtlCol="0" anchor="ctr"/>
            <a:lstStyle/>
            <a:p>
              <a:pPr algn="ctr">
                <a:lnSpc>
                  <a:spcPts val="2800"/>
                </a:lnSpc>
              </a:pPr>
              <a:endParaRPr/>
            </a:p>
          </p:txBody>
        </p:sp>
      </p:grpSp>
      <p:sp>
        <p:nvSpPr>
          <p:cNvPr id="12" name="Freeform 12"/>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13" name="Freeform 13"/>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14" name="Freeform 14"/>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15" name="Freeform 15"/>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16" name="Freeform 16"/>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17" name="Freeform 17"/>
          <p:cNvSpPr/>
          <p:nvPr/>
        </p:nvSpPr>
        <p:spPr>
          <a:xfrm>
            <a:off x="2545783" y="5361224"/>
            <a:ext cx="11199231" cy="4925776"/>
          </a:xfrm>
          <a:custGeom>
            <a:avLst/>
            <a:gdLst/>
            <a:ahLst/>
            <a:cxnLst/>
            <a:rect l="l" t="t" r="r" b="b"/>
            <a:pathLst>
              <a:path w="11199231" h="4925776">
                <a:moveTo>
                  <a:pt x="0" y="0"/>
                </a:moveTo>
                <a:lnTo>
                  <a:pt x="11199232" y="0"/>
                </a:lnTo>
                <a:lnTo>
                  <a:pt x="11199232" y="4925776"/>
                </a:lnTo>
                <a:lnTo>
                  <a:pt x="0" y="4925776"/>
                </a:lnTo>
                <a:lnTo>
                  <a:pt x="0" y="0"/>
                </a:lnTo>
                <a:close/>
              </a:path>
            </a:pathLst>
          </a:custGeom>
          <a:blipFill>
            <a:blip r:embed="rId7"/>
            <a:stretch>
              <a:fillRect t="-8647"/>
            </a:stretch>
          </a:blipFill>
        </p:spPr>
      </p:sp>
      <p:sp>
        <p:nvSpPr>
          <p:cNvPr id="18" name="TextBox 18"/>
          <p:cNvSpPr txBox="1"/>
          <p:nvPr/>
        </p:nvSpPr>
        <p:spPr>
          <a:xfrm>
            <a:off x="4305161" y="1238250"/>
            <a:ext cx="9677678"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WHO WE ARE</a:t>
            </a:r>
          </a:p>
        </p:txBody>
      </p:sp>
      <p:sp>
        <p:nvSpPr>
          <p:cNvPr id="19" name="TextBox 19"/>
          <p:cNvSpPr txBox="1"/>
          <p:nvPr/>
        </p:nvSpPr>
        <p:spPr>
          <a:xfrm>
            <a:off x="2159551" y="2307912"/>
            <a:ext cx="13983293" cy="988335"/>
          </a:xfrm>
          <a:prstGeom prst="rect">
            <a:avLst/>
          </a:prstGeom>
        </p:spPr>
        <p:txBody>
          <a:bodyPr lIns="0" tIns="0" rIns="0" bIns="0" rtlCol="0" anchor="t">
            <a:spAutoFit/>
          </a:bodyPr>
          <a:lstStyle/>
          <a:p>
            <a:pPr marL="0" lvl="0" indent="0" algn="ctr">
              <a:lnSpc>
                <a:spcPts val="6973"/>
              </a:lnSpc>
              <a:spcBef>
                <a:spcPct val="0"/>
              </a:spcBef>
            </a:pPr>
            <a:r>
              <a:rPr lang="en-US" sz="8109" b="1" spc="-275">
                <a:solidFill>
                  <a:srgbClr val="000000"/>
                </a:solidFill>
                <a:latin typeface="Arimo Bold"/>
                <a:ea typeface="Arimo Bold"/>
                <a:cs typeface="Arimo Bold"/>
                <a:sym typeface="Arimo Bold"/>
              </a:rPr>
              <a:t>VIRGINIA CONFERENCE UMC</a:t>
            </a:r>
          </a:p>
        </p:txBody>
      </p:sp>
      <p:sp>
        <p:nvSpPr>
          <p:cNvPr id="20" name="TextBox 20"/>
          <p:cNvSpPr txBox="1"/>
          <p:nvPr/>
        </p:nvSpPr>
        <p:spPr>
          <a:xfrm>
            <a:off x="2266559" y="3912424"/>
            <a:ext cx="3150397" cy="590550"/>
          </a:xfrm>
          <a:prstGeom prst="rect">
            <a:avLst/>
          </a:prstGeom>
        </p:spPr>
        <p:txBody>
          <a:bodyPr lIns="0" tIns="0" rIns="0" bIns="0" rtlCol="0" anchor="t">
            <a:spAutoFit/>
          </a:bodyPr>
          <a:lstStyle/>
          <a:p>
            <a:pPr algn="ctr">
              <a:lnSpc>
                <a:spcPts val="4464"/>
              </a:lnSpc>
            </a:pPr>
            <a:r>
              <a:rPr lang="en-US" sz="3720" b="1" spc="-126">
                <a:solidFill>
                  <a:srgbClr val="000000"/>
                </a:solidFill>
                <a:latin typeface="Arimo Bold"/>
                <a:ea typeface="Arimo Bold"/>
                <a:cs typeface="Arimo Bold"/>
                <a:sym typeface="Arimo Bold"/>
              </a:rPr>
              <a:t>8 DISTRICTS</a:t>
            </a:r>
          </a:p>
        </p:txBody>
      </p:sp>
      <p:sp>
        <p:nvSpPr>
          <p:cNvPr id="21" name="TextBox 21"/>
          <p:cNvSpPr txBox="1"/>
          <p:nvPr/>
        </p:nvSpPr>
        <p:spPr>
          <a:xfrm>
            <a:off x="7486589" y="3643021"/>
            <a:ext cx="3162762" cy="1162050"/>
          </a:xfrm>
          <a:prstGeom prst="rect">
            <a:avLst/>
          </a:prstGeom>
        </p:spPr>
        <p:txBody>
          <a:bodyPr lIns="0" tIns="0" rIns="0" bIns="0" rtlCol="0" anchor="t">
            <a:spAutoFit/>
          </a:bodyPr>
          <a:lstStyle/>
          <a:p>
            <a:pPr algn="ctr">
              <a:lnSpc>
                <a:spcPts val="4540"/>
              </a:lnSpc>
            </a:pPr>
            <a:r>
              <a:rPr lang="en-US" sz="3783" b="1" spc="-128">
                <a:solidFill>
                  <a:srgbClr val="000000"/>
                </a:solidFill>
                <a:latin typeface="Arimo Bold"/>
                <a:ea typeface="Arimo Bold"/>
                <a:cs typeface="Arimo Bold"/>
                <a:sym typeface="Arimo Bold"/>
              </a:rPr>
              <a:t>1350 Clergy</a:t>
            </a:r>
          </a:p>
          <a:p>
            <a:pPr algn="ctr">
              <a:lnSpc>
                <a:spcPts val="4540"/>
              </a:lnSpc>
            </a:pPr>
            <a:r>
              <a:rPr lang="en-US" sz="3783" b="1" spc="-128">
                <a:solidFill>
                  <a:srgbClr val="000000"/>
                </a:solidFill>
                <a:latin typeface="Arimo Bold"/>
                <a:ea typeface="Arimo Bold"/>
                <a:cs typeface="Arimo Bold"/>
                <a:sym typeface="Arimo Bold"/>
              </a:rPr>
              <a:t>(664 active)</a:t>
            </a:r>
          </a:p>
        </p:txBody>
      </p:sp>
      <p:sp>
        <p:nvSpPr>
          <p:cNvPr id="22" name="TextBox 22"/>
          <p:cNvSpPr txBox="1"/>
          <p:nvPr/>
        </p:nvSpPr>
        <p:spPr>
          <a:xfrm>
            <a:off x="12621496" y="3912424"/>
            <a:ext cx="3162762" cy="590550"/>
          </a:xfrm>
          <a:prstGeom prst="rect">
            <a:avLst/>
          </a:prstGeom>
        </p:spPr>
        <p:txBody>
          <a:bodyPr lIns="0" tIns="0" rIns="0" bIns="0" rtlCol="0" anchor="t">
            <a:spAutoFit/>
          </a:bodyPr>
          <a:lstStyle/>
          <a:p>
            <a:pPr algn="ctr">
              <a:lnSpc>
                <a:spcPts val="4540"/>
              </a:lnSpc>
            </a:pPr>
            <a:r>
              <a:rPr lang="en-US" sz="3783" b="1" spc="-128">
                <a:solidFill>
                  <a:srgbClr val="000000"/>
                </a:solidFill>
                <a:latin typeface="Arimo Bold"/>
                <a:ea typeface="Arimo Bold"/>
                <a:cs typeface="Arimo Bold"/>
                <a:sym typeface="Arimo Bold"/>
              </a:rPr>
              <a:t>878 churches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6" name="Freeform 6"/>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7" name="Freeform 7"/>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8" name="Freeform 8"/>
          <p:cNvSpPr/>
          <p:nvPr/>
        </p:nvSpPr>
        <p:spPr>
          <a:xfrm>
            <a:off x="593861" y="4036137"/>
            <a:ext cx="1230263" cy="1525908"/>
          </a:xfrm>
          <a:custGeom>
            <a:avLst/>
            <a:gdLst/>
            <a:ahLst/>
            <a:cxnLst/>
            <a:rect l="l" t="t" r="r" b="b"/>
            <a:pathLst>
              <a:path w="1230263" h="1525908">
                <a:moveTo>
                  <a:pt x="0" y="0"/>
                </a:moveTo>
                <a:lnTo>
                  <a:pt x="1230263" y="0"/>
                </a:lnTo>
                <a:lnTo>
                  <a:pt x="1230263" y="1525908"/>
                </a:lnTo>
                <a:lnTo>
                  <a:pt x="0" y="152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593861" y="5892361"/>
            <a:ext cx="1230263" cy="1525908"/>
          </a:xfrm>
          <a:custGeom>
            <a:avLst/>
            <a:gdLst/>
            <a:ahLst/>
            <a:cxnLst/>
            <a:rect l="l" t="t" r="r" b="b"/>
            <a:pathLst>
              <a:path w="1230263" h="1525908">
                <a:moveTo>
                  <a:pt x="0" y="0"/>
                </a:moveTo>
                <a:lnTo>
                  <a:pt x="1230263" y="0"/>
                </a:lnTo>
                <a:lnTo>
                  <a:pt x="1230263" y="1525908"/>
                </a:lnTo>
                <a:lnTo>
                  <a:pt x="0" y="152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0071741" y="4036137"/>
            <a:ext cx="1230263" cy="1525908"/>
          </a:xfrm>
          <a:custGeom>
            <a:avLst/>
            <a:gdLst/>
            <a:ahLst/>
            <a:cxnLst/>
            <a:rect l="l" t="t" r="r" b="b"/>
            <a:pathLst>
              <a:path w="1230263" h="1525908">
                <a:moveTo>
                  <a:pt x="0" y="0"/>
                </a:moveTo>
                <a:lnTo>
                  <a:pt x="1230263" y="0"/>
                </a:lnTo>
                <a:lnTo>
                  <a:pt x="1230263" y="1525908"/>
                </a:lnTo>
                <a:lnTo>
                  <a:pt x="0" y="152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4312358" y="642003"/>
            <a:ext cx="9677678"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WHO WE ARE</a:t>
            </a:r>
          </a:p>
        </p:txBody>
      </p:sp>
      <p:sp>
        <p:nvSpPr>
          <p:cNvPr id="12" name="TextBox 12"/>
          <p:cNvSpPr txBox="1"/>
          <p:nvPr/>
        </p:nvSpPr>
        <p:spPr>
          <a:xfrm>
            <a:off x="2159551" y="1841187"/>
            <a:ext cx="13983293" cy="1864635"/>
          </a:xfrm>
          <a:prstGeom prst="rect">
            <a:avLst/>
          </a:prstGeom>
        </p:spPr>
        <p:txBody>
          <a:bodyPr lIns="0" tIns="0" rIns="0" bIns="0" rtlCol="0" anchor="t">
            <a:spAutoFit/>
          </a:bodyPr>
          <a:lstStyle/>
          <a:p>
            <a:pPr algn="ctr">
              <a:lnSpc>
                <a:spcPts val="6973"/>
              </a:lnSpc>
            </a:pPr>
            <a:r>
              <a:rPr lang="en-US" sz="8109" b="1" spc="-275">
                <a:solidFill>
                  <a:srgbClr val="000000"/>
                </a:solidFill>
                <a:latin typeface="Arimo Bold"/>
                <a:ea typeface="Arimo Bold"/>
                <a:cs typeface="Arimo Bold"/>
                <a:sym typeface="Arimo Bold"/>
              </a:rPr>
              <a:t>BY ETHNICITY</a:t>
            </a:r>
          </a:p>
          <a:p>
            <a:pPr marL="0" lvl="0" indent="0" algn="ctr">
              <a:lnSpc>
                <a:spcPts val="6973"/>
              </a:lnSpc>
              <a:spcBef>
                <a:spcPct val="0"/>
              </a:spcBef>
            </a:pPr>
            <a:r>
              <a:rPr lang="en-US" sz="8109" b="1" spc="-275">
                <a:solidFill>
                  <a:srgbClr val="000000"/>
                </a:solidFill>
                <a:latin typeface="Arimo Bold"/>
                <a:ea typeface="Arimo Bold"/>
                <a:cs typeface="Arimo Bold"/>
                <a:sym typeface="Arimo Bold"/>
              </a:rPr>
              <a:t>(OF 664 ACTIVE CLERGY)</a:t>
            </a:r>
          </a:p>
        </p:txBody>
      </p:sp>
      <p:sp>
        <p:nvSpPr>
          <p:cNvPr id="13" name="TextBox 13"/>
          <p:cNvSpPr txBox="1"/>
          <p:nvPr/>
        </p:nvSpPr>
        <p:spPr>
          <a:xfrm>
            <a:off x="2011601" y="4307919"/>
            <a:ext cx="6478042" cy="887095"/>
          </a:xfrm>
          <a:prstGeom prst="rect">
            <a:avLst/>
          </a:prstGeom>
        </p:spPr>
        <p:txBody>
          <a:bodyPr lIns="0" tIns="0" rIns="0" bIns="0" rtlCol="0" anchor="t">
            <a:spAutoFit/>
          </a:bodyPr>
          <a:lstStyle/>
          <a:p>
            <a:pPr algn="just">
              <a:lnSpc>
                <a:spcPts val="7279"/>
              </a:lnSpc>
            </a:pPr>
            <a:r>
              <a:rPr lang="en-US" sz="5199" b="1">
                <a:solidFill>
                  <a:srgbClr val="000000"/>
                </a:solidFill>
                <a:latin typeface="Canva Sans Bold"/>
                <a:ea typeface="Canva Sans Bold"/>
                <a:cs typeface="Canva Sans Bold"/>
                <a:sym typeface="Canva Sans Bold"/>
              </a:rPr>
              <a:t>57 African American</a:t>
            </a:r>
          </a:p>
        </p:txBody>
      </p:sp>
      <p:sp>
        <p:nvSpPr>
          <p:cNvPr id="14" name="TextBox 14"/>
          <p:cNvSpPr txBox="1"/>
          <p:nvPr/>
        </p:nvSpPr>
        <p:spPr>
          <a:xfrm>
            <a:off x="2011601" y="5898566"/>
            <a:ext cx="8424862" cy="1811020"/>
          </a:xfrm>
          <a:prstGeom prst="rect">
            <a:avLst/>
          </a:prstGeom>
        </p:spPr>
        <p:txBody>
          <a:bodyPr lIns="0" tIns="0" rIns="0" bIns="0" rtlCol="0" anchor="t">
            <a:spAutoFit/>
          </a:bodyPr>
          <a:lstStyle/>
          <a:p>
            <a:pPr algn="l">
              <a:lnSpc>
                <a:spcPts val="7279"/>
              </a:lnSpc>
            </a:pPr>
            <a:r>
              <a:rPr lang="en-US" sz="5199" b="1">
                <a:solidFill>
                  <a:srgbClr val="000000"/>
                </a:solidFill>
                <a:latin typeface="Canva Sans Bold"/>
                <a:ea typeface="Canva Sans Bold"/>
                <a:cs typeface="Canva Sans Bold"/>
                <a:sym typeface="Canva Sans Bold"/>
              </a:rPr>
              <a:t>84 Asian</a:t>
            </a:r>
          </a:p>
          <a:p>
            <a:pPr algn="l">
              <a:lnSpc>
                <a:spcPts val="7279"/>
              </a:lnSpc>
            </a:pPr>
            <a:r>
              <a:rPr lang="en-US" sz="5199" b="1">
                <a:solidFill>
                  <a:srgbClr val="000000"/>
                </a:solidFill>
                <a:latin typeface="Canva Sans Bold"/>
                <a:ea typeface="Canva Sans Bold"/>
                <a:cs typeface="Canva Sans Bold"/>
                <a:sym typeface="Canva Sans Bold"/>
              </a:rPr>
              <a:t>(Includes Korea and India)</a:t>
            </a:r>
          </a:p>
        </p:txBody>
      </p:sp>
      <p:sp>
        <p:nvSpPr>
          <p:cNvPr id="15" name="TextBox 15"/>
          <p:cNvSpPr txBox="1"/>
          <p:nvPr/>
        </p:nvSpPr>
        <p:spPr>
          <a:xfrm>
            <a:off x="11597279" y="4307919"/>
            <a:ext cx="3397300" cy="887095"/>
          </a:xfrm>
          <a:prstGeom prst="rect">
            <a:avLst/>
          </a:prstGeom>
        </p:spPr>
        <p:txBody>
          <a:bodyPr lIns="0" tIns="0" rIns="0" bIns="0" rtlCol="0" anchor="t">
            <a:spAutoFit/>
          </a:bodyPr>
          <a:lstStyle/>
          <a:p>
            <a:pPr algn="just">
              <a:lnSpc>
                <a:spcPts val="7279"/>
              </a:lnSpc>
            </a:pPr>
            <a:r>
              <a:rPr lang="en-US" sz="5199" b="1">
                <a:solidFill>
                  <a:srgbClr val="000000"/>
                </a:solidFill>
                <a:latin typeface="Canva Sans Bold"/>
                <a:ea typeface="Canva Sans Bold"/>
                <a:cs typeface="Canva Sans Bold"/>
                <a:sym typeface="Canva Sans Bold"/>
              </a:rPr>
              <a:t>9 Hispanic</a:t>
            </a:r>
          </a:p>
        </p:txBody>
      </p:sp>
      <p:sp>
        <p:nvSpPr>
          <p:cNvPr id="16" name="TextBox 16"/>
          <p:cNvSpPr txBox="1"/>
          <p:nvPr/>
        </p:nvSpPr>
        <p:spPr>
          <a:xfrm>
            <a:off x="11597279" y="6164142"/>
            <a:ext cx="5991076" cy="887095"/>
          </a:xfrm>
          <a:prstGeom prst="rect">
            <a:avLst/>
          </a:prstGeom>
        </p:spPr>
        <p:txBody>
          <a:bodyPr wrap="square" lIns="0" tIns="0" rIns="0" bIns="0" rtlCol="0" anchor="t">
            <a:spAutoFit/>
          </a:bodyPr>
          <a:lstStyle/>
          <a:p>
            <a:pPr algn="just">
              <a:lnSpc>
                <a:spcPts val="7279"/>
              </a:lnSpc>
            </a:pPr>
            <a:r>
              <a:rPr lang="en-US" sz="5199" b="1" dirty="0">
                <a:solidFill>
                  <a:srgbClr val="000000"/>
                </a:solidFill>
                <a:latin typeface="Canva Sans Bold"/>
                <a:ea typeface="Canva Sans Bold"/>
                <a:cs typeface="Canva Sans Bold"/>
                <a:sym typeface="Canva Sans Bold"/>
              </a:rPr>
              <a:t>3 Multi-Racial</a:t>
            </a:r>
          </a:p>
        </p:txBody>
      </p:sp>
      <p:sp>
        <p:nvSpPr>
          <p:cNvPr id="17" name="Freeform 17"/>
          <p:cNvSpPr/>
          <p:nvPr/>
        </p:nvSpPr>
        <p:spPr>
          <a:xfrm>
            <a:off x="10152612" y="5892361"/>
            <a:ext cx="1230263" cy="1525908"/>
          </a:xfrm>
          <a:custGeom>
            <a:avLst/>
            <a:gdLst/>
            <a:ahLst/>
            <a:cxnLst/>
            <a:rect l="l" t="t" r="r" b="b"/>
            <a:pathLst>
              <a:path w="1230263" h="1525908">
                <a:moveTo>
                  <a:pt x="0" y="0"/>
                </a:moveTo>
                <a:lnTo>
                  <a:pt x="1230263" y="0"/>
                </a:lnTo>
                <a:lnTo>
                  <a:pt x="1230263" y="1525908"/>
                </a:lnTo>
                <a:lnTo>
                  <a:pt x="0" y="152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593861" y="8141358"/>
            <a:ext cx="1230263" cy="1525908"/>
          </a:xfrm>
          <a:custGeom>
            <a:avLst/>
            <a:gdLst/>
            <a:ahLst/>
            <a:cxnLst/>
            <a:rect l="l" t="t" r="r" b="b"/>
            <a:pathLst>
              <a:path w="1230263" h="1525908">
                <a:moveTo>
                  <a:pt x="0" y="0"/>
                </a:moveTo>
                <a:lnTo>
                  <a:pt x="1230263" y="0"/>
                </a:lnTo>
                <a:lnTo>
                  <a:pt x="1230263" y="1525907"/>
                </a:lnTo>
                <a:lnTo>
                  <a:pt x="0" y="15259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0152612" y="8141358"/>
            <a:ext cx="1230263" cy="1525908"/>
          </a:xfrm>
          <a:custGeom>
            <a:avLst/>
            <a:gdLst/>
            <a:ahLst/>
            <a:cxnLst/>
            <a:rect l="l" t="t" r="r" b="b"/>
            <a:pathLst>
              <a:path w="1230263" h="1525908">
                <a:moveTo>
                  <a:pt x="0" y="0"/>
                </a:moveTo>
                <a:lnTo>
                  <a:pt x="1230263" y="0"/>
                </a:lnTo>
                <a:lnTo>
                  <a:pt x="1230263" y="1525907"/>
                </a:lnTo>
                <a:lnTo>
                  <a:pt x="0" y="15259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20"/>
          <p:cNvSpPr txBox="1"/>
          <p:nvPr/>
        </p:nvSpPr>
        <p:spPr>
          <a:xfrm>
            <a:off x="2011601" y="8371205"/>
            <a:ext cx="6715571" cy="887095"/>
          </a:xfrm>
          <a:prstGeom prst="rect">
            <a:avLst/>
          </a:prstGeom>
        </p:spPr>
        <p:txBody>
          <a:bodyPr lIns="0" tIns="0" rIns="0" bIns="0" rtlCol="0" anchor="t">
            <a:spAutoFit/>
          </a:bodyPr>
          <a:lstStyle/>
          <a:p>
            <a:pPr algn="just">
              <a:lnSpc>
                <a:spcPts val="7279"/>
              </a:lnSpc>
            </a:pPr>
            <a:r>
              <a:rPr lang="en-US" sz="5199" b="1">
                <a:solidFill>
                  <a:srgbClr val="000000"/>
                </a:solidFill>
                <a:latin typeface="Canva Sans Bold"/>
                <a:ea typeface="Canva Sans Bold"/>
                <a:cs typeface="Canva Sans Bold"/>
                <a:sym typeface="Canva Sans Bold"/>
              </a:rPr>
              <a:t>511 Caucasian/White</a:t>
            </a:r>
          </a:p>
        </p:txBody>
      </p:sp>
      <p:sp>
        <p:nvSpPr>
          <p:cNvPr id="21" name="TextBox 21"/>
          <p:cNvSpPr txBox="1"/>
          <p:nvPr/>
        </p:nvSpPr>
        <p:spPr>
          <a:xfrm>
            <a:off x="11597278" y="8371205"/>
            <a:ext cx="8800783" cy="887095"/>
          </a:xfrm>
          <a:prstGeom prst="rect">
            <a:avLst/>
          </a:prstGeom>
        </p:spPr>
        <p:txBody>
          <a:bodyPr wrap="square" lIns="0" tIns="0" rIns="0" bIns="0" rtlCol="0" anchor="t">
            <a:spAutoFit/>
          </a:bodyPr>
          <a:lstStyle/>
          <a:p>
            <a:pPr algn="just">
              <a:lnSpc>
                <a:spcPts val="7279"/>
              </a:lnSpc>
            </a:pPr>
            <a:r>
              <a:rPr lang="en-US" sz="5199" b="1" dirty="0">
                <a:solidFill>
                  <a:srgbClr val="000000"/>
                </a:solidFill>
                <a:latin typeface="Canva Sans Bold"/>
                <a:ea typeface="Canva Sans Bold"/>
                <a:cs typeface="Canva Sans Bold"/>
                <a:sym typeface="Canva Sans Bold"/>
              </a:rPr>
              <a:t>0 Native American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5437" y="680582"/>
            <a:ext cx="11563550" cy="8925836"/>
          </a:xfrm>
          <a:custGeom>
            <a:avLst/>
            <a:gdLst/>
            <a:ahLst/>
            <a:cxnLst/>
            <a:rect l="l" t="t" r="r" b="b"/>
            <a:pathLst>
              <a:path w="11563550" h="8925836">
                <a:moveTo>
                  <a:pt x="0" y="0"/>
                </a:moveTo>
                <a:lnTo>
                  <a:pt x="11563551" y="0"/>
                </a:lnTo>
                <a:lnTo>
                  <a:pt x="11563551" y="8925836"/>
                </a:lnTo>
                <a:lnTo>
                  <a:pt x="0" y="8925836"/>
                </a:lnTo>
                <a:lnTo>
                  <a:pt x="0" y="0"/>
                </a:lnTo>
                <a:close/>
              </a:path>
            </a:pathLst>
          </a:custGeom>
          <a:blipFill>
            <a:blip r:embed="rId2"/>
            <a:stretch>
              <a:fillRect l="-29271" t="-8698" r="-34722" b="-10807"/>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3895007">
            <a:off x="-6459224" y="-4118743"/>
            <a:ext cx="11772082" cy="5521740"/>
          </a:xfrm>
          <a:custGeom>
            <a:avLst/>
            <a:gdLst/>
            <a:ahLst/>
            <a:cxnLst/>
            <a:rect l="l" t="t" r="r" b="b"/>
            <a:pathLst>
              <a:path w="11772082" h="5521740">
                <a:moveTo>
                  <a:pt x="0" y="0"/>
                </a:moveTo>
                <a:lnTo>
                  <a:pt x="11772082" y="0"/>
                </a:lnTo>
                <a:lnTo>
                  <a:pt x="11772082" y="5521740"/>
                </a:lnTo>
                <a:lnTo>
                  <a:pt x="0" y="5521740"/>
                </a:lnTo>
                <a:lnTo>
                  <a:pt x="0" y="0"/>
                </a:lnTo>
                <a:close/>
              </a:path>
            </a:pathLst>
          </a:custGeom>
          <a:blipFill>
            <a:blip r:embed="rId3"/>
            <a:stretch>
              <a:fillRect l="-15816" t="-52363" b="-12144"/>
            </a:stretch>
          </a:blipFill>
        </p:spPr>
      </p:sp>
      <p:sp>
        <p:nvSpPr>
          <p:cNvPr id="4" name="Freeform 4"/>
          <p:cNvSpPr/>
          <p:nvPr/>
        </p:nvSpPr>
        <p:spPr>
          <a:xfrm rot="6483168">
            <a:off x="12334818" y="7076141"/>
            <a:ext cx="13780926" cy="5521740"/>
          </a:xfrm>
          <a:custGeom>
            <a:avLst/>
            <a:gdLst/>
            <a:ahLst/>
            <a:cxnLst/>
            <a:rect l="l" t="t" r="r" b="b"/>
            <a:pathLst>
              <a:path w="13780926" h="5521740">
                <a:moveTo>
                  <a:pt x="0" y="0"/>
                </a:moveTo>
                <a:lnTo>
                  <a:pt x="13780926" y="0"/>
                </a:lnTo>
                <a:lnTo>
                  <a:pt x="13780926" y="5521740"/>
                </a:lnTo>
                <a:lnTo>
                  <a:pt x="0" y="5521740"/>
                </a:lnTo>
                <a:lnTo>
                  <a:pt x="0" y="0"/>
                </a:lnTo>
                <a:close/>
              </a:path>
            </a:pathLst>
          </a:custGeom>
          <a:blipFill>
            <a:blip r:embed="rId3"/>
            <a:stretch>
              <a:fillRect t="-53466" b="-12813"/>
            </a:stretch>
          </a:blipFill>
        </p:spPr>
      </p:sp>
      <p:sp>
        <p:nvSpPr>
          <p:cNvPr id="5" name="Freeform 5"/>
          <p:cNvSpPr/>
          <p:nvPr/>
        </p:nvSpPr>
        <p:spPr>
          <a:xfrm rot="4242921">
            <a:off x="-166199" y="-3293937"/>
            <a:ext cx="2155401" cy="5648203"/>
          </a:xfrm>
          <a:custGeom>
            <a:avLst/>
            <a:gdLst/>
            <a:ahLst/>
            <a:cxnLst/>
            <a:rect l="l" t="t" r="r" b="b"/>
            <a:pathLst>
              <a:path w="2155401" h="5648203">
                <a:moveTo>
                  <a:pt x="0" y="0"/>
                </a:moveTo>
                <a:lnTo>
                  <a:pt x="2155400" y="0"/>
                </a:lnTo>
                <a:lnTo>
                  <a:pt x="2155400" y="5648203"/>
                </a:lnTo>
                <a:lnTo>
                  <a:pt x="0" y="5648203"/>
                </a:lnTo>
                <a:lnTo>
                  <a:pt x="0" y="0"/>
                </a:lnTo>
                <a:close/>
              </a:path>
            </a:pathLst>
          </a:custGeom>
          <a:blipFill>
            <a:blip r:embed="rId4"/>
            <a:stretch>
              <a:fillRect l="-145976" t="-11036" r="-190751"/>
            </a:stretch>
          </a:blipFill>
        </p:spPr>
      </p:sp>
      <p:sp>
        <p:nvSpPr>
          <p:cNvPr id="6" name="Freeform 6"/>
          <p:cNvSpPr/>
          <p:nvPr/>
        </p:nvSpPr>
        <p:spPr>
          <a:xfrm rot="-6978902">
            <a:off x="16254104" y="7268244"/>
            <a:ext cx="2155401" cy="5648203"/>
          </a:xfrm>
          <a:custGeom>
            <a:avLst/>
            <a:gdLst/>
            <a:ahLst/>
            <a:cxnLst/>
            <a:rect l="l" t="t" r="r" b="b"/>
            <a:pathLst>
              <a:path w="2155401" h="5648203">
                <a:moveTo>
                  <a:pt x="0" y="0"/>
                </a:moveTo>
                <a:lnTo>
                  <a:pt x="2155401" y="0"/>
                </a:lnTo>
                <a:lnTo>
                  <a:pt x="2155401" y="5648202"/>
                </a:lnTo>
                <a:lnTo>
                  <a:pt x="0" y="5648202"/>
                </a:lnTo>
                <a:lnTo>
                  <a:pt x="0" y="0"/>
                </a:lnTo>
                <a:close/>
              </a:path>
            </a:pathLst>
          </a:custGeom>
          <a:blipFill>
            <a:blip r:embed="rId4"/>
            <a:stretch>
              <a:fillRect l="-145976" t="-11036" r="-190751"/>
            </a:stretch>
          </a:blipFill>
        </p:spPr>
      </p:sp>
      <p:sp>
        <p:nvSpPr>
          <p:cNvPr id="7" name="Freeform 7"/>
          <p:cNvSpPr/>
          <p:nvPr/>
        </p:nvSpPr>
        <p:spPr>
          <a:xfrm rot="-304013">
            <a:off x="15253964" y="-552825"/>
            <a:ext cx="3568647" cy="2230405"/>
          </a:xfrm>
          <a:custGeom>
            <a:avLst/>
            <a:gdLst/>
            <a:ahLst/>
            <a:cxnLst/>
            <a:rect l="l" t="t" r="r" b="b"/>
            <a:pathLst>
              <a:path w="3568647" h="2230405">
                <a:moveTo>
                  <a:pt x="0" y="0"/>
                </a:moveTo>
                <a:lnTo>
                  <a:pt x="3568647" y="0"/>
                </a:lnTo>
                <a:lnTo>
                  <a:pt x="3568647" y="2230405"/>
                </a:lnTo>
                <a:lnTo>
                  <a:pt x="0" y="2230405"/>
                </a:lnTo>
                <a:lnTo>
                  <a:pt x="0" y="0"/>
                </a:lnTo>
                <a:close/>
              </a:path>
            </a:pathLst>
          </a:custGeom>
          <a:blipFill>
            <a:blip r:embed="rId5">
              <a:alphaModFix amt="14000"/>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4312358" y="642003"/>
            <a:ext cx="9677678" cy="961059"/>
          </a:xfrm>
          <a:prstGeom prst="rect">
            <a:avLst/>
          </a:prstGeom>
        </p:spPr>
        <p:txBody>
          <a:bodyPr lIns="0" tIns="0" rIns="0" bIns="0" rtlCol="0" anchor="t">
            <a:spAutoFit/>
          </a:bodyPr>
          <a:lstStyle/>
          <a:p>
            <a:pPr marL="0" lvl="0" indent="0" algn="ctr">
              <a:lnSpc>
                <a:spcPts val="6620"/>
              </a:lnSpc>
              <a:spcBef>
                <a:spcPct val="0"/>
              </a:spcBef>
            </a:pPr>
            <a:r>
              <a:rPr lang="en-US" sz="7698" spc="-261">
                <a:solidFill>
                  <a:srgbClr val="000000"/>
                </a:solidFill>
                <a:latin typeface="Arimo"/>
                <a:ea typeface="Arimo"/>
                <a:cs typeface="Arimo"/>
                <a:sym typeface="Arimo"/>
              </a:rPr>
              <a:t>WHO WE ARE</a:t>
            </a:r>
          </a:p>
        </p:txBody>
      </p:sp>
      <p:sp>
        <p:nvSpPr>
          <p:cNvPr id="9" name="TextBox 9"/>
          <p:cNvSpPr txBox="1"/>
          <p:nvPr/>
        </p:nvSpPr>
        <p:spPr>
          <a:xfrm>
            <a:off x="2159551" y="1841187"/>
            <a:ext cx="13983293" cy="1864635"/>
          </a:xfrm>
          <a:prstGeom prst="rect">
            <a:avLst/>
          </a:prstGeom>
        </p:spPr>
        <p:txBody>
          <a:bodyPr lIns="0" tIns="0" rIns="0" bIns="0" rtlCol="0" anchor="t">
            <a:spAutoFit/>
          </a:bodyPr>
          <a:lstStyle/>
          <a:p>
            <a:pPr algn="ctr">
              <a:lnSpc>
                <a:spcPts val="6973"/>
              </a:lnSpc>
            </a:pPr>
            <a:r>
              <a:rPr lang="en-US" sz="8109" b="1" spc="-275">
                <a:solidFill>
                  <a:srgbClr val="000000"/>
                </a:solidFill>
                <a:latin typeface="Arimo Bold"/>
                <a:ea typeface="Arimo Bold"/>
                <a:cs typeface="Arimo Bold"/>
                <a:sym typeface="Arimo Bold"/>
              </a:rPr>
              <a:t>BY GENDER</a:t>
            </a:r>
          </a:p>
          <a:p>
            <a:pPr marL="0" lvl="0" indent="0" algn="ctr">
              <a:lnSpc>
                <a:spcPts val="6973"/>
              </a:lnSpc>
              <a:spcBef>
                <a:spcPct val="0"/>
              </a:spcBef>
            </a:pPr>
            <a:r>
              <a:rPr lang="en-US" sz="8109" b="1" spc="-275">
                <a:solidFill>
                  <a:srgbClr val="000000"/>
                </a:solidFill>
                <a:latin typeface="Arimo Bold"/>
                <a:ea typeface="Arimo Bold"/>
                <a:cs typeface="Arimo Bold"/>
                <a:sym typeface="Arimo Bold"/>
              </a:rPr>
              <a:t>(OF 664 ACTIVE CLERGY)</a:t>
            </a:r>
          </a:p>
        </p:txBody>
      </p:sp>
      <p:sp>
        <p:nvSpPr>
          <p:cNvPr id="10" name="TextBox 10"/>
          <p:cNvSpPr txBox="1"/>
          <p:nvPr/>
        </p:nvSpPr>
        <p:spPr>
          <a:xfrm>
            <a:off x="289135" y="4007754"/>
            <a:ext cx="8862062" cy="3658870"/>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Licensed Local Pastors</a:t>
            </a:r>
          </a:p>
          <a:p>
            <a:pPr marL="1122679" lvl="1" indent="-561340" algn="l">
              <a:lnSpc>
                <a:spcPts val="7279"/>
              </a:lnSpc>
              <a:buFont typeface="Arial"/>
              <a:buChar char="•"/>
            </a:pPr>
            <a:r>
              <a:rPr lang="en-US" sz="5199" b="1">
                <a:solidFill>
                  <a:srgbClr val="000000"/>
                </a:solidFill>
                <a:latin typeface="Canva Sans Bold"/>
                <a:ea typeface="Canva Sans Bold"/>
                <a:cs typeface="Canva Sans Bold"/>
                <a:sym typeface="Canva Sans Bold"/>
              </a:rPr>
              <a:t>Full-time: 80 (M), 55 (F)</a:t>
            </a:r>
          </a:p>
          <a:p>
            <a:pPr marL="1122679" lvl="1" indent="-561340" algn="l">
              <a:lnSpc>
                <a:spcPts val="7279"/>
              </a:lnSpc>
              <a:buFont typeface="Arial"/>
              <a:buChar char="•"/>
            </a:pPr>
            <a:r>
              <a:rPr lang="en-US" sz="5199" b="1">
                <a:solidFill>
                  <a:srgbClr val="000000"/>
                </a:solidFill>
                <a:latin typeface="Canva Sans Bold"/>
                <a:ea typeface="Canva Sans Bold"/>
                <a:cs typeface="Canva Sans Bold"/>
                <a:sym typeface="Canva Sans Bold"/>
              </a:rPr>
              <a:t>Part-time: 43 (M), 29 (F)</a:t>
            </a:r>
          </a:p>
          <a:p>
            <a:pPr algn="ctr">
              <a:lnSpc>
                <a:spcPts val="7279"/>
              </a:lnSpc>
            </a:pPr>
            <a:endParaRPr lang="en-US" sz="5199" b="1">
              <a:solidFill>
                <a:srgbClr val="000000"/>
              </a:solidFill>
              <a:latin typeface="Canva Sans Bold"/>
              <a:ea typeface="Canva Sans Bold"/>
              <a:cs typeface="Canva Sans Bold"/>
              <a:sym typeface="Canva Sans Bold"/>
            </a:endParaRPr>
          </a:p>
        </p:txBody>
      </p:sp>
      <p:sp>
        <p:nvSpPr>
          <p:cNvPr id="11" name="TextBox 11"/>
          <p:cNvSpPr txBox="1"/>
          <p:nvPr/>
        </p:nvSpPr>
        <p:spPr>
          <a:xfrm>
            <a:off x="9951544" y="4007754"/>
            <a:ext cx="7803067" cy="4582795"/>
          </a:xfrm>
          <a:prstGeom prst="rect">
            <a:avLst/>
          </a:prstGeom>
        </p:spPr>
        <p:txBody>
          <a:bodyPr lIns="0" tIns="0" rIns="0" bIns="0" rtlCol="0" anchor="t">
            <a:spAutoFit/>
          </a:bodyPr>
          <a:lstStyle/>
          <a:p>
            <a:pPr algn="l">
              <a:lnSpc>
                <a:spcPts val="7279"/>
              </a:lnSpc>
            </a:pPr>
            <a:r>
              <a:rPr lang="en-US" sz="5199" b="1">
                <a:solidFill>
                  <a:srgbClr val="000000"/>
                </a:solidFill>
                <a:latin typeface="Canva Sans Bold"/>
                <a:ea typeface="Canva Sans Bold"/>
                <a:cs typeface="Canva Sans Bold"/>
                <a:sym typeface="Canva Sans Bold"/>
              </a:rPr>
              <a:t>Provisional Deacons</a:t>
            </a:r>
          </a:p>
          <a:p>
            <a:pPr algn="l">
              <a:lnSpc>
                <a:spcPts val="7279"/>
              </a:lnSpc>
            </a:pPr>
            <a:r>
              <a:rPr lang="en-US" sz="5199" b="1">
                <a:solidFill>
                  <a:srgbClr val="000000"/>
                </a:solidFill>
                <a:latin typeface="Canva Sans Bold"/>
                <a:ea typeface="Canva Sans Bold"/>
                <a:cs typeface="Canva Sans Bold"/>
                <a:sym typeface="Canva Sans Bold"/>
              </a:rPr>
              <a:t>4 (M), 5 (F)</a:t>
            </a:r>
          </a:p>
          <a:p>
            <a:pPr algn="l">
              <a:lnSpc>
                <a:spcPts val="7279"/>
              </a:lnSpc>
            </a:pPr>
            <a:endParaRPr lang="en-US" sz="5199" b="1">
              <a:solidFill>
                <a:srgbClr val="000000"/>
              </a:solidFill>
              <a:latin typeface="Canva Sans Bold"/>
              <a:ea typeface="Canva Sans Bold"/>
              <a:cs typeface="Canva Sans Bold"/>
              <a:sym typeface="Canva Sans Bold"/>
            </a:endParaRPr>
          </a:p>
          <a:p>
            <a:pPr algn="l">
              <a:lnSpc>
                <a:spcPts val="7279"/>
              </a:lnSpc>
            </a:pPr>
            <a:r>
              <a:rPr lang="en-US" sz="5199" b="1">
                <a:solidFill>
                  <a:srgbClr val="000000"/>
                </a:solidFill>
                <a:latin typeface="Canva Sans Bold"/>
                <a:ea typeface="Canva Sans Bold"/>
                <a:cs typeface="Canva Sans Bold"/>
                <a:sym typeface="Canva Sans Bold"/>
              </a:rPr>
              <a:t>Associate Members</a:t>
            </a:r>
          </a:p>
          <a:p>
            <a:pPr algn="l">
              <a:lnSpc>
                <a:spcPts val="7279"/>
              </a:lnSpc>
            </a:pPr>
            <a:r>
              <a:rPr lang="en-US" sz="5199" b="1">
                <a:solidFill>
                  <a:srgbClr val="000000"/>
                </a:solidFill>
                <a:latin typeface="Canva Sans Bold"/>
                <a:ea typeface="Canva Sans Bold"/>
                <a:cs typeface="Canva Sans Bold"/>
                <a:sym typeface="Canva Sans Bold"/>
              </a:rPr>
              <a:t>1 (M), 1 (F)</a:t>
            </a:r>
          </a:p>
        </p:txBody>
      </p:sp>
      <p:sp>
        <p:nvSpPr>
          <p:cNvPr id="12" name="TextBox 12"/>
          <p:cNvSpPr txBox="1"/>
          <p:nvPr/>
        </p:nvSpPr>
        <p:spPr>
          <a:xfrm>
            <a:off x="911501" y="7102066"/>
            <a:ext cx="6479135" cy="2734945"/>
          </a:xfrm>
          <a:prstGeom prst="rect">
            <a:avLst/>
          </a:prstGeom>
        </p:spPr>
        <p:txBody>
          <a:bodyPr lIns="0" tIns="0" rIns="0" bIns="0" rtlCol="0" anchor="t">
            <a:spAutoFit/>
          </a:bodyPr>
          <a:lstStyle/>
          <a:p>
            <a:pPr algn="l">
              <a:lnSpc>
                <a:spcPts val="7279"/>
              </a:lnSpc>
            </a:pPr>
            <a:r>
              <a:rPr lang="en-US" sz="5199" b="1">
                <a:solidFill>
                  <a:srgbClr val="000000"/>
                </a:solidFill>
                <a:latin typeface="Canva Sans Bold"/>
                <a:ea typeface="Canva Sans Bold"/>
                <a:cs typeface="Canva Sans Bold"/>
                <a:sym typeface="Canva Sans Bold"/>
              </a:rPr>
              <a:t>Provisional Elders</a:t>
            </a:r>
          </a:p>
          <a:p>
            <a:pPr algn="l">
              <a:lnSpc>
                <a:spcPts val="7279"/>
              </a:lnSpc>
            </a:pPr>
            <a:r>
              <a:rPr lang="en-US" sz="5199" b="1">
                <a:solidFill>
                  <a:srgbClr val="000000"/>
                </a:solidFill>
                <a:latin typeface="Canva Sans Bold"/>
                <a:ea typeface="Canva Sans Bold"/>
                <a:cs typeface="Canva Sans Bold"/>
                <a:sym typeface="Canva Sans Bold"/>
              </a:rPr>
              <a:t>28 (M), 26 (F)</a:t>
            </a:r>
          </a:p>
          <a:p>
            <a:pPr algn="l">
              <a:lnSpc>
                <a:spcPts val="7279"/>
              </a:lnSpc>
            </a:pPr>
            <a:endParaRPr lang="en-US" sz="5199" b="1">
              <a:solidFill>
                <a:srgbClr val="000000"/>
              </a:solidFill>
              <a:latin typeface="Canva Sans Bold"/>
              <a:ea typeface="Canva Sans Bold"/>
              <a:cs typeface="Canva Sans Bold"/>
              <a:sym typeface="Canva Sa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08835" y="1687749"/>
            <a:ext cx="7671020" cy="6157763"/>
          </a:xfrm>
          <a:custGeom>
            <a:avLst/>
            <a:gdLst/>
            <a:ahLst/>
            <a:cxnLst/>
            <a:rect l="l" t="t" r="r" b="b"/>
            <a:pathLst>
              <a:path w="7671020" h="6157763">
                <a:moveTo>
                  <a:pt x="0" y="0"/>
                </a:moveTo>
                <a:lnTo>
                  <a:pt x="7671019" y="0"/>
                </a:lnTo>
                <a:lnTo>
                  <a:pt x="7671019" y="6157763"/>
                </a:lnTo>
                <a:lnTo>
                  <a:pt x="0" y="6157763"/>
                </a:lnTo>
                <a:lnTo>
                  <a:pt x="0" y="0"/>
                </a:lnTo>
                <a:close/>
              </a:path>
            </a:pathLst>
          </a:custGeom>
          <a:blipFill>
            <a:blip r:embed="rId2"/>
            <a:stretch>
              <a:fillRect l="-129654" t="-65528" r="-128216" b="-85243"/>
            </a:stretch>
          </a:blipFill>
        </p:spPr>
      </p:sp>
      <p:sp>
        <p:nvSpPr>
          <p:cNvPr id="3" name="Freeform 3"/>
          <p:cNvSpPr/>
          <p:nvPr/>
        </p:nvSpPr>
        <p:spPr>
          <a:xfrm>
            <a:off x="1536979" y="1401593"/>
            <a:ext cx="7257545" cy="6443919"/>
          </a:xfrm>
          <a:custGeom>
            <a:avLst/>
            <a:gdLst/>
            <a:ahLst/>
            <a:cxnLst/>
            <a:rect l="l" t="t" r="r" b="b"/>
            <a:pathLst>
              <a:path w="7257545" h="6443919">
                <a:moveTo>
                  <a:pt x="0" y="0"/>
                </a:moveTo>
                <a:lnTo>
                  <a:pt x="7257545" y="0"/>
                </a:lnTo>
                <a:lnTo>
                  <a:pt x="7257545" y="6443919"/>
                </a:lnTo>
                <a:lnTo>
                  <a:pt x="0" y="6443919"/>
                </a:lnTo>
                <a:lnTo>
                  <a:pt x="0" y="0"/>
                </a:lnTo>
                <a:close/>
              </a:path>
            </a:pathLst>
          </a:custGeom>
          <a:blipFill>
            <a:blip r:embed="rId3"/>
            <a:stretch>
              <a:fillRect l="-139779" t="-46441" r="-121301" b="-82311"/>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749</Words>
  <Application>Microsoft Office PowerPoint</Application>
  <PresentationFormat>Custom</PresentationFormat>
  <Paragraphs>162</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vt:lpstr>
      <vt:lpstr>Arial</vt:lpstr>
      <vt:lpstr>Arimo</vt:lpstr>
      <vt:lpstr>Arimo Bold</vt:lpstr>
      <vt:lpstr>Canva Sans</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CLERGY COMPENSATION TASK FORCE</dc:title>
  <dc:creator>Jessie S. Colwell</dc:creator>
  <cp:lastModifiedBy>Jessie S. Colwell</cp:lastModifiedBy>
  <cp:revision>2</cp:revision>
  <dcterms:created xsi:type="dcterms:W3CDTF">2006-08-16T00:00:00Z</dcterms:created>
  <dcterms:modified xsi:type="dcterms:W3CDTF">2025-03-21T20:05:23Z</dcterms:modified>
  <dc:identifier>DAGVXHjE1aI</dc:identifier>
</cp:coreProperties>
</file>