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6" r:id="rId2"/>
    <p:sldId id="268" r:id="rId3"/>
    <p:sldId id="258" r:id="rId4"/>
    <p:sldId id="259" r:id="rId5"/>
    <p:sldId id="260" r:id="rId6"/>
    <p:sldId id="261" r:id="rId7"/>
    <p:sldId id="270" r:id="rId8"/>
    <p:sldId id="262" r:id="rId9"/>
    <p:sldId id="263" r:id="rId10"/>
    <p:sldId id="264" r:id="rId11"/>
    <p:sldId id="271" r:id="rId12"/>
    <p:sldId id="266" r:id="rId13"/>
    <p:sldId id="265" r:id="rId14"/>
    <p:sldId id="272" r:id="rId15"/>
    <p:sldId id="267" r:id="rId16"/>
    <p:sldId id="273" r:id="rId17"/>
    <p:sldId id="26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615"/>
    <p:restoredTop sz="86433"/>
  </p:normalViewPr>
  <p:slideViewPr>
    <p:cSldViewPr snapToGrid="0">
      <p:cViewPr varScale="1">
        <p:scale>
          <a:sx n="58" d="100"/>
          <a:sy n="58" d="100"/>
        </p:scale>
        <p:origin x="216" y="1272"/>
      </p:cViewPr>
      <p:guideLst/>
    </p:cSldViewPr>
  </p:slideViewPr>
  <p:outlineViewPr>
    <p:cViewPr>
      <p:scale>
        <a:sx n="33" d="100"/>
        <a:sy n="33" d="100"/>
      </p:scale>
      <p:origin x="0" y="-981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3EAB28-CB00-3E40-9714-9F968B842226}" type="datetimeFigureOut">
              <a:rPr lang="en-US" smtClean="0"/>
              <a:t>5/8/23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9CCA27-B0F8-204F-8865-EBF1DEB72457}" type="slidenum">
              <a:rPr lang="en-US" smtClean="0"/>
              <a:t>‹#›</a:t>
            </a:fld>
            <a:endParaRPr lang="en-US"/>
          </a:p>
        </p:txBody>
      </p:sp>
    </p:spTree>
    <p:extLst>
      <p:ext uri="{BB962C8B-B14F-4D97-AF65-F5344CB8AC3E}">
        <p14:creationId xmlns:p14="http://schemas.microsoft.com/office/powerpoint/2010/main" val="1304032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CCA27-B0F8-204F-8865-EBF1DEB72457}" type="slidenum">
              <a:rPr lang="en-US" smtClean="0"/>
              <a:t>1</a:t>
            </a:fld>
            <a:endParaRPr lang="en-US"/>
          </a:p>
        </p:txBody>
      </p:sp>
    </p:spTree>
    <p:extLst>
      <p:ext uri="{BB962C8B-B14F-4D97-AF65-F5344CB8AC3E}">
        <p14:creationId xmlns:p14="http://schemas.microsoft.com/office/powerpoint/2010/main" val="10632233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CCA27-B0F8-204F-8865-EBF1DEB72457}" type="slidenum">
              <a:rPr lang="en-US" smtClean="0"/>
              <a:t>10</a:t>
            </a:fld>
            <a:endParaRPr lang="en-US"/>
          </a:p>
        </p:txBody>
      </p:sp>
    </p:spTree>
    <p:extLst>
      <p:ext uri="{BB962C8B-B14F-4D97-AF65-F5344CB8AC3E}">
        <p14:creationId xmlns:p14="http://schemas.microsoft.com/office/powerpoint/2010/main" val="32785083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CCA27-B0F8-204F-8865-EBF1DEB72457}" type="slidenum">
              <a:rPr lang="en-US" smtClean="0"/>
              <a:t>11</a:t>
            </a:fld>
            <a:endParaRPr lang="en-US"/>
          </a:p>
        </p:txBody>
      </p:sp>
    </p:spTree>
    <p:extLst>
      <p:ext uri="{BB962C8B-B14F-4D97-AF65-F5344CB8AC3E}">
        <p14:creationId xmlns:p14="http://schemas.microsoft.com/office/powerpoint/2010/main" val="12977557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CCA27-B0F8-204F-8865-EBF1DEB72457}" type="slidenum">
              <a:rPr lang="en-US" smtClean="0"/>
              <a:t>12</a:t>
            </a:fld>
            <a:endParaRPr lang="en-US"/>
          </a:p>
        </p:txBody>
      </p:sp>
    </p:spTree>
    <p:extLst>
      <p:ext uri="{BB962C8B-B14F-4D97-AF65-F5344CB8AC3E}">
        <p14:creationId xmlns:p14="http://schemas.microsoft.com/office/powerpoint/2010/main" val="8598892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CCA27-B0F8-204F-8865-EBF1DEB72457}" type="slidenum">
              <a:rPr lang="en-US" smtClean="0"/>
              <a:t>13</a:t>
            </a:fld>
            <a:endParaRPr lang="en-US"/>
          </a:p>
        </p:txBody>
      </p:sp>
    </p:spTree>
    <p:extLst>
      <p:ext uri="{BB962C8B-B14F-4D97-AF65-F5344CB8AC3E}">
        <p14:creationId xmlns:p14="http://schemas.microsoft.com/office/powerpoint/2010/main" val="30791551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CCA27-B0F8-204F-8865-EBF1DEB72457}" type="slidenum">
              <a:rPr lang="en-US" smtClean="0"/>
              <a:t>14</a:t>
            </a:fld>
            <a:endParaRPr lang="en-US"/>
          </a:p>
        </p:txBody>
      </p:sp>
    </p:spTree>
    <p:extLst>
      <p:ext uri="{BB962C8B-B14F-4D97-AF65-F5344CB8AC3E}">
        <p14:creationId xmlns:p14="http://schemas.microsoft.com/office/powerpoint/2010/main" val="24370748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CCA27-B0F8-204F-8865-EBF1DEB72457}" type="slidenum">
              <a:rPr lang="en-US" smtClean="0"/>
              <a:t>15</a:t>
            </a:fld>
            <a:endParaRPr lang="en-US"/>
          </a:p>
        </p:txBody>
      </p:sp>
    </p:spTree>
    <p:extLst>
      <p:ext uri="{BB962C8B-B14F-4D97-AF65-F5344CB8AC3E}">
        <p14:creationId xmlns:p14="http://schemas.microsoft.com/office/powerpoint/2010/main" val="28435919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CCA27-B0F8-204F-8865-EBF1DEB72457}" type="slidenum">
              <a:rPr lang="en-US" smtClean="0"/>
              <a:t>16</a:t>
            </a:fld>
            <a:endParaRPr lang="en-US"/>
          </a:p>
        </p:txBody>
      </p:sp>
    </p:spTree>
    <p:extLst>
      <p:ext uri="{BB962C8B-B14F-4D97-AF65-F5344CB8AC3E}">
        <p14:creationId xmlns:p14="http://schemas.microsoft.com/office/powerpoint/2010/main" val="37294035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CCA27-B0F8-204F-8865-EBF1DEB72457}" type="slidenum">
              <a:rPr lang="en-US" smtClean="0"/>
              <a:t>17</a:t>
            </a:fld>
            <a:endParaRPr lang="en-US"/>
          </a:p>
        </p:txBody>
      </p:sp>
    </p:spTree>
    <p:extLst>
      <p:ext uri="{BB962C8B-B14F-4D97-AF65-F5344CB8AC3E}">
        <p14:creationId xmlns:p14="http://schemas.microsoft.com/office/powerpoint/2010/main" val="2221159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CCA27-B0F8-204F-8865-EBF1DEB72457}" type="slidenum">
              <a:rPr lang="en-US" smtClean="0"/>
              <a:t>2</a:t>
            </a:fld>
            <a:endParaRPr lang="en-US"/>
          </a:p>
        </p:txBody>
      </p:sp>
    </p:spTree>
    <p:extLst>
      <p:ext uri="{BB962C8B-B14F-4D97-AF65-F5344CB8AC3E}">
        <p14:creationId xmlns:p14="http://schemas.microsoft.com/office/powerpoint/2010/main" val="3723625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CCA27-B0F8-204F-8865-EBF1DEB72457}" type="slidenum">
              <a:rPr lang="en-US" smtClean="0"/>
              <a:t>3</a:t>
            </a:fld>
            <a:endParaRPr lang="en-US"/>
          </a:p>
        </p:txBody>
      </p:sp>
    </p:spTree>
    <p:extLst>
      <p:ext uri="{BB962C8B-B14F-4D97-AF65-F5344CB8AC3E}">
        <p14:creationId xmlns:p14="http://schemas.microsoft.com/office/powerpoint/2010/main" val="4053332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CCA27-B0F8-204F-8865-EBF1DEB72457}" type="slidenum">
              <a:rPr lang="en-US" smtClean="0"/>
              <a:t>4</a:t>
            </a:fld>
            <a:endParaRPr lang="en-US"/>
          </a:p>
        </p:txBody>
      </p:sp>
    </p:spTree>
    <p:extLst>
      <p:ext uri="{BB962C8B-B14F-4D97-AF65-F5344CB8AC3E}">
        <p14:creationId xmlns:p14="http://schemas.microsoft.com/office/powerpoint/2010/main" val="12058934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CCA27-B0F8-204F-8865-EBF1DEB72457}" type="slidenum">
              <a:rPr lang="en-US" smtClean="0"/>
              <a:t>5</a:t>
            </a:fld>
            <a:endParaRPr lang="en-US"/>
          </a:p>
        </p:txBody>
      </p:sp>
    </p:spTree>
    <p:extLst>
      <p:ext uri="{BB962C8B-B14F-4D97-AF65-F5344CB8AC3E}">
        <p14:creationId xmlns:p14="http://schemas.microsoft.com/office/powerpoint/2010/main" val="38853938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CCA27-B0F8-204F-8865-EBF1DEB72457}" type="slidenum">
              <a:rPr lang="en-US" smtClean="0"/>
              <a:t>6</a:t>
            </a:fld>
            <a:endParaRPr lang="en-US"/>
          </a:p>
        </p:txBody>
      </p:sp>
    </p:spTree>
    <p:extLst>
      <p:ext uri="{BB962C8B-B14F-4D97-AF65-F5344CB8AC3E}">
        <p14:creationId xmlns:p14="http://schemas.microsoft.com/office/powerpoint/2010/main" val="11294520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CCA27-B0F8-204F-8865-EBF1DEB72457}" type="slidenum">
              <a:rPr lang="en-US" smtClean="0"/>
              <a:t>7</a:t>
            </a:fld>
            <a:endParaRPr lang="en-US"/>
          </a:p>
        </p:txBody>
      </p:sp>
    </p:spTree>
    <p:extLst>
      <p:ext uri="{BB962C8B-B14F-4D97-AF65-F5344CB8AC3E}">
        <p14:creationId xmlns:p14="http://schemas.microsoft.com/office/powerpoint/2010/main" val="10352990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CCA27-B0F8-204F-8865-EBF1DEB72457}" type="slidenum">
              <a:rPr lang="en-US" smtClean="0"/>
              <a:t>8</a:t>
            </a:fld>
            <a:endParaRPr lang="en-US"/>
          </a:p>
        </p:txBody>
      </p:sp>
    </p:spTree>
    <p:extLst>
      <p:ext uri="{BB962C8B-B14F-4D97-AF65-F5344CB8AC3E}">
        <p14:creationId xmlns:p14="http://schemas.microsoft.com/office/powerpoint/2010/main" val="40366524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CCA27-B0F8-204F-8865-EBF1DEB72457}" type="slidenum">
              <a:rPr lang="en-US" smtClean="0"/>
              <a:t>9</a:t>
            </a:fld>
            <a:endParaRPr lang="en-US"/>
          </a:p>
        </p:txBody>
      </p:sp>
    </p:spTree>
    <p:extLst>
      <p:ext uri="{BB962C8B-B14F-4D97-AF65-F5344CB8AC3E}">
        <p14:creationId xmlns:p14="http://schemas.microsoft.com/office/powerpoint/2010/main" val="3948875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5/8/23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5/8/23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5/8/23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5/8/23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5/8/23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5/8/23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5/8/23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5/8/23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5/8/23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5/8/23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5/8/23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5/8/23</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EADAD-7F3F-B0FC-69CE-D87F2D56B4EE}"/>
              </a:ext>
            </a:extLst>
          </p:cNvPr>
          <p:cNvSpPr>
            <a:spLocks noGrp="1"/>
          </p:cNvSpPr>
          <p:nvPr>
            <p:ph type="ctrTitle"/>
          </p:nvPr>
        </p:nvSpPr>
        <p:spPr/>
        <p:txBody>
          <a:bodyPr>
            <a:normAutofit/>
          </a:bodyPr>
          <a:lstStyle/>
          <a:p>
            <a:pPr lvl="0"/>
            <a:r>
              <a:rPr lang="en-US" sz="5400" b="1" kern="1200" cap="all" spc="200" baseline="0" dirty="0">
                <a:solidFill>
                  <a:schemeClr val="tx1">
                    <a:lumMod val="95000"/>
                    <a:lumOff val="5000"/>
                  </a:schemeClr>
                </a:solidFill>
                <a:effectLst/>
                <a:latin typeface="+mj-lt"/>
                <a:ea typeface="+mj-ea"/>
                <a:cs typeface="+mj-cs"/>
              </a:rPr>
              <a:t>Church Leadership and Administration</a:t>
            </a:r>
            <a:endParaRPr lang="en-US" dirty="0"/>
          </a:p>
        </p:txBody>
      </p:sp>
      <p:sp>
        <p:nvSpPr>
          <p:cNvPr id="3" name="Subtitle 2">
            <a:extLst>
              <a:ext uri="{FF2B5EF4-FFF2-40B4-BE49-F238E27FC236}">
                <a16:creationId xmlns:a16="http://schemas.microsoft.com/office/drawing/2014/main" id="{223122A1-20B7-1EF5-92E9-2EBF28C44D25}"/>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95372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1D94D-CB55-6B20-7AFB-3F88FC8E81A7}"/>
              </a:ext>
            </a:extLst>
          </p:cNvPr>
          <p:cNvSpPr>
            <a:spLocks noGrp="1"/>
          </p:cNvSpPr>
          <p:nvPr>
            <p:ph type="title"/>
          </p:nvPr>
        </p:nvSpPr>
        <p:spPr/>
        <p:txBody>
          <a:bodyPr>
            <a:normAutofit/>
          </a:bodyPr>
          <a:lstStyle/>
          <a:p>
            <a:pPr lvl="1"/>
            <a:r>
              <a:rPr lang="en-US" sz="5400" kern="1200" cap="all" spc="200" baseline="0" dirty="0">
                <a:solidFill>
                  <a:schemeClr val="tx1">
                    <a:lumMod val="95000"/>
                    <a:lumOff val="5000"/>
                  </a:schemeClr>
                </a:solidFill>
                <a:effectLst/>
                <a:latin typeface="+mj-lt"/>
                <a:ea typeface="+mj-ea"/>
                <a:cs typeface="+mj-cs"/>
              </a:rPr>
              <a:t>Trustees (¶258.3, ¶¶2525-2551)</a:t>
            </a:r>
          </a:p>
          <a:p>
            <a:pPr lvl="1"/>
            <a:endParaRPr lang="en-US" dirty="0"/>
          </a:p>
        </p:txBody>
      </p:sp>
      <p:sp>
        <p:nvSpPr>
          <p:cNvPr id="3" name="Content Placeholder 2">
            <a:extLst>
              <a:ext uri="{FF2B5EF4-FFF2-40B4-BE49-F238E27FC236}">
                <a16:creationId xmlns:a16="http://schemas.microsoft.com/office/drawing/2014/main" id="{216BA9F9-21B2-4D81-3DDB-94D13FC70506}"/>
              </a:ext>
            </a:extLst>
          </p:cNvPr>
          <p:cNvSpPr>
            <a:spLocks noGrp="1"/>
          </p:cNvSpPr>
          <p:nvPr>
            <p:ph idx="1"/>
          </p:nvPr>
        </p:nvSpPr>
        <p:spPr/>
        <p:txBody>
          <a:bodyPr>
            <a:noAutofit/>
          </a:bodyPr>
          <a:lstStyle/>
          <a:p>
            <a:pPr lvl="1"/>
            <a:r>
              <a:rPr lang="en-US" sz="3200" dirty="0"/>
              <a:t>Duties</a:t>
            </a:r>
          </a:p>
          <a:p>
            <a:pPr lvl="1"/>
            <a:r>
              <a:rPr lang="en-US" sz="3200" dirty="0"/>
              <a:t>Property matters, including parsonage and personal property</a:t>
            </a:r>
          </a:p>
          <a:p>
            <a:pPr lvl="1"/>
            <a:r>
              <a:rPr lang="en-US" sz="3200" dirty="0"/>
              <a:t>Carries out function under direction of the Charge Conference</a:t>
            </a:r>
          </a:p>
          <a:p>
            <a:pPr lvl="1"/>
            <a:r>
              <a:rPr lang="en-US" sz="3200" dirty="0"/>
              <a:t>Localities have their own guidelines for registering trustees with the court – always check in to obtain these</a:t>
            </a:r>
          </a:p>
        </p:txBody>
      </p:sp>
    </p:spTree>
    <p:extLst>
      <p:ext uri="{BB962C8B-B14F-4D97-AF65-F5344CB8AC3E}">
        <p14:creationId xmlns:p14="http://schemas.microsoft.com/office/powerpoint/2010/main" val="3537807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1D94D-CB55-6B20-7AFB-3F88FC8E81A7}"/>
              </a:ext>
            </a:extLst>
          </p:cNvPr>
          <p:cNvSpPr>
            <a:spLocks noGrp="1"/>
          </p:cNvSpPr>
          <p:nvPr>
            <p:ph type="title"/>
          </p:nvPr>
        </p:nvSpPr>
        <p:spPr/>
        <p:txBody>
          <a:bodyPr>
            <a:normAutofit/>
          </a:bodyPr>
          <a:lstStyle/>
          <a:p>
            <a:pPr lvl="1"/>
            <a:r>
              <a:rPr lang="en-US" sz="5400" kern="1200" cap="all" spc="200" baseline="0" dirty="0">
                <a:solidFill>
                  <a:schemeClr val="tx1">
                    <a:lumMod val="95000"/>
                    <a:lumOff val="5000"/>
                  </a:schemeClr>
                </a:solidFill>
                <a:effectLst/>
                <a:latin typeface="+mj-lt"/>
                <a:ea typeface="+mj-ea"/>
                <a:cs typeface="+mj-cs"/>
              </a:rPr>
              <a:t>Trustees (¶258.3, ¶¶2525-2551)</a:t>
            </a:r>
          </a:p>
          <a:p>
            <a:pPr lvl="1"/>
            <a:endParaRPr lang="en-US" dirty="0"/>
          </a:p>
        </p:txBody>
      </p:sp>
      <p:sp>
        <p:nvSpPr>
          <p:cNvPr id="3" name="Content Placeholder 2">
            <a:extLst>
              <a:ext uri="{FF2B5EF4-FFF2-40B4-BE49-F238E27FC236}">
                <a16:creationId xmlns:a16="http://schemas.microsoft.com/office/drawing/2014/main" id="{216BA9F9-21B2-4D81-3DDB-94D13FC70506}"/>
              </a:ext>
            </a:extLst>
          </p:cNvPr>
          <p:cNvSpPr>
            <a:spLocks noGrp="1"/>
          </p:cNvSpPr>
          <p:nvPr>
            <p:ph idx="1"/>
          </p:nvPr>
        </p:nvSpPr>
        <p:spPr/>
        <p:txBody>
          <a:bodyPr>
            <a:noAutofit/>
          </a:bodyPr>
          <a:lstStyle/>
          <a:p>
            <a:pPr lvl="1"/>
            <a:r>
              <a:rPr lang="en-US" sz="3200" dirty="0"/>
              <a:t>Pastor may call meetings</a:t>
            </a:r>
          </a:p>
          <a:p>
            <a:pPr lvl="1"/>
            <a:r>
              <a:rPr lang="en-US" sz="3200" dirty="0"/>
              <a:t>One exception to quorum rule – needs to be a majority present for binding decisions</a:t>
            </a:r>
          </a:p>
          <a:p>
            <a:pPr lvl="1"/>
            <a:r>
              <a:rPr lang="en-US" sz="3200" dirty="0"/>
              <a:t>May not interfere with pastor in use of property for worship, meetings, etc.</a:t>
            </a:r>
          </a:p>
          <a:p>
            <a:pPr lvl="1"/>
            <a:r>
              <a:rPr lang="en-US" sz="3200" dirty="0"/>
              <a:t>Shares annual parsonage review with SPRC </a:t>
            </a:r>
          </a:p>
          <a:p>
            <a:pPr lvl="1"/>
            <a:r>
              <a:rPr lang="en-US" sz="3200" dirty="0"/>
              <a:t>Pastor is not typically a voting member</a:t>
            </a:r>
          </a:p>
        </p:txBody>
      </p:sp>
    </p:spTree>
    <p:extLst>
      <p:ext uri="{BB962C8B-B14F-4D97-AF65-F5344CB8AC3E}">
        <p14:creationId xmlns:p14="http://schemas.microsoft.com/office/powerpoint/2010/main" val="3743564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4471-2039-C849-7F46-4ED917FB0BCB}"/>
              </a:ext>
            </a:extLst>
          </p:cNvPr>
          <p:cNvSpPr>
            <a:spLocks noGrp="1"/>
          </p:cNvSpPr>
          <p:nvPr>
            <p:ph type="title"/>
          </p:nvPr>
        </p:nvSpPr>
        <p:spPr/>
        <p:txBody>
          <a:bodyPr/>
          <a:lstStyle/>
          <a:p>
            <a:r>
              <a:rPr lang="en-US" dirty="0"/>
              <a:t>One Board or Simplified Accountable Structure</a:t>
            </a:r>
          </a:p>
        </p:txBody>
      </p:sp>
      <p:sp>
        <p:nvSpPr>
          <p:cNvPr id="3" name="Content Placeholder 2">
            <a:extLst>
              <a:ext uri="{FF2B5EF4-FFF2-40B4-BE49-F238E27FC236}">
                <a16:creationId xmlns:a16="http://schemas.microsoft.com/office/drawing/2014/main" id="{BC0F6C93-A674-BE19-BA71-BBAE62E67371}"/>
              </a:ext>
            </a:extLst>
          </p:cNvPr>
          <p:cNvSpPr>
            <a:spLocks noGrp="1"/>
          </p:cNvSpPr>
          <p:nvPr>
            <p:ph idx="1"/>
          </p:nvPr>
        </p:nvSpPr>
        <p:spPr/>
        <p:txBody>
          <a:bodyPr>
            <a:normAutofit/>
          </a:bodyPr>
          <a:lstStyle/>
          <a:p>
            <a:pPr>
              <a:buFont typeface="Arial" panose="020B0604020202020204" pitchFamily="34" charset="0"/>
              <a:buChar char="•"/>
            </a:pPr>
            <a:r>
              <a:rPr lang="en-US" sz="3200" dirty="0"/>
              <a:t>Combines many/all of these committees into one Board</a:t>
            </a:r>
          </a:p>
          <a:p>
            <a:pPr>
              <a:buFont typeface="Arial" panose="020B0604020202020204" pitchFamily="34" charset="0"/>
              <a:buChar char="•"/>
            </a:pPr>
            <a:r>
              <a:rPr lang="en-US" sz="3200" dirty="0"/>
              <a:t>You may enter a system that is already structured this way – ask</a:t>
            </a:r>
            <a:r>
              <a:rPr lang="en-US" sz="3200" baseline="0" dirty="0"/>
              <a:t> your District for help in understanding how this works</a:t>
            </a:r>
          </a:p>
          <a:p>
            <a:pPr>
              <a:buFont typeface="Arial" panose="020B0604020202020204" pitchFamily="34" charset="0"/>
              <a:buChar char="•"/>
            </a:pPr>
            <a:r>
              <a:rPr lang="en-US" sz="3200" baseline="0" dirty="0"/>
              <a:t>You may want to consider this for your church – read Mission Possible by Kay </a:t>
            </a:r>
            <a:r>
              <a:rPr lang="en-US" sz="3200" baseline="0" dirty="0" err="1"/>
              <a:t>Kotan</a:t>
            </a:r>
            <a:r>
              <a:rPr lang="en-US" sz="3200" baseline="0" dirty="0"/>
              <a:t> and Blake Bradford</a:t>
            </a:r>
          </a:p>
          <a:p>
            <a:pPr>
              <a:buFont typeface="Arial" panose="020B0604020202020204" pitchFamily="34" charset="0"/>
              <a:buChar char="•"/>
            </a:pPr>
            <a:r>
              <a:rPr lang="en-US" sz="3200" dirty="0"/>
              <a:t>Pros and Cons to this newer model</a:t>
            </a:r>
          </a:p>
        </p:txBody>
      </p:sp>
    </p:spTree>
    <p:extLst>
      <p:ext uri="{BB962C8B-B14F-4D97-AF65-F5344CB8AC3E}">
        <p14:creationId xmlns:p14="http://schemas.microsoft.com/office/powerpoint/2010/main" val="4176464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98F50-738C-E5B9-56EA-B49DBB814E0C}"/>
              </a:ext>
            </a:extLst>
          </p:cNvPr>
          <p:cNvSpPr>
            <a:spLocks noGrp="1"/>
          </p:cNvSpPr>
          <p:nvPr>
            <p:ph type="title"/>
          </p:nvPr>
        </p:nvSpPr>
        <p:spPr/>
        <p:txBody>
          <a:bodyPr>
            <a:normAutofit/>
          </a:bodyPr>
          <a:lstStyle/>
          <a:p>
            <a:pPr lvl="1"/>
            <a:r>
              <a:rPr lang="en-US" sz="5400" kern="1200" cap="all" spc="200" baseline="0" dirty="0">
                <a:solidFill>
                  <a:schemeClr val="tx1">
                    <a:lumMod val="95000"/>
                    <a:lumOff val="5000"/>
                  </a:schemeClr>
                </a:solidFill>
                <a:effectLst/>
                <a:latin typeface="+mj-lt"/>
                <a:ea typeface="+mj-ea"/>
                <a:cs typeface="+mj-cs"/>
              </a:rPr>
              <a:t>The Connection</a:t>
            </a:r>
          </a:p>
        </p:txBody>
      </p:sp>
      <p:sp>
        <p:nvSpPr>
          <p:cNvPr id="3" name="Content Placeholder 2">
            <a:extLst>
              <a:ext uri="{FF2B5EF4-FFF2-40B4-BE49-F238E27FC236}">
                <a16:creationId xmlns:a16="http://schemas.microsoft.com/office/drawing/2014/main" id="{58F8E859-52E8-4F6B-E1D1-8537E7532116}"/>
              </a:ext>
            </a:extLst>
          </p:cNvPr>
          <p:cNvSpPr>
            <a:spLocks noGrp="1"/>
          </p:cNvSpPr>
          <p:nvPr>
            <p:ph idx="1"/>
          </p:nvPr>
        </p:nvSpPr>
        <p:spPr/>
        <p:txBody>
          <a:bodyPr>
            <a:noAutofit/>
          </a:bodyPr>
          <a:lstStyle/>
          <a:p>
            <a:pPr lvl="1"/>
            <a:r>
              <a:rPr lang="en-US" sz="3200" dirty="0"/>
              <a:t>A UMC covenantal community sharing:</a:t>
            </a:r>
          </a:p>
          <a:p>
            <a:pPr lvl="1"/>
            <a:r>
              <a:rPr lang="en-US" sz="3200" dirty="0"/>
              <a:t>Financially – Apportionments</a:t>
            </a:r>
          </a:p>
          <a:p>
            <a:pPr lvl="1"/>
            <a:r>
              <a:rPr lang="en-US" sz="3200" dirty="0"/>
              <a:t>In accountability – Reporting</a:t>
            </a:r>
          </a:p>
          <a:p>
            <a:pPr lvl="1"/>
            <a:r>
              <a:rPr lang="en-US" sz="3200" dirty="0"/>
              <a:t>In mission – the “main thing”</a:t>
            </a:r>
          </a:p>
          <a:p>
            <a:pPr lvl="1"/>
            <a:endParaRPr lang="en-US" sz="3200" dirty="0"/>
          </a:p>
        </p:txBody>
      </p:sp>
    </p:spTree>
    <p:extLst>
      <p:ext uri="{BB962C8B-B14F-4D97-AF65-F5344CB8AC3E}">
        <p14:creationId xmlns:p14="http://schemas.microsoft.com/office/powerpoint/2010/main" val="20869615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98F50-738C-E5B9-56EA-B49DBB814E0C}"/>
              </a:ext>
            </a:extLst>
          </p:cNvPr>
          <p:cNvSpPr>
            <a:spLocks noGrp="1"/>
          </p:cNvSpPr>
          <p:nvPr>
            <p:ph type="title"/>
          </p:nvPr>
        </p:nvSpPr>
        <p:spPr/>
        <p:txBody>
          <a:bodyPr>
            <a:normAutofit/>
          </a:bodyPr>
          <a:lstStyle/>
          <a:p>
            <a:pPr lvl="1"/>
            <a:r>
              <a:rPr lang="en-US" sz="5400" kern="1200" cap="all" spc="200" baseline="0" dirty="0">
                <a:solidFill>
                  <a:schemeClr val="tx1">
                    <a:lumMod val="95000"/>
                    <a:lumOff val="5000"/>
                  </a:schemeClr>
                </a:solidFill>
                <a:effectLst/>
                <a:latin typeface="+mj-lt"/>
                <a:ea typeface="+mj-ea"/>
                <a:cs typeface="+mj-cs"/>
              </a:rPr>
              <a:t>The Connection</a:t>
            </a:r>
          </a:p>
        </p:txBody>
      </p:sp>
      <p:sp>
        <p:nvSpPr>
          <p:cNvPr id="3" name="Content Placeholder 2">
            <a:extLst>
              <a:ext uri="{FF2B5EF4-FFF2-40B4-BE49-F238E27FC236}">
                <a16:creationId xmlns:a16="http://schemas.microsoft.com/office/drawing/2014/main" id="{58F8E859-52E8-4F6B-E1D1-8537E7532116}"/>
              </a:ext>
            </a:extLst>
          </p:cNvPr>
          <p:cNvSpPr>
            <a:spLocks noGrp="1"/>
          </p:cNvSpPr>
          <p:nvPr>
            <p:ph idx="1"/>
          </p:nvPr>
        </p:nvSpPr>
        <p:spPr/>
        <p:txBody>
          <a:bodyPr>
            <a:noAutofit/>
          </a:bodyPr>
          <a:lstStyle/>
          <a:p>
            <a:pPr lvl="1"/>
            <a:r>
              <a:rPr lang="en-US" sz="3200" dirty="0"/>
              <a:t>Connections to other local UMC’s and pastors</a:t>
            </a:r>
          </a:p>
          <a:p>
            <a:pPr lvl="1"/>
            <a:r>
              <a:rPr lang="en-US" sz="3200" dirty="0"/>
              <a:t>Connections to other churches and pastors outside the UMC</a:t>
            </a:r>
          </a:p>
          <a:p>
            <a:pPr lvl="1"/>
            <a:r>
              <a:rPr lang="en-US" sz="3200" dirty="0"/>
              <a:t>Connections to local nonprofits, agencies, schools and governmental agencies like police and firefighters</a:t>
            </a:r>
          </a:p>
          <a:p>
            <a:pPr lvl="1"/>
            <a:r>
              <a:rPr lang="en-US" sz="3200" dirty="0"/>
              <a:t>Connects to the District</a:t>
            </a:r>
          </a:p>
          <a:p>
            <a:pPr lvl="1"/>
            <a:r>
              <a:rPr lang="en-US" sz="3200" dirty="0"/>
              <a:t>Connections to the Conference</a:t>
            </a:r>
          </a:p>
          <a:p>
            <a:pPr lvl="1"/>
            <a:r>
              <a:rPr lang="en-US" sz="3200" dirty="0"/>
              <a:t>Connections to the Denomination</a:t>
            </a:r>
          </a:p>
        </p:txBody>
      </p:sp>
    </p:spTree>
    <p:extLst>
      <p:ext uri="{BB962C8B-B14F-4D97-AF65-F5344CB8AC3E}">
        <p14:creationId xmlns:p14="http://schemas.microsoft.com/office/powerpoint/2010/main" val="1623277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5809-E731-C800-5412-27FC1079E697}"/>
              </a:ext>
            </a:extLst>
          </p:cNvPr>
          <p:cNvSpPr>
            <a:spLocks noGrp="1"/>
          </p:cNvSpPr>
          <p:nvPr>
            <p:ph type="title"/>
          </p:nvPr>
        </p:nvSpPr>
        <p:spPr>
          <a:xfrm>
            <a:off x="1024129" y="385190"/>
            <a:ext cx="9720072" cy="2029397"/>
          </a:xfrm>
        </p:spPr>
        <p:txBody>
          <a:bodyPr>
            <a:normAutofit/>
          </a:bodyPr>
          <a:lstStyle/>
          <a:p>
            <a:pPr lvl="1"/>
            <a:r>
              <a:rPr lang="en-US" sz="5400" kern="1200" cap="all" spc="200" baseline="0" dirty="0">
                <a:solidFill>
                  <a:schemeClr val="tx1">
                    <a:lumMod val="95000"/>
                    <a:lumOff val="5000"/>
                  </a:schemeClr>
                </a:solidFill>
                <a:effectLst/>
                <a:latin typeface="+mj-lt"/>
                <a:ea typeface="+mj-ea"/>
                <a:cs typeface="+mj-cs"/>
              </a:rPr>
              <a:t>The Real Nitty Gritty stuff – where can I find help?</a:t>
            </a:r>
          </a:p>
        </p:txBody>
      </p:sp>
      <p:sp>
        <p:nvSpPr>
          <p:cNvPr id="3" name="Content Placeholder 2">
            <a:extLst>
              <a:ext uri="{FF2B5EF4-FFF2-40B4-BE49-F238E27FC236}">
                <a16:creationId xmlns:a16="http://schemas.microsoft.com/office/drawing/2014/main" id="{0B10C51D-211B-B09D-EB8C-3F77998ADF00}"/>
              </a:ext>
            </a:extLst>
          </p:cNvPr>
          <p:cNvSpPr>
            <a:spLocks noGrp="1"/>
          </p:cNvSpPr>
          <p:nvPr>
            <p:ph idx="1"/>
          </p:nvPr>
        </p:nvSpPr>
        <p:spPr/>
        <p:txBody>
          <a:bodyPr>
            <a:noAutofit/>
          </a:bodyPr>
          <a:lstStyle/>
          <a:p>
            <a:pPr lvl="1"/>
            <a:r>
              <a:rPr lang="en-US" sz="3200" dirty="0"/>
              <a:t>UMC Book of Discipline</a:t>
            </a:r>
          </a:p>
          <a:p>
            <a:pPr lvl="1"/>
            <a:r>
              <a:rPr lang="en-US" sz="3200" dirty="0"/>
              <a:t>Your Church administrative team – you need help with this, volunteer or paid</a:t>
            </a:r>
          </a:p>
          <a:p>
            <a:pPr lvl="1"/>
            <a:r>
              <a:rPr lang="en-US" sz="3200" dirty="0"/>
              <a:t>Your district administrator  - they can help!</a:t>
            </a:r>
          </a:p>
          <a:p>
            <a:pPr lvl="1"/>
            <a:r>
              <a:rPr lang="en-US" sz="3200" dirty="0"/>
              <a:t>Your DS – attend clergy meetings, ask for help when you need it, keep them in the loop</a:t>
            </a:r>
          </a:p>
        </p:txBody>
      </p:sp>
    </p:spTree>
    <p:extLst>
      <p:ext uri="{BB962C8B-B14F-4D97-AF65-F5344CB8AC3E}">
        <p14:creationId xmlns:p14="http://schemas.microsoft.com/office/powerpoint/2010/main" val="2206878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5809-E731-C800-5412-27FC1079E697}"/>
              </a:ext>
            </a:extLst>
          </p:cNvPr>
          <p:cNvSpPr>
            <a:spLocks noGrp="1"/>
          </p:cNvSpPr>
          <p:nvPr>
            <p:ph type="title"/>
          </p:nvPr>
        </p:nvSpPr>
        <p:spPr>
          <a:xfrm>
            <a:off x="1024129" y="385190"/>
            <a:ext cx="9720072" cy="2029397"/>
          </a:xfrm>
        </p:spPr>
        <p:txBody>
          <a:bodyPr>
            <a:normAutofit/>
          </a:bodyPr>
          <a:lstStyle/>
          <a:p>
            <a:pPr lvl="1"/>
            <a:r>
              <a:rPr lang="en-US" sz="5400" kern="1200" cap="all" spc="200" baseline="0" dirty="0">
                <a:solidFill>
                  <a:schemeClr val="tx1">
                    <a:lumMod val="95000"/>
                    <a:lumOff val="5000"/>
                  </a:schemeClr>
                </a:solidFill>
                <a:effectLst/>
                <a:latin typeface="+mj-lt"/>
                <a:ea typeface="+mj-ea"/>
                <a:cs typeface="+mj-cs"/>
              </a:rPr>
              <a:t>The Real Nitty Gritty stuff – where can I find help?</a:t>
            </a:r>
          </a:p>
        </p:txBody>
      </p:sp>
      <p:sp>
        <p:nvSpPr>
          <p:cNvPr id="3" name="Content Placeholder 2">
            <a:extLst>
              <a:ext uri="{FF2B5EF4-FFF2-40B4-BE49-F238E27FC236}">
                <a16:creationId xmlns:a16="http://schemas.microsoft.com/office/drawing/2014/main" id="{0B10C51D-211B-B09D-EB8C-3F77998ADF00}"/>
              </a:ext>
            </a:extLst>
          </p:cNvPr>
          <p:cNvSpPr>
            <a:spLocks noGrp="1"/>
          </p:cNvSpPr>
          <p:nvPr>
            <p:ph idx="1"/>
          </p:nvPr>
        </p:nvSpPr>
        <p:spPr/>
        <p:txBody>
          <a:bodyPr>
            <a:noAutofit/>
          </a:bodyPr>
          <a:lstStyle/>
          <a:p>
            <a:pPr lvl="1"/>
            <a:r>
              <a:rPr lang="en-US" sz="3200" dirty="0"/>
              <a:t>UNITY – where you enter things like Clergy Compensation and church statistics</a:t>
            </a:r>
          </a:p>
          <a:p>
            <a:pPr lvl="1"/>
            <a:r>
              <a:rPr lang="en-US" sz="3200" dirty="0"/>
              <a:t>Books, podcasts, Lewis Center at Wesley and Duke’s resources</a:t>
            </a:r>
          </a:p>
          <a:p>
            <a:pPr lvl="1"/>
            <a:r>
              <a:rPr lang="en-US" sz="3200" dirty="0" err="1"/>
              <a:t>Vaumc.org</a:t>
            </a:r>
            <a:r>
              <a:rPr lang="en-US" sz="3200" dirty="0"/>
              <a:t> and your District website</a:t>
            </a:r>
          </a:p>
          <a:p>
            <a:pPr lvl="1"/>
            <a:r>
              <a:rPr lang="en-US" sz="3200" dirty="0"/>
              <a:t>Your official email</a:t>
            </a:r>
          </a:p>
        </p:txBody>
      </p:sp>
    </p:spTree>
    <p:extLst>
      <p:ext uri="{BB962C8B-B14F-4D97-AF65-F5344CB8AC3E}">
        <p14:creationId xmlns:p14="http://schemas.microsoft.com/office/powerpoint/2010/main" val="27907051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2BB72-9FF4-7FDC-0CC0-99B46335823A}"/>
              </a:ext>
            </a:extLst>
          </p:cNvPr>
          <p:cNvSpPr>
            <a:spLocks noGrp="1"/>
          </p:cNvSpPr>
          <p:nvPr>
            <p:ph type="title"/>
          </p:nvPr>
        </p:nvSpPr>
        <p:spPr/>
        <p:txBody>
          <a:bodyPr>
            <a:normAutofit/>
          </a:bodyPr>
          <a:lstStyle/>
          <a:p>
            <a:endParaRPr lang="en-US" dirty="0"/>
          </a:p>
        </p:txBody>
      </p:sp>
      <p:sp>
        <p:nvSpPr>
          <p:cNvPr id="3" name="Content Placeholder 2">
            <a:extLst>
              <a:ext uri="{FF2B5EF4-FFF2-40B4-BE49-F238E27FC236}">
                <a16:creationId xmlns:a16="http://schemas.microsoft.com/office/drawing/2014/main" id="{85486F85-F853-DE81-431A-9F8890C69B9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264830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761E7-92AD-66AA-D9E9-1D606EA0CBC1}"/>
              </a:ext>
            </a:extLst>
          </p:cNvPr>
          <p:cNvSpPr>
            <a:spLocks noGrp="1"/>
          </p:cNvSpPr>
          <p:nvPr>
            <p:ph type="title"/>
          </p:nvPr>
        </p:nvSpPr>
        <p:spPr/>
        <p:txBody>
          <a:bodyPr>
            <a:normAutofit/>
          </a:bodyPr>
          <a:lstStyle/>
          <a:p>
            <a:pPr lvl="0"/>
            <a:r>
              <a:rPr lang="en-US" sz="5400" b="1" kern="1200" cap="all" spc="200" baseline="0" dirty="0">
                <a:solidFill>
                  <a:schemeClr val="tx1">
                    <a:lumMod val="95000"/>
                    <a:lumOff val="5000"/>
                  </a:schemeClr>
                </a:solidFill>
                <a:effectLst/>
                <a:latin typeface="+mj-lt"/>
                <a:ea typeface="+mj-ea"/>
                <a:cs typeface="+mj-cs"/>
              </a:rPr>
              <a:t> Mission:</a:t>
            </a:r>
            <a:endParaRPr lang="en-US" sz="5400" kern="1200" cap="all" spc="200" baseline="0" dirty="0">
              <a:solidFill>
                <a:schemeClr val="tx1">
                  <a:lumMod val="95000"/>
                  <a:lumOff val="5000"/>
                </a:schemeClr>
              </a:solidFill>
              <a:effectLst/>
              <a:latin typeface="+mj-lt"/>
              <a:ea typeface="+mj-ea"/>
              <a:cs typeface="+mj-cs"/>
            </a:endParaRPr>
          </a:p>
        </p:txBody>
      </p:sp>
      <p:sp>
        <p:nvSpPr>
          <p:cNvPr id="3" name="Content Placeholder 2">
            <a:extLst>
              <a:ext uri="{FF2B5EF4-FFF2-40B4-BE49-F238E27FC236}">
                <a16:creationId xmlns:a16="http://schemas.microsoft.com/office/drawing/2014/main" id="{D54329F7-9FE0-D7B0-519F-47D44DCE58C7}"/>
              </a:ext>
            </a:extLst>
          </p:cNvPr>
          <p:cNvSpPr>
            <a:spLocks noGrp="1"/>
          </p:cNvSpPr>
          <p:nvPr>
            <p:ph idx="1"/>
          </p:nvPr>
        </p:nvSpPr>
        <p:spPr/>
        <p:txBody>
          <a:bodyPr>
            <a:noAutofit/>
          </a:bodyPr>
          <a:lstStyle/>
          <a:p>
            <a:r>
              <a:rPr lang="en-US" sz="2800" dirty="0"/>
              <a:t>Book of Discipline ¶ </a:t>
            </a:r>
            <a:r>
              <a:rPr lang="en-US" sz="2800" b="1" dirty="0"/>
              <a:t>120.</a:t>
            </a:r>
            <a:r>
              <a:rPr lang="en-US" sz="2800" dirty="0"/>
              <a:t> </a:t>
            </a:r>
            <a:r>
              <a:rPr lang="en-US" sz="2800" i="1" dirty="0"/>
              <a:t>The Mission</a:t>
            </a:r>
            <a:r>
              <a:rPr lang="en-US" sz="2800" dirty="0"/>
              <a:t>—The mission of the Church is to make disciples of Jesus Christ for the transformation of the world. Local churches and extension ministries of the Church provide the most significant arenas through which disciple-making occurs.</a:t>
            </a:r>
          </a:p>
          <a:p>
            <a:endParaRPr lang="en-US" sz="2800" dirty="0"/>
          </a:p>
          <a:p>
            <a:pPr lvl="1"/>
            <a:r>
              <a:rPr lang="en-US" sz="2800" dirty="0"/>
              <a:t>Focus on this – the rest will work out!</a:t>
            </a:r>
          </a:p>
          <a:p>
            <a:pPr lvl="1"/>
            <a:r>
              <a:rPr lang="en-US" sz="2800" dirty="0"/>
              <a:t>Church Leadership and Administration all come down to facilitating this mission we have in the world – how will your local church live it out?</a:t>
            </a:r>
          </a:p>
        </p:txBody>
      </p:sp>
    </p:spTree>
    <p:extLst>
      <p:ext uri="{BB962C8B-B14F-4D97-AF65-F5344CB8AC3E}">
        <p14:creationId xmlns:p14="http://schemas.microsoft.com/office/powerpoint/2010/main" val="3920946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3D4C0-E0EA-6EDB-44A1-923185657E3C}"/>
              </a:ext>
            </a:extLst>
          </p:cNvPr>
          <p:cNvSpPr>
            <a:spLocks noGrp="1"/>
          </p:cNvSpPr>
          <p:nvPr>
            <p:ph type="title"/>
          </p:nvPr>
        </p:nvSpPr>
        <p:spPr/>
        <p:txBody>
          <a:bodyPr>
            <a:normAutofit/>
          </a:bodyPr>
          <a:lstStyle/>
          <a:p>
            <a:pPr lvl="1"/>
            <a:r>
              <a:rPr lang="en-US" sz="5400" kern="1200" cap="all" spc="200" baseline="0" dirty="0">
                <a:solidFill>
                  <a:schemeClr val="tx1">
                    <a:lumMod val="95000"/>
                    <a:lumOff val="5000"/>
                  </a:schemeClr>
                </a:solidFill>
                <a:effectLst/>
                <a:latin typeface="+mj-lt"/>
                <a:ea typeface="+mj-ea"/>
                <a:cs typeface="+mj-cs"/>
              </a:rPr>
              <a:t>Basic Church Leadership:</a:t>
            </a:r>
          </a:p>
        </p:txBody>
      </p:sp>
      <p:sp>
        <p:nvSpPr>
          <p:cNvPr id="3" name="Content Placeholder 2">
            <a:extLst>
              <a:ext uri="{FF2B5EF4-FFF2-40B4-BE49-F238E27FC236}">
                <a16:creationId xmlns:a16="http://schemas.microsoft.com/office/drawing/2014/main" id="{0FA5D656-8652-717D-EE92-CAE250614CA2}"/>
              </a:ext>
            </a:extLst>
          </p:cNvPr>
          <p:cNvSpPr>
            <a:spLocks noGrp="1"/>
          </p:cNvSpPr>
          <p:nvPr>
            <p:ph idx="1"/>
          </p:nvPr>
        </p:nvSpPr>
        <p:spPr/>
        <p:txBody>
          <a:bodyPr>
            <a:normAutofit lnSpcReduction="10000"/>
          </a:bodyPr>
          <a:lstStyle/>
          <a:p>
            <a:pPr lvl="1"/>
            <a:r>
              <a:rPr lang="en-US" sz="3500" u="sng" dirty="0"/>
              <a:t>Stay Calm </a:t>
            </a:r>
            <a:r>
              <a:rPr lang="en-US" sz="3500" dirty="0"/>
              <a:t>– self-care, be the least anxious person in the room, communicate calm not chaos</a:t>
            </a:r>
          </a:p>
          <a:p>
            <a:pPr lvl="1"/>
            <a:r>
              <a:rPr lang="en-US" sz="3500" u="sng" dirty="0"/>
              <a:t>Stay Connected </a:t>
            </a:r>
            <a:r>
              <a:rPr lang="en-US" sz="3500" dirty="0"/>
              <a:t>– to those you agree with, who support you – and those who do not</a:t>
            </a:r>
          </a:p>
          <a:p>
            <a:pPr lvl="1"/>
            <a:r>
              <a:rPr lang="en-US" sz="3500" u="sng" dirty="0"/>
              <a:t>Stay Focused on the Mission </a:t>
            </a:r>
            <a:r>
              <a:rPr lang="en-US" sz="3500" dirty="0"/>
              <a:t>– see previous slide – focus on the higher, not the lower</a:t>
            </a:r>
          </a:p>
          <a:p>
            <a:pPr lvl="1"/>
            <a:r>
              <a:rPr lang="en-US" sz="3500" dirty="0"/>
              <a:t>Resources: Ed Friedman, Ron Richardson, Tod Bolsinger, Ronald </a:t>
            </a:r>
            <a:r>
              <a:rPr lang="en-US" sz="3500" dirty="0" err="1"/>
              <a:t>Heifitz</a:t>
            </a:r>
            <a:r>
              <a:rPr lang="en-US" sz="3500" dirty="0"/>
              <a:t>, Lovett Weems</a:t>
            </a:r>
          </a:p>
          <a:p>
            <a:endParaRPr lang="en-US" dirty="0"/>
          </a:p>
        </p:txBody>
      </p:sp>
    </p:spTree>
    <p:extLst>
      <p:ext uri="{BB962C8B-B14F-4D97-AF65-F5344CB8AC3E}">
        <p14:creationId xmlns:p14="http://schemas.microsoft.com/office/powerpoint/2010/main" val="1667690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75B70-9BA0-9AC4-FCF0-E1815FB85BC9}"/>
              </a:ext>
            </a:extLst>
          </p:cNvPr>
          <p:cNvSpPr>
            <a:spLocks noGrp="1"/>
          </p:cNvSpPr>
          <p:nvPr>
            <p:ph type="title"/>
          </p:nvPr>
        </p:nvSpPr>
        <p:spPr/>
        <p:txBody>
          <a:bodyPr>
            <a:normAutofit/>
          </a:bodyPr>
          <a:lstStyle/>
          <a:p>
            <a:pPr lvl="0"/>
            <a:r>
              <a:rPr lang="en-US" sz="5400" kern="1200" cap="all" spc="200" baseline="0" dirty="0">
                <a:solidFill>
                  <a:schemeClr val="tx1">
                    <a:lumMod val="95000"/>
                    <a:lumOff val="5000"/>
                  </a:schemeClr>
                </a:solidFill>
                <a:effectLst/>
                <a:latin typeface="+mj-lt"/>
                <a:ea typeface="+mj-ea"/>
                <a:cs typeface="+mj-cs"/>
              </a:rPr>
              <a:t>Administratively Organized for Mission</a:t>
            </a:r>
          </a:p>
        </p:txBody>
      </p:sp>
      <p:sp>
        <p:nvSpPr>
          <p:cNvPr id="3" name="Content Placeholder 2">
            <a:extLst>
              <a:ext uri="{FF2B5EF4-FFF2-40B4-BE49-F238E27FC236}">
                <a16:creationId xmlns:a16="http://schemas.microsoft.com/office/drawing/2014/main" id="{67DCE816-5924-C8C2-96B0-D7AF0F7BB478}"/>
              </a:ext>
            </a:extLst>
          </p:cNvPr>
          <p:cNvSpPr>
            <a:spLocks noGrp="1"/>
          </p:cNvSpPr>
          <p:nvPr>
            <p:ph idx="1"/>
          </p:nvPr>
        </p:nvSpPr>
        <p:spPr/>
        <p:txBody>
          <a:bodyPr>
            <a:normAutofit/>
          </a:bodyPr>
          <a:lstStyle/>
          <a:p>
            <a:pPr lvl="1"/>
            <a:r>
              <a:rPr lang="en-US" sz="3200" dirty="0"/>
              <a:t>Local Church</a:t>
            </a:r>
          </a:p>
          <a:p>
            <a:pPr lvl="1"/>
            <a:r>
              <a:rPr lang="en-US" sz="3200" dirty="0"/>
              <a:t>Charge Conferences </a:t>
            </a:r>
          </a:p>
          <a:p>
            <a:pPr lvl="1"/>
            <a:r>
              <a:rPr lang="en-US" sz="3200" dirty="0"/>
              <a:t>District Conferences</a:t>
            </a:r>
          </a:p>
          <a:p>
            <a:pPr lvl="1"/>
            <a:r>
              <a:rPr lang="en-US" sz="3200" dirty="0"/>
              <a:t>Annual Conferences</a:t>
            </a:r>
          </a:p>
          <a:p>
            <a:pPr lvl="1"/>
            <a:r>
              <a:rPr lang="en-US" sz="3200" dirty="0"/>
              <a:t>Jurisdictional Conferences &amp; Central Conferences</a:t>
            </a:r>
          </a:p>
          <a:p>
            <a:pPr lvl="1"/>
            <a:r>
              <a:rPr lang="en-US" sz="3200" dirty="0"/>
              <a:t>General Conference</a:t>
            </a:r>
          </a:p>
        </p:txBody>
      </p:sp>
    </p:spTree>
    <p:extLst>
      <p:ext uri="{BB962C8B-B14F-4D97-AF65-F5344CB8AC3E}">
        <p14:creationId xmlns:p14="http://schemas.microsoft.com/office/powerpoint/2010/main" val="2471458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9E98C-98E8-8D5B-4EEB-AA7EBD9A01C9}"/>
              </a:ext>
            </a:extLst>
          </p:cNvPr>
          <p:cNvSpPr>
            <a:spLocks noGrp="1"/>
          </p:cNvSpPr>
          <p:nvPr>
            <p:ph type="title"/>
          </p:nvPr>
        </p:nvSpPr>
        <p:spPr/>
        <p:txBody>
          <a:bodyPr>
            <a:normAutofit/>
          </a:bodyPr>
          <a:lstStyle/>
          <a:p>
            <a:pPr lvl="0"/>
            <a:r>
              <a:rPr lang="en-US" sz="5400" kern="1200" cap="all" spc="200" baseline="0" dirty="0">
                <a:solidFill>
                  <a:schemeClr val="tx1">
                    <a:lumMod val="95000"/>
                    <a:lumOff val="5000"/>
                  </a:schemeClr>
                </a:solidFill>
                <a:effectLst/>
                <a:latin typeface="+mj-lt"/>
                <a:ea typeface="+mj-ea"/>
                <a:cs typeface="+mj-cs"/>
              </a:rPr>
              <a:t>The Local Church</a:t>
            </a:r>
            <a:endParaRPr lang="en-US" dirty="0"/>
          </a:p>
        </p:txBody>
      </p:sp>
      <p:sp>
        <p:nvSpPr>
          <p:cNvPr id="3" name="Content Placeholder 2">
            <a:extLst>
              <a:ext uri="{FF2B5EF4-FFF2-40B4-BE49-F238E27FC236}">
                <a16:creationId xmlns:a16="http://schemas.microsoft.com/office/drawing/2014/main" id="{4672BC61-A108-9766-FC13-44BB9BD35AF5}"/>
              </a:ext>
            </a:extLst>
          </p:cNvPr>
          <p:cNvSpPr>
            <a:spLocks noGrp="1"/>
          </p:cNvSpPr>
          <p:nvPr>
            <p:ph idx="1"/>
          </p:nvPr>
        </p:nvSpPr>
        <p:spPr/>
        <p:txBody>
          <a:bodyPr>
            <a:normAutofit lnSpcReduction="10000"/>
          </a:bodyPr>
          <a:lstStyle/>
          <a:p>
            <a:pPr lvl="1"/>
            <a:r>
              <a:rPr lang="en-US" sz="3200" dirty="0"/>
              <a:t>Charge Conferences</a:t>
            </a:r>
          </a:p>
          <a:p>
            <a:pPr lvl="1"/>
            <a:r>
              <a:rPr lang="en-US" sz="3200" dirty="0"/>
              <a:t>Local Church Organization – can be different from church to church</a:t>
            </a:r>
          </a:p>
          <a:p>
            <a:pPr lvl="1"/>
            <a:r>
              <a:rPr lang="en-US" sz="3200" dirty="0"/>
              <a:t>Basic Requirements (¶244)</a:t>
            </a:r>
          </a:p>
          <a:p>
            <a:pPr lvl="1"/>
            <a:r>
              <a:rPr lang="en-US" sz="3200" dirty="0"/>
              <a:t>Finance</a:t>
            </a:r>
          </a:p>
          <a:p>
            <a:pPr lvl="1"/>
            <a:r>
              <a:rPr lang="en-US" sz="3200" dirty="0"/>
              <a:t>Nominations</a:t>
            </a:r>
          </a:p>
          <a:p>
            <a:pPr lvl="1"/>
            <a:r>
              <a:rPr lang="en-US" sz="3200" dirty="0"/>
              <a:t>Staff/Pastor Parish Relations Committee</a:t>
            </a:r>
          </a:p>
          <a:p>
            <a:pPr lvl="1"/>
            <a:r>
              <a:rPr lang="en-US" sz="3200" dirty="0"/>
              <a:t>Trustees</a:t>
            </a:r>
          </a:p>
        </p:txBody>
      </p:sp>
    </p:spTree>
    <p:extLst>
      <p:ext uri="{BB962C8B-B14F-4D97-AF65-F5344CB8AC3E}">
        <p14:creationId xmlns:p14="http://schemas.microsoft.com/office/powerpoint/2010/main" val="777657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6A858-102F-BCED-06C1-0CD843374740}"/>
              </a:ext>
            </a:extLst>
          </p:cNvPr>
          <p:cNvSpPr>
            <a:spLocks noGrp="1"/>
          </p:cNvSpPr>
          <p:nvPr>
            <p:ph type="title"/>
          </p:nvPr>
        </p:nvSpPr>
        <p:spPr/>
        <p:txBody>
          <a:bodyPr>
            <a:normAutofit/>
          </a:bodyPr>
          <a:lstStyle/>
          <a:p>
            <a:pPr lvl="1"/>
            <a:r>
              <a:rPr lang="en-US" sz="5400" kern="1200" cap="all" spc="200" baseline="0" dirty="0">
                <a:solidFill>
                  <a:schemeClr val="tx1">
                    <a:lumMod val="95000"/>
                    <a:lumOff val="5000"/>
                  </a:schemeClr>
                </a:solidFill>
                <a:effectLst/>
                <a:latin typeface="+mj-lt"/>
                <a:ea typeface="+mj-ea"/>
                <a:cs typeface="+mj-cs"/>
              </a:rPr>
              <a:t>Finance (¶258.4)</a:t>
            </a:r>
          </a:p>
        </p:txBody>
      </p:sp>
      <p:sp>
        <p:nvSpPr>
          <p:cNvPr id="3" name="Content Placeholder 2">
            <a:extLst>
              <a:ext uri="{FF2B5EF4-FFF2-40B4-BE49-F238E27FC236}">
                <a16:creationId xmlns:a16="http://schemas.microsoft.com/office/drawing/2014/main" id="{282361E6-F449-C6CE-E22C-3DE1848428F1}"/>
              </a:ext>
            </a:extLst>
          </p:cNvPr>
          <p:cNvSpPr>
            <a:spLocks noGrp="1"/>
          </p:cNvSpPr>
          <p:nvPr>
            <p:ph idx="1"/>
          </p:nvPr>
        </p:nvSpPr>
        <p:spPr>
          <a:xfrm>
            <a:off x="1024128" y="1900238"/>
            <a:ext cx="9720073" cy="4409122"/>
          </a:xfrm>
        </p:spPr>
        <p:txBody>
          <a:bodyPr>
            <a:noAutofit/>
          </a:bodyPr>
          <a:lstStyle/>
          <a:p>
            <a:pPr lvl="1"/>
            <a:r>
              <a:rPr lang="en-US" sz="3200" dirty="0"/>
              <a:t>Duties and Oversight</a:t>
            </a:r>
          </a:p>
          <a:p>
            <a:pPr lvl="1"/>
            <a:r>
              <a:rPr lang="en-US" sz="3200" dirty="0"/>
              <a:t>Coordinate budget process</a:t>
            </a:r>
          </a:p>
          <a:p>
            <a:pPr lvl="1"/>
            <a:r>
              <a:rPr lang="en-US" sz="3200" dirty="0"/>
              <a:t>Receive money from offerings and other sources, using best practices (financial secretary)</a:t>
            </a:r>
          </a:p>
          <a:p>
            <a:pPr lvl="1"/>
            <a:r>
              <a:rPr lang="en-US" sz="3200" dirty="0"/>
              <a:t>Disburse money, including apportionment payments and clergy salary</a:t>
            </a:r>
          </a:p>
        </p:txBody>
      </p:sp>
    </p:spTree>
    <p:extLst>
      <p:ext uri="{BB962C8B-B14F-4D97-AF65-F5344CB8AC3E}">
        <p14:creationId xmlns:p14="http://schemas.microsoft.com/office/powerpoint/2010/main" val="3259358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6A858-102F-BCED-06C1-0CD843374740}"/>
              </a:ext>
            </a:extLst>
          </p:cNvPr>
          <p:cNvSpPr>
            <a:spLocks noGrp="1"/>
          </p:cNvSpPr>
          <p:nvPr>
            <p:ph type="title"/>
          </p:nvPr>
        </p:nvSpPr>
        <p:spPr/>
        <p:txBody>
          <a:bodyPr>
            <a:normAutofit/>
          </a:bodyPr>
          <a:lstStyle/>
          <a:p>
            <a:pPr lvl="1"/>
            <a:r>
              <a:rPr lang="en-US" sz="5400" kern="1200" cap="all" spc="200" baseline="0" dirty="0">
                <a:solidFill>
                  <a:schemeClr val="tx1">
                    <a:lumMod val="95000"/>
                    <a:lumOff val="5000"/>
                  </a:schemeClr>
                </a:solidFill>
                <a:effectLst/>
                <a:latin typeface="+mj-lt"/>
                <a:ea typeface="+mj-ea"/>
                <a:cs typeface="+mj-cs"/>
              </a:rPr>
              <a:t>Finance (¶258.4)</a:t>
            </a:r>
          </a:p>
        </p:txBody>
      </p:sp>
      <p:sp>
        <p:nvSpPr>
          <p:cNvPr id="3" name="Content Placeholder 2">
            <a:extLst>
              <a:ext uri="{FF2B5EF4-FFF2-40B4-BE49-F238E27FC236}">
                <a16:creationId xmlns:a16="http://schemas.microsoft.com/office/drawing/2014/main" id="{282361E6-F449-C6CE-E22C-3DE1848428F1}"/>
              </a:ext>
            </a:extLst>
          </p:cNvPr>
          <p:cNvSpPr>
            <a:spLocks noGrp="1"/>
          </p:cNvSpPr>
          <p:nvPr>
            <p:ph idx="1"/>
          </p:nvPr>
        </p:nvSpPr>
        <p:spPr>
          <a:xfrm>
            <a:off x="1024128" y="1900238"/>
            <a:ext cx="9720073" cy="4409122"/>
          </a:xfrm>
        </p:spPr>
        <p:txBody>
          <a:bodyPr>
            <a:noAutofit/>
          </a:bodyPr>
          <a:lstStyle/>
          <a:p>
            <a:pPr lvl="1"/>
            <a:r>
              <a:rPr lang="en-US" sz="3000" dirty="0"/>
              <a:t>Provide for an annual audit</a:t>
            </a:r>
          </a:p>
          <a:p>
            <a:pPr lvl="1"/>
            <a:r>
              <a:rPr lang="en-US" sz="3000" dirty="0"/>
              <a:t>Provide financial reporting to Council/Board and members</a:t>
            </a:r>
          </a:p>
          <a:p>
            <a:pPr lvl="1"/>
            <a:r>
              <a:rPr lang="en-US" sz="3000" dirty="0"/>
              <a:t>May include stewardship/pledge campaign</a:t>
            </a:r>
          </a:p>
          <a:p>
            <a:pPr lvl="1"/>
            <a:r>
              <a:rPr lang="en-US" sz="3000" dirty="0"/>
              <a:t>Does NOT decide how money is to be spent – that comes from Council, Leadership Team, however it is set up</a:t>
            </a:r>
          </a:p>
        </p:txBody>
      </p:sp>
    </p:spTree>
    <p:extLst>
      <p:ext uri="{BB962C8B-B14F-4D97-AF65-F5344CB8AC3E}">
        <p14:creationId xmlns:p14="http://schemas.microsoft.com/office/powerpoint/2010/main" val="525871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2786D-6456-1CBB-E82E-B02DBC56DE3C}"/>
              </a:ext>
            </a:extLst>
          </p:cNvPr>
          <p:cNvSpPr>
            <a:spLocks noGrp="1"/>
          </p:cNvSpPr>
          <p:nvPr>
            <p:ph type="title"/>
          </p:nvPr>
        </p:nvSpPr>
        <p:spPr/>
        <p:txBody>
          <a:bodyPr>
            <a:normAutofit fontScale="90000"/>
          </a:bodyPr>
          <a:lstStyle/>
          <a:p>
            <a:pPr lvl="1"/>
            <a:r>
              <a:rPr lang="en-US" sz="5400" kern="1200" cap="all" spc="200" baseline="0" dirty="0">
                <a:solidFill>
                  <a:schemeClr val="tx1">
                    <a:lumMod val="95000"/>
                    <a:lumOff val="5000"/>
                  </a:schemeClr>
                </a:solidFill>
                <a:effectLst/>
                <a:latin typeface="+mj-lt"/>
                <a:ea typeface="+mj-ea"/>
                <a:cs typeface="+mj-cs"/>
              </a:rPr>
              <a:t>Nominations and Lay Leadership Development (¶258.1)</a:t>
            </a:r>
          </a:p>
        </p:txBody>
      </p:sp>
      <p:sp>
        <p:nvSpPr>
          <p:cNvPr id="3" name="Content Placeholder 2">
            <a:extLst>
              <a:ext uri="{FF2B5EF4-FFF2-40B4-BE49-F238E27FC236}">
                <a16:creationId xmlns:a16="http://schemas.microsoft.com/office/drawing/2014/main" id="{712E4785-511B-60D4-6A1E-99C4DC78647D}"/>
              </a:ext>
            </a:extLst>
          </p:cNvPr>
          <p:cNvSpPr>
            <a:spLocks noGrp="1"/>
          </p:cNvSpPr>
          <p:nvPr>
            <p:ph idx="1"/>
          </p:nvPr>
        </p:nvSpPr>
        <p:spPr/>
        <p:txBody>
          <a:bodyPr>
            <a:normAutofit/>
          </a:bodyPr>
          <a:lstStyle/>
          <a:p>
            <a:pPr lvl="1"/>
            <a:r>
              <a:rPr lang="en-US" sz="3200" dirty="0"/>
              <a:t>Description and function</a:t>
            </a:r>
          </a:p>
          <a:p>
            <a:pPr lvl="1"/>
            <a:r>
              <a:rPr lang="en-US" sz="3200" dirty="0"/>
              <a:t>Chaired by the pastor</a:t>
            </a:r>
          </a:p>
          <a:p>
            <a:pPr lvl="1"/>
            <a:r>
              <a:rPr lang="en-US" sz="3200" dirty="0"/>
              <a:t>Identify and develop leaders</a:t>
            </a:r>
          </a:p>
          <a:p>
            <a:pPr lvl="1"/>
            <a:r>
              <a:rPr lang="en-US" sz="3200" dirty="0"/>
              <a:t>Support leaders through prayer, training, affirmation</a:t>
            </a:r>
          </a:p>
          <a:p>
            <a:pPr lvl="1"/>
            <a:r>
              <a:rPr lang="en-US" sz="3200" dirty="0"/>
              <a:t>Membership divided into 3 “class years”</a:t>
            </a:r>
          </a:p>
        </p:txBody>
      </p:sp>
    </p:spTree>
    <p:extLst>
      <p:ext uri="{BB962C8B-B14F-4D97-AF65-F5344CB8AC3E}">
        <p14:creationId xmlns:p14="http://schemas.microsoft.com/office/powerpoint/2010/main" val="2858434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FEFC4-C6E3-C364-AD96-0799C0260720}"/>
              </a:ext>
            </a:extLst>
          </p:cNvPr>
          <p:cNvSpPr>
            <a:spLocks noGrp="1"/>
          </p:cNvSpPr>
          <p:nvPr>
            <p:ph type="title"/>
          </p:nvPr>
        </p:nvSpPr>
        <p:spPr/>
        <p:txBody>
          <a:bodyPr>
            <a:normAutofit fontScale="90000"/>
          </a:bodyPr>
          <a:lstStyle/>
          <a:p>
            <a:pPr lvl="1"/>
            <a:r>
              <a:rPr lang="en-US" sz="5400" kern="1200" cap="all" spc="200" baseline="0" dirty="0">
                <a:solidFill>
                  <a:schemeClr val="tx1">
                    <a:lumMod val="95000"/>
                    <a:lumOff val="5000"/>
                  </a:schemeClr>
                </a:solidFill>
                <a:effectLst/>
                <a:latin typeface="+mj-lt"/>
                <a:ea typeface="+mj-ea"/>
                <a:cs typeface="+mj-cs"/>
              </a:rPr>
              <a:t>Staff/Pastor-Parish Relations Committee (¶258.2)</a:t>
            </a:r>
          </a:p>
        </p:txBody>
      </p:sp>
      <p:sp>
        <p:nvSpPr>
          <p:cNvPr id="3" name="Content Placeholder 2">
            <a:extLst>
              <a:ext uri="{FF2B5EF4-FFF2-40B4-BE49-F238E27FC236}">
                <a16:creationId xmlns:a16="http://schemas.microsoft.com/office/drawing/2014/main" id="{3E0BBEAA-DE92-3722-8CA1-13E6A1016509}"/>
              </a:ext>
            </a:extLst>
          </p:cNvPr>
          <p:cNvSpPr>
            <a:spLocks noGrp="1"/>
          </p:cNvSpPr>
          <p:nvPr>
            <p:ph idx="1"/>
          </p:nvPr>
        </p:nvSpPr>
        <p:spPr/>
        <p:txBody>
          <a:bodyPr>
            <a:noAutofit/>
          </a:bodyPr>
          <a:lstStyle/>
          <a:p>
            <a:pPr lvl="1"/>
            <a:r>
              <a:rPr lang="en-US" sz="2800" dirty="0"/>
              <a:t>Function and elements</a:t>
            </a:r>
          </a:p>
          <a:p>
            <a:pPr lvl="1"/>
            <a:r>
              <a:rPr lang="en-US" sz="2800" dirty="0"/>
              <a:t>Supports and advises clergy and staff</a:t>
            </a:r>
          </a:p>
          <a:p>
            <a:pPr lvl="1"/>
            <a:r>
              <a:rPr lang="en-US" sz="2800" dirty="0"/>
              <a:t>Makes salary and CEU recommendations </a:t>
            </a:r>
          </a:p>
          <a:p>
            <a:pPr lvl="1"/>
            <a:r>
              <a:rPr lang="en-US" sz="2800" dirty="0"/>
              <a:t>Evaluates clergy (twice annually), including Annual Preference </a:t>
            </a:r>
          </a:p>
          <a:p>
            <a:pPr lvl="1"/>
            <a:r>
              <a:rPr lang="en-US" sz="2800" dirty="0"/>
              <a:t>Communicates and interprets the role of the pastor to the congregation</a:t>
            </a:r>
          </a:p>
          <a:p>
            <a:pPr lvl="1"/>
            <a:r>
              <a:rPr lang="en-US" sz="2800" dirty="0"/>
              <a:t>Lay Servant approval and renewal</a:t>
            </a:r>
          </a:p>
          <a:p>
            <a:pPr lvl="1"/>
            <a:r>
              <a:rPr lang="en-US" sz="2800" dirty="0"/>
              <a:t>Identifies potential candidates for ordained/licensed ministry</a:t>
            </a:r>
          </a:p>
          <a:p>
            <a:pPr lvl="1"/>
            <a:r>
              <a:rPr lang="en-US" sz="2800" dirty="0"/>
              <a:t>Parsonage review (w/trustees) </a:t>
            </a:r>
          </a:p>
        </p:txBody>
      </p:sp>
    </p:spTree>
    <p:extLst>
      <p:ext uri="{BB962C8B-B14F-4D97-AF65-F5344CB8AC3E}">
        <p14:creationId xmlns:p14="http://schemas.microsoft.com/office/powerpoint/2010/main" val="19950856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41</TotalTime>
  <Words>740</Words>
  <Application>Microsoft Macintosh PowerPoint</Application>
  <PresentationFormat>Widescreen</PresentationFormat>
  <Paragraphs>106</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Tw Cen MT</vt:lpstr>
      <vt:lpstr>Tw Cen MT Condensed</vt:lpstr>
      <vt:lpstr>Wingdings 3</vt:lpstr>
      <vt:lpstr>Integral</vt:lpstr>
      <vt:lpstr>Church Leadership and Administration</vt:lpstr>
      <vt:lpstr> Mission:</vt:lpstr>
      <vt:lpstr>Basic Church Leadership:</vt:lpstr>
      <vt:lpstr>Administratively Organized for Mission</vt:lpstr>
      <vt:lpstr>The Local Church</vt:lpstr>
      <vt:lpstr>Finance (¶258.4)</vt:lpstr>
      <vt:lpstr>Finance (¶258.4)</vt:lpstr>
      <vt:lpstr>Nominations and Lay Leadership Development (¶258.1)</vt:lpstr>
      <vt:lpstr>Staff/Pastor-Parish Relations Committee (¶258.2)</vt:lpstr>
      <vt:lpstr>Trustees (¶258.3, ¶¶2525-2551) </vt:lpstr>
      <vt:lpstr>Trustees (¶258.3, ¶¶2525-2551) </vt:lpstr>
      <vt:lpstr>One Board or Simplified Accountable Structure</vt:lpstr>
      <vt:lpstr>The Connection</vt:lpstr>
      <vt:lpstr>The Connection</vt:lpstr>
      <vt:lpstr>The Real Nitty Gritty stuff – where can I find help?</vt:lpstr>
      <vt:lpstr>The Real Nitty Gritty stuff – where can I find help?</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Church Leadership and Administration</dc:title>
  <dc:creator>Sarah Calvert</dc:creator>
  <cp:lastModifiedBy>Sarah Calvert</cp:lastModifiedBy>
  <cp:revision>1</cp:revision>
  <dcterms:created xsi:type="dcterms:W3CDTF">2023-05-08T15:14:09Z</dcterms:created>
  <dcterms:modified xsi:type="dcterms:W3CDTF">2023-05-08T15:55:17Z</dcterms:modified>
</cp:coreProperties>
</file>