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5" r:id="rId4"/>
    <p:sldId id="267" r:id="rId5"/>
    <p:sldId id="266" r:id="rId6"/>
    <p:sldId id="261" r:id="rId7"/>
    <p:sldId id="258" r:id="rId8"/>
    <p:sldId id="264" r:id="rId9"/>
    <p:sldId id="257" r:id="rId10"/>
    <p:sldId id="259" r:id="rId11"/>
    <p:sldId id="260" r:id="rId12"/>
    <p:sldId id="268"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7" d="100"/>
          <a:sy n="117" d="100"/>
        </p:scale>
        <p:origin x="12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5/8/2023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mcdiscipleship.org/content-library/tags/funerals-and-memorial-services" TargetMode="External"/><Relationship Id="rId2" Type="http://schemas.openxmlformats.org/officeDocument/2006/relationships/hyperlink" Target="https://www.umc.org/en/content/ask-the-umc-death-and-resurrection" TargetMode="External"/><Relationship Id="rId1" Type="http://schemas.openxmlformats.org/officeDocument/2006/relationships/slideLayout" Target="../slideLayouts/slideLayout2.xml"/><Relationship Id="rId4" Type="http://schemas.openxmlformats.org/officeDocument/2006/relationships/hyperlink" Target="https://www.umcdiscipleship.org/book-of-worship/a-service-of-death-and-resurrec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5282"/>
            <a:ext cx="8001000" cy="841829"/>
          </a:xfrm>
        </p:spPr>
        <p:txBody>
          <a:bodyPr/>
          <a:lstStyle/>
          <a:p>
            <a:r>
              <a:rPr lang="en-US" dirty="0"/>
              <a:t>Funerals</a:t>
            </a:r>
          </a:p>
        </p:txBody>
      </p:sp>
      <p:sp>
        <p:nvSpPr>
          <p:cNvPr id="3" name="Subtitle 2"/>
          <p:cNvSpPr>
            <a:spLocks noGrp="1"/>
          </p:cNvSpPr>
          <p:nvPr>
            <p:ph type="subTitle" idx="1"/>
          </p:nvPr>
        </p:nvSpPr>
        <p:spPr>
          <a:xfrm>
            <a:off x="0" y="1117111"/>
            <a:ext cx="6400800" cy="1947333"/>
          </a:xfrm>
        </p:spPr>
        <p:txBody>
          <a:bodyPr/>
          <a:lstStyle/>
          <a:p>
            <a:r>
              <a:rPr lang="en-US" dirty="0"/>
              <a:t>A Service of Death and Resurrection </a:t>
            </a:r>
          </a:p>
        </p:txBody>
      </p:sp>
      <p:pic>
        <p:nvPicPr>
          <p:cNvPr id="4" name="Picture 3"/>
          <p:cNvPicPr>
            <a:picLocks noChangeAspect="1"/>
          </p:cNvPicPr>
          <p:nvPr/>
        </p:nvPicPr>
        <p:blipFill>
          <a:blip r:embed="rId2"/>
          <a:stretch>
            <a:fillRect/>
          </a:stretch>
        </p:blipFill>
        <p:spPr>
          <a:xfrm>
            <a:off x="202529" y="1648235"/>
            <a:ext cx="7551728" cy="4770877"/>
          </a:xfrm>
          <a:prstGeom prst="rect">
            <a:avLst/>
          </a:prstGeom>
        </p:spPr>
      </p:pic>
      <p:sp>
        <p:nvSpPr>
          <p:cNvPr id="5" name="TextBox 4"/>
          <p:cNvSpPr txBox="1"/>
          <p:nvPr/>
        </p:nvSpPr>
        <p:spPr>
          <a:xfrm>
            <a:off x="8425543" y="2988129"/>
            <a:ext cx="3766457" cy="2031325"/>
          </a:xfrm>
          <a:prstGeom prst="rect">
            <a:avLst/>
          </a:prstGeom>
          <a:noFill/>
        </p:spPr>
        <p:txBody>
          <a:bodyPr wrap="square" rtlCol="0">
            <a:spAutoFit/>
          </a:bodyPr>
          <a:lstStyle/>
          <a:p>
            <a:r>
              <a:rPr lang="en-US" dirty="0">
                <a:latin typeface="Helvetica Neue"/>
              </a:rPr>
              <a:t>Women gather near the casket of United Methodist Bishop Abel T. Muzorewa in </a:t>
            </a:r>
            <a:r>
              <a:rPr lang="en-US" dirty="0" err="1">
                <a:latin typeface="Helvetica Neue"/>
              </a:rPr>
              <a:t>Mutare</a:t>
            </a:r>
            <a:r>
              <a:rPr lang="en-US" dirty="0">
                <a:latin typeface="Helvetica Neue"/>
              </a:rPr>
              <a:t>, Zimbabwe, in May of 2010. Some 5,000 people attended Bishop Muzorewa's funeral. Photo by </a:t>
            </a:r>
            <a:r>
              <a:rPr lang="en-US" dirty="0" err="1">
                <a:latin typeface="Helvetica Neue"/>
              </a:rPr>
              <a:t>Tafadzwa</a:t>
            </a:r>
            <a:r>
              <a:rPr lang="en-US" dirty="0">
                <a:latin typeface="Helvetica Neue"/>
              </a:rPr>
              <a:t> </a:t>
            </a:r>
            <a:r>
              <a:rPr lang="en-US" dirty="0" err="1">
                <a:latin typeface="Helvetica Neue"/>
              </a:rPr>
              <a:t>Mudambanuki</a:t>
            </a:r>
            <a:r>
              <a:rPr lang="en-US" dirty="0">
                <a:latin typeface="Helvetica Neue"/>
              </a:rPr>
              <a:t>, UM News.</a:t>
            </a:r>
            <a:endParaRPr lang="en-US" dirty="0"/>
          </a:p>
        </p:txBody>
      </p:sp>
    </p:spTree>
    <p:extLst>
      <p:ext uri="{BB962C8B-B14F-4D97-AF65-F5344CB8AC3E}">
        <p14:creationId xmlns:p14="http://schemas.microsoft.com/office/powerpoint/2010/main" val="2494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969" y="47473"/>
            <a:ext cx="8534400" cy="1507067"/>
          </a:xfrm>
        </p:spPr>
        <p:txBody>
          <a:bodyPr/>
          <a:lstStyle/>
          <a:p>
            <a:r>
              <a:rPr lang="en-US" dirty="0"/>
              <a:t>A Service of Committal</a:t>
            </a:r>
          </a:p>
        </p:txBody>
      </p:sp>
      <p:sp>
        <p:nvSpPr>
          <p:cNvPr id="3" name="Content Placeholder 2"/>
          <p:cNvSpPr>
            <a:spLocks noGrp="1"/>
          </p:cNvSpPr>
          <p:nvPr>
            <p:ph idx="1"/>
          </p:nvPr>
        </p:nvSpPr>
        <p:spPr>
          <a:xfrm>
            <a:off x="130628" y="1701800"/>
            <a:ext cx="11930743" cy="4673600"/>
          </a:xfrm>
        </p:spPr>
        <p:txBody>
          <a:bodyPr>
            <a:noAutofit/>
          </a:bodyPr>
          <a:lstStyle/>
          <a:p>
            <a:r>
              <a:rPr lang="en-US" sz="3600" dirty="0">
                <a:solidFill>
                  <a:schemeClr val="tx1"/>
                </a:solidFill>
              </a:rPr>
              <a:t>“Primarily intended for the burial into the ground, but can be adopted for cremation or internment of ashes, burial above ground or at sea, or for donation of body for medical purposes”</a:t>
            </a:r>
          </a:p>
          <a:p>
            <a:r>
              <a:rPr lang="en-US" sz="3600" dirty="0">
                <a:solidFill>
                  <a:schemeClr val="tx1"/>
                </a:solidFill>
              </a:rPr>
              <a:t>“Military and/or fraternal rites are an addition to the service, only approval of the pastor and usually at the end of the service.” </a:t>
            </a:r>
          </a:p>
        </p:txBody>
      </p:sp>
    </p:spTree>
    <p:extLst>
      <p:ext uri="{BB962C8B-B14F-4D97-AF65-F5344CB8AC3E}">
        <p14:creationId xmlns:p14="http://schemas.microsoft.com/office/powerpoint/2010/main" val="12031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t>
            </a:r>
          </a:p>
        </p:txBody>
      </p:sp>
      <p:sp>
        <p:nvSpPr>
          <p:cNvPr id="3" name="Content Placeholder 2"/>
          <p:cNvSpPr>
            <a:spLocks noGrp="1"/>
          </p:cNvSpPr>
          <p:nvPr>
            <p:ph idx="1"/>
          </p:nvPr>
        </p:nvSpPr>
        <p:spPr>
          <a:xfrm>
            <a:off x="-1" y="0"/>
            <a:ext cx="11829143" cy="4862286"/>
          </a:xfrm>
        </p:spPr>
        <p:txBody>
          <a:bodyPr/>
          <a:lstStyle/>
          <a:p>
            <a:r>
              <a:rPr lang="en-US" sz="3600" dirty="0">
                <a:solidFill>
                  <a:schemeClr val="tx1"/>
                </a:solidFill>
              </a:rPr>
              <a:t>I will usually follow up with the family 1 month (Take Holy Communion), 6 months and on the anniversary. Letting them know that I’m thinking of them and praying for them</a:t>
            </a:r>
          </a:p>
          <a:p>
            <a:r>
              <a:rPr lang="en-US" sz="3600" dirty="0">
                <a:solidFill>
                  <a:schemeClr val="tx1"/>
                </a:solidFill>
              </a:rPr>
              <a:t>Continue to support the family in their long-term grieving process</a:t>
            </a:r>
          </a:p>
          <a:p>
            <a:r>
              <a:rPr lang="en-US" sz="3600" dirty="0">
                <a:solidFill>
                  <a:schemeClr val="tx1"/>
                </a:solidFill>
              </a:rPr>
              <a:t>All Saints Day! </a:t>
            </a:r>
          </a:p>
          <a:p>
            <a:endParaRPr lang="en-US" dirty="0"/>
          </a:p>
        </p:txBody>
      </p:sp>
    </p:spTree>
    <p:extLst>
      <p:ext uri="{BB962C8B-B14F-4D97-AF65-F5344CB8AC3E}">
        <p14:creationId xmlns:p14="http://schemas.microsoft.com/office/powerpoint/2010/main" val="28059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340" y="0"/>
            <a:ext cx="8534400" cy="1507067"/>
          </a:xfrm>
        </p:spPr>
        <p:txBody>
          <a:bodyPr/>
          <a:lstStyle/>
          <a:p>
            <a:r>
              <a:rPr lang="en-US" dirty="0"/>
              <a:t>Misc. Notes</a:t>
            </a:r>
          </a:p>
        </p:txBody>
      </p:sp>
      <p:sp>
        <p:nvSpPr>
          <p:cNvPr id="3" name="Content Placeholder 2"/>
          <p:cNvSpPr>
            <a:spLocks noGrp="1"/>
          </p:cNvSpPr>
          <p:nvPr>
            <p:ph idx="1"/>
          </p:nvPr>
        </p:nvSpPr>
        <p:spPr>
          <a:xfrm>
            <a:off x="138793" y="1191126"/>
            <a:ext cx="11435585" cy="4662667"/>
          </a:xfrm>
        </p:spPr>
        <p:txBody>
          <a:bodyPr>
            <a:noAutofit/>
          </a:bodyPr>
          <a:lstStyle/>
          <a:p>
            <a:r>
              <a:rPr lang="en-US" sz="3200" dirty="0">
                <a:solidFill>
                  <a:schemeClr val="tx1"/>
                </a:solidFill>
              </a:rPr>
              <a:t>Pray with the family prior to the service</a:t>
            </a:r>
          </a:p>
          <a:p>
            <a:r>
              <a:rPr lang="en-US" sz="3200" dirty="0">
                <a:solidFill>
                  <a:schemeClr val="tx1"/>
                </a:solidFill>
              </a:rPr>
              <a:t>Suggestion: Have your worship script with you, and stick to it. Try to write down every word of the service that you will speak. This may not be the time to be extemporaneous or to improvise. </a:t>
            </a:r>
          </a:p>
          <a:p>
            <a:r>
              <a:rPr lang="en-US" sz="3200" dirty="0">
                <a:solidFill>
                  <a:schemeClr val="tx1"/>
                </a:solidFill>
              </a:rPr>
              <a:t>Funeral length will vary depending on parts and especially on the “Witness” portion. My general rule is to have the “witness(s)” pre-selected. I do not have an “open” mic.</a:t>
            </a:r>
          </a:p>
          <a:p>
            <a:r>
              <a:rPr lang="en-US" sz="3200" dirty="0">
                <a:solidFill>
                  <a:schemeClr val="tx1"/>
                </a:solidFill>
              </a:rPr>
              <a:t>Check schedules and availability of all persons assisting in the service. Musicians, accompanist, AV Tec.</a:t>
            </a:r>
          </a:p>
        </p:txBody>
      </p:sp>
    </p:spTree>
    <p:extLst>
      <p:ext uri="{BB962C8B-B14F-4D97-AF65-F5344CB8AC3E}">
        <p14:creationId xmlns:p14="http://schemas.microsoft.com/office/powerpoint/2010/main" val="47693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t>
            </a:r>
          </a:p>
        </p:txBody>
      </p:sp>
      <p:sp>
        <p:nvSpPr>
          <p:cNvPr id="3" name="Content Placeholder 2"/>
          <p:cNvSpPr>
            <a:spLocks noGrp="1"/>
          </p:cNvSpPr>
          <p:nvPr>
            <p:ph idx="1"/>
          </p:nvPr>
        </p:nvSpPr>
        <p:spPr/>
        <p:txBody>
          <a:bodyPr/>
          <a:lstStyle/>
          <a:p>
            <a:r>
              <a:rPr lang="en-US" sz="4800" dirty="0">
                <a:solidFill>
                  <a:schemeClr val="tx1"/>
                </a:solidFill>
              </a:rPr>
              <a:t>BOW 139</a:t>
            </a:r>
          </a:p>
          <a:p>
            <a:r>
              <a:rPr lang="en-US" sz="4800" dirty="0">
                <a:solidFill>
                  <a:schemeClr val="tx1"/>
                </a:solidFill>
              </a:rPr>
              <a:t>UMH 870</a:t>
            </a:r>
          </a:p>
          <a:p>
            <a:endParaRPr lang="en-US" dirty="0"/>
          </a:p>
        </p:txBody>
      </p:sp>
    </p:spTree>
    <p:extLst>
      <p:ext uri="{BB962C8B-B14F-4D97-AF65-F5344CB8AC3E}">
        <p14:creationId xmlns:p14="http://schemas.microsoft.com/office/powerpoint/2010/main" val="70171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32230"/>
            <a:ext cx="12191999" cy="6337012"/>
          </a:xfrm>
        </p:spPr>
        <p:txBody>
          <a:bodyPr>
            <a:noAutofit/>
          </a:bodyPr>
          <a:lstStyle/>
          <a:p>
            <a:r>
              <a:rPr lang="en-US" sz="3600" dirty="0">
                <a:solidFill>
                  <a:schemeClr val="tx1"/>
                </a:solidFill>
              </a:rPr>
              <a:t>“The United Methodist Service of Death and Resurrection and Service of Committal focus on the </a:t>
            </a:r>
            <a:r>
              <a:rPr lang="en-US" sz="3600" u="sng" dirty="0">
                <a:solidFill>
                  <a:schemeClr val="tx1"/>
                </a:solidFill>
              </a:rPr>
              <a:t>proclamation of the Christian hope in the resurrection of the dead and in Christ’s resurrection as pledge for that hope</a:t>
            </a:r>
            <a:r>
              <a:rPr lang="en-US" sz="3600" dirty="0">
                <a:solidFill>
                  <a:schemeClr val="tx1"/>
                </a:solidFill>
              </a:rPr>
              <a:t>. Within these services United Methodists also acknowledge death, support family and friends in their grief, remember the deceased, and </a:t>
            </a:r>
            <a:r>
              <a:rPr lang="en-US" sz="3600" u="sng" dirty="0">
                <a:solidFill>
                  <a:schemeClr val="tx1"/>
                </a:solidFill>
              </a:rPr>
              <a:t>pledge to continue to be a source of strength and comfort to all who mourn.” </a:t>
            </a:r>
          </a:p>
          <a:p>
            <a:pPr lvl="1"/>
            <a:r>
              <a:rPr lang="en-US" sz="2800" dirty="0">
                <a:solidFill>
                  <a:schemeClr val="tx1"/>
                </a:solidFill>
              </a:rPr>
              <a:t>https://www.umc.org/en/content/ask-the-umc-what-is-the-purpose-of-a-christian-funeral</a:t>
            </a:r>
          </a:p>
        </p:txBody>
      </p:sp>
    </p:spTree>
    <p:extLst>
      <p:ext uri="{BB962C8B-B14F-4D97-AF65-F5344CB8AC3E}">
        <p14:creationId xmlns:p14="http://schemas.microsoft.com/office/powerpoint/2010/main" val="286605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1" cy="6858000"/>
          </a:xfrm>
        </p:spPr>
        <p:txBody>
          <a:bodyPr>
            <a:noAutofit/>
          </a:bodyPr>
          <a:lstStyle/>
          <a:p>
            <a:r>
              <a:rPr lang="en-US" sz="2800" dirty="0">
                <a:solidFill>
                  <a:schemeClr val="tx1"/>
                </a:solidFill>
              </a:rPr>
              <a:t>The point… is that a proper grasp of the (surprising) future hope held out to us in Jesus Christ leads directly and, to many people, equally surprisingly, to a vision of the present hope that is the basis of all Christian mission. To hope for a better future in this world – for the poor, the sick, the lonely and depressed, for the slaves, the refugees, the hungry and homeless, for the abused, the paranoid, the downtrodden and despairing, and in fact for the whole wide, wonderful, and wounded world – is not something else, something extra, something tacked on to the gospel as an afterthought. And to work for that intermediate hope, the surprising hope that comes forward from God’s ultimate future into God’s urgent present, is not a distraction from the task of mission and evangelism in the present. It is a central, essential, vital, and life-giving part of it (pp. 191-2). </a:t>
            </a:r>
          </a:p>
          <a:p>
            <a:r>
              <a:rPr lang="en-US" sz="2800" dirty="0">
                <a:solidFill>
                  <a:schemeClr val="tx1"/>
                </a:solidFill>
              </a:rPr>
              <a:t>N.T. Wright “Surprised by Hope”</a:t>
            </a:r>
          </a:p>
        </p:txBody>
      </p:sp>
    </p:spTree>
    <p:extLst>
      <p:ext uri="{BB962C8B-B14F-4D97-AF65-F5344CB8AC3E}">
        <p14:creationId xmlns:p14="http://schemas.microsoft.com/office/powerpoint/2010/main" val="218972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833" y="2249905"/>
            <a:ext cx="11034546" cy="3615267"/>
          </a:xfrm>
        </p:spPr>
        <p:txBody>
          <a:bodyPr>
            <a:noAutofit/>
          </a:bodyPr>
          <a:lstStyle/>
          <a:p>
            <a:r>
              <a:rPr lang="en-US" sz="4000" dirty="0">
                <a:solidFill>
                  <a:schemeClr val="tx1"/>
                </a:solidFill>
                <a:hlinkClick r:id="rId2"/>
              </a:rPr>
              <a:t>https://www.umc.org/en/content/ask-the-umc-death-and-resurrection</a:t>
            </a:r>
            <a:endParaRPr lang="en-US" sz="4000" dirty="0">
              <a:solidFill>
                <a:schemeClr val="tx1"/>
              </a:solidFill>
            </a:endParaRPr>
          </a:p>
          <a:p>
            <a:br>
              <a:rPr lang="en-US" sz="4000" dirty="0">
                <a:solidFill>
                  <a:schemeClr val="tx1"/>
                </a:solidFill>
              </a:rPr>
            </a:br>
            <a:r>
              <a:rPr lang="en-US" sz="4000" dirty="0">
                <a:solidFill>
                  <a:schemeClr val="tx1"/>
                </a:solidFill>
                <a:hlinkClick r:id="rId3"/>
              </a:rPr>
              <a:t>https://www.umcdiscipleship.org/content-library/tags/funerals-and-memorial-services</a:t>
            </a:r>
            <a:endParaRPr lang="en-US" sz="4000" dirty="0">
              <a:solidFill>
                <a:schemeClr val="tx1"/>
              </a:solidFill>
            </a:endParaRPr>
          </a:p>
          <a:p>
            <a:r>
              <a:rPr lang="en-US" sz="4000" dirty="0">
                <a:solidFill>
                  <a:schemeClr val="tx1"/>
                </a:solidFill>
                <a:hlinkClick r:id="rId4"/>
              </a:rPr>
              <a:t>https://www.umcdiscipleship.org/book-of-worship/a-service-of-death-and-resurrection</a:t>
            </a:r>
            <a:endParaRPr lang="en-US" sz="4000" dirty="0">
              <a:solidFill>
                <a:schemeClr val="tx1"/>
              </a:solidFill>
            </a:endParaRPr>
          </a:p>
          <a:p>
            <a:endParaRPr lang="en-US" sz="4000" dirty="0"/>
          </a:p>
          <a:p>
            <a:endParaRPr lang="en-US" sz="4000" dirty="0"/>
          </a:p>
        </p:txBody>
      </p:sp>
    </p:spTree>
    <p:extLst>
      <p:ext uri="{BB962C8B-B14F-4D97-AF65-F5344CB8AC3E}">
        <p14:creationId xmlns:p14="http://schemas.microsoft.com/office/powerpoint/2010/main" val="356302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696005"/>
            <a:ext cx="11598442" cy="3068500"/>
          </a:xfrm>
        </p:spPr>
        <p:txBody>
          <a:bodyPr>
            <a:normAutofit/>
          </a:bodyPr>
          <a:lstStyle/>
          <a:p>
            <a:pPr algn="ctr"/>
            <a:r>
              <a:rPr lang="en-US" sz="4800" dirty="0"/>
              <a:t>Be Prepared on </a:t>
            </a:r>
            <a:r>
              <a:rPr lang="en-US" sz="4800" u="sng" dirty="0"/>
              <a:t>Day one</a:t>
            </a:r>
            <a:r>
              <a:rPr lang="en-US" sz="4800" dirty="0"/>
              <a:t> to Lead a service of Death and Resurrection!</a:t>
            </a:r>
          </a:p>
        </p:txBody>
      </p:sp>
    </p:spTree>
    <p:extLst>
      <p:ext uri="{BB962C8B-B14F-4D97-AF65-F5344CB8AC3E}">
        <p14:creationId xmlns:p14="http://schemas.microsoft.com/office/powerpoint/2010/main" val="109896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63"/>
            <a:ext cx="7394713" cy="6630875"/>
          </a:xfrm>
        </p:spPr>
        <p:txBody>
          <a:bodyPr>
            <a:normAutofit/>
          </a:bodyPr>
          <a:lstStyle/>
          <a:p>
            <a:pPr marL="0" indent="0">
              <a:buNone/>
            </a:pPr>
            <a:r>
              <a:rPr lang="en-US" sz="2800" dirty="0">
                <a:solidFill>
                  <a:schemeClr val="tx1"/>
                </a:solidFill>
              </a:rPr>
              <a:t>Long claims that, ultimately, “A pastor, no matter how wise or pastorally sensitive, cannot alone make a ‘good’ funeral. A good funeral is something the people of God must do together” (122). The faithful funeral, Long argues, includes four key elements. </a:t>
            </a:r>
          </a:p>
          <a:p>
            <a:pPr lvl="1"/>
            <a:r>
              <a:rPr lang="en-US" sz="2400" dirty="0">
                <a:solidFill>
                  <a:schemeClr val="tx1"/>
                </a:solidFill>
              </a:rPr>
              <a:t>a holy person (the deceased), </a:t>
            </a:r>
          </a:p>
          <a:p>
            <a:pPr lvl="1"/>
            <a:r>
              <a:rPr lang="en-US" sz="2400" dirty="0">
                <a:solidFill>
                  <a:schemeClr val="tx1"/>
                </a:solidFill>
              </a:rPr>
              <a:t>a holy or sacred place, </a:t>
            </a:r>
          </a:p>
          <a:p>
            <a:pPr lvl="1"/>
            <a:r>
              <a:rPr lang="en-US" sz="2400" dirty="0">
                <a:solidFill>
                  <a:schemeClr val="tx1"/>
                </a:solidFill>
              </a:rPr>
              <a:t>holy people (the believers), </a:t>
            </a:r>
          </a:p>
          <a:p>
            <a:pPr lvl="1"/>
            <a:r>
              <a:rPr lang="en-US" sz="2400" dirty="0">
                <a:solidFill>
                  <a:schemeClr val="tx1"/>
                </a:solidFill>
              </a:rPr>
              <a:t>and a holy script (the gospel narrative).</a:t>
            </a:r>
          </a:p>
          <a:p>
            <a:endParaRPr lang="en-US" dirty="0">
              <a:solidFill>
                <a:schemeClr val="tx1"/>
              </a:solidFill>
            </a:endParaRPr>
          </a:p>
        </p:txBody>
      </p:sp>
      <p:pic>
        <p:nvPicPr>
          <p:cNvPr id="4" name="Picture 3"/>
          <p:cNvPicPr>
            <a:picLocks noChangeAspect="1"/>
          </p:cNvPicPr>
          <p:nvPr/>
        </p:nvPicPr>
        <p:blipFill>
          <a:blip r:embed="rId2"/>
          <a:stretch>
            <a:fillRect/>
          </a:stretch>
        </p:blipFill>
        <p:spPr>
          <a:xfrm>
            <a:off x="7618319" y="0"/>
            <a:ext cx="4573681" cy="6858000"/>
          </a:xfrm>
          <a:prstGeom prst="rect">
            <a:avLst/>
          </a:prstGeom>
        </p:spPr>
      </p:pic>
    </p:spTree>
    <p:extLst>
      <p:ext uri="{BB962C8B-B14F-4D97-AF65-F5344CB8AC3E}">
        <p14:creationId xmlns:p14="http://schemas.microsoft.com/office/powerpoint/2010/main" val="222483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936" y="-143631"/>
            <a:ext cx="8534400" cy="1507067"/>
          </a:xfrm>
        </p:spPr>
        <p:txBody>
          <a:bodyPr/>
          <a:lstStyle/>
          <a:p>
            <a:pPr algn="ctr"/>
            <a:r>
              <a:rPr lang="en-US" dirty="0"/>
              <a:t>“A Holy PERSON/People”</a:t>
            </a:r>
          </a:p>
        </p:txBody>
      </p:sp>
      <p:sp>
        <p:nvSpPr>
          <p:cNvPr id="3" name="Content Placeholder 2"/>
          <p:cNvSpPr>
            <a:spLocks noGrp="1"/>
          </p:cNvSpPr>
          <p:nvPr>
            <p:ph idx="1"/>
          </p:nvPr>
        </p:nvSpPr>
        <p:spPr>
          <a:xfrm>
            <a:off x="65314" y="1194373"/>
            <a:ext cx="11814628" cy="5663627"/>
          </a:xfrm>
        </p:spPr>
        <p:txBody>
          <a:bodyPr>
            <a:normAutofit fontScale="85000" lnSpcReduction="10000"/>
          </a:bodyPr>
          <a:lstStyle/>
          <a:p>
            <a:r>
              <a:rPr lang="en-US" sz="3200" dirty="0">
                <a:solidFill>
                  <a:schemeClr val="tx1"/>
                </a:solidFill>
              </a:rPr>
              <a:t>Preservice visitations (Known and yet-to-know): </a:t>
            </a:r>
          </a:p>
          <a:p>
            <a:pPr lvl="1"/>
            <a:r>
              <a:rPr lang="en-US" sz="2800" dirty="0">
                <a:solidFill>
                  <a:schemeClr val="tx1"/>
                </a:solidFill>
              </a:rPr>
              <a:t>You are a Pastor of a community. There is no such thing as small church pastor. The church to which you are appointed may have only a few gathered on Sunday Morning, but every pastor must be the pastor of the community. </a:t>
            </a:r>
          </a:p>
          <a:p>
            <a:pPr lvl="1"/>
            <a:r>
              <a:rPr lang="en-US" sz="2800" dirty="0">
                <a:solidFill>
                  <a:schemeClr val="tx1"/>
                </a:solidFill>
              </a:rPr>
              <a:t>Ask for favorite hymns, scripture passages, poems, literature, pictures, etc. </a:t>
            </a:r>
          </a:p>
          <a:p>
            <a:pPr lvl="1"/>
            <a:r>
              <a:rPr lang="en-US" sz="2800" dirty="0">
                <a:solidFill>
                  <a:schemeClr val="tx1"/>
                </a:solidFill>
              </a:rPr>
              <a:t>Steer the conversation about the persons’ faith</a:t>
            </a:r>
          </a:p>
          <a:p>
            <a:pPr lvl="1"/>
            <a:r>
              <a:rPr lang="en-US" sz="2800" dirty="0">
                <a:solidFill>
                  <a:schemeClr val="tx1"/>
                </a:solidFill>
              </a:rPr>
              <a:t>Have a </a:t>
            </a:r>
            <a:r>
              <a:rPr lang="en-US" sz="2800" b="1" dirty="0">
                <a:solidFill>
                  <a:schemeClr val="tx1"/>
                </a:solidFill>
              </a:rPr>
              <a:t>draft of the bulletin with you</a:t>
            </a:r>
            <a:r>
              <a:rPr lang="en-US" sz="2800" dirty="0">
                <a:solidFill>
                  <a:schemeClr val="tx1"/>
                </a:solidFill>
              </a:rPr>
              <a:t>, so that when you talk about the funeral, the family can see the various parts.</a:t>
            </a:r>
          </a:p>
          <a:p>
            <a:pPr lvl="1"/>
            <a:r>
              <a:rPr lang="en-US" sz="2800" dirty="0">
                <a:solidFill>
                  <a:schemeClr val="tx1"/>
                </a:solidFill>
              </a:rPr>
              <a:t>Schedule the service (Depending on availability of accompanist, musician, a/v tech. </a:t>
            </a:r>
          </a:p>
          <a:p>
            <a:pPr lvl="1"/>
            <a:r>
              <a:rPr lang="en-US" sz="2800" dirty="0">
                <a:solidFill>
                  <a:schemeClr val="tx1"/>
                </a:solidFill>
              </a:rPr>
              <a:t>If you are to preach a sermon, proclaim the gospel! Proclaim resurrection! Proclaim hope! Proclaim the Good News of Jesus Christ! </a:t>
            </a:r>
          </a:p>
          <a:p>
            <a:endParaRPr lang="en-US" dirty="0"/>
          </a:p>
        </p:txBody>
      </p:sp>
    </p:spTree>
    <p:extLst>
      <p:ext uri="{BB962C8B-B14F-4D97-AF65-F5344CB8AC3E}">
        <p14:creationId xmlns:p14="http://schemas.microsoft.com/office/powerpoint/2010/main" val="372991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83841"/>
            <a:ext cx="8534400" cy="1507067"/>
          </a:xfrm>
        </p:spPr>
        <p:txBody>
          <a:bodyPr/>
          <a:lstStyle/>
          <a:p>
            <a:pPr algn="ctr"/>
            <a:r>
              <a:rPr lang="en-US" dirty="0"/>
              <a:t>“A Holy Place”</a:t>
            </a:r>
          </a:p>
        </p:txBody>
      </p:sp>
      <p:sp>
        <p:nvSpPr>
          <p:cNvPr id="3" name="Content Placeholder 2"/>
          <p:cNvSpPr>
            <a:spLocks noGrp="1"/>
          </p:cNvSpPr>
          <p:nvPr>
            <p:ph idx="1"/>
          </p:nvPr>
        </p:nvSpPr>
        <p:spPr>
          <a:xfrm>
            <a:off x="0" y="300566"/>
            <a:ext cx="11552464" cy="3615267"/>
          </a:xfrm>
        </p:spPr>
        <p:txBody>
          <a:bodyPr>
            <a:normAutofit/>
          </a:bodyPr>
          <a:lstStyle/>
          <a:p>
            <a:r>
              <a:rPr lang="en-US" sz="2800" dirty="0">
                <a:solidFill>
                  <a:schemeClr val="tx1"/>
                </a:solidFill>
              </a:rPr>
              <a:t>Church or Funeral Home or other? “Church if at all possible..”</a:t>
            </a:r>
          </a:p>
          <a:p>
            <a:r>
              <a:rPr lang="en-US" sz="2800" dirty="0">
                <a:solidFill>
                  <a:schemeClr val="tx1"/>
                </a:solidFill>
              </a:rPr>
              <a:t>Can be in someone’s home. Can be in the mountains, or alongside a lake or river. Make it a Holy place! Bring as many symbols of the church as possible. In so far as you can; wear a robe. Bring a cross. A table. A chalice. A paten. </a:t>
            </a:r>
            <a:endParaRPr lang="en-US" sz="2800" dirty="0"/>
          </a:p>
        </p:txBody>
      </p:sp>
      <p:pic>
        <p:nvPicPr>
          <p:cNvPr id="4" name="Picture 3"/>
          <p:cNvPicPr>
            <a:picLocks noChangeAspect="1"/>
          </p:cNvPicPr>
          <p:nvPr/>
        </p:nvPicPr>
        <p:blipFill>
          <a:blip r:embed="rId2"/>
          <a:stretch>
            <a:fillRect/>
          </a:stretch>
        </p:blipFill>
        <p:spPr>
          <a:xfrm>
            <a:off x="165326" y="3855495"/>
            <a:ext cx="5118100" cy="2878931"/>
          </a:xfrm>
          <a:prstGeom prst="rect">
            <a:avLst/>
          </a:prstGeom>
        </p:spPr>
      </p:pic>
      <p:pic>
        <p:nvPicPr>
          <p:cNvPr id="5" name="Picture 4"/>
          <p:cNvPicPr>
            <a:picLocks noChangeAspect="1"/>
          </p:cNvPicPr>
          <p:nvPr/>
        </p:nvPicPr>
        <p:blipFill>
          <a:blip r:embed="rId3"/>
          <a:stretch>
            <a:fillRect/>
          </a:stretch>
        </p:blipFill>
        <p:spPr>
          <a:xfrm>
            <a:off x="6461804" y="3652952"/>
            <a:ext cx="4714195" cy="3081474"/>
          </a:xfrm>
          <a:prstGeom prst="rect">
            <a:avLst/>
          </a:prstGeom>
        </p:spPr>
      </p:pic>
    </p:spTree>
    <p:extLst>
      <p:ext uri="{BB962C8B-B14F-4D97-AF65-F5344CB8AC3E}">
        <p14:creationId xmlns:p14="http://schemas.microsoft.com/office/powerpoint/2010/main" val="256114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908" y="-159083"/>
            <a:ext cx="8786812" cy="1993899"/>
          </a:xfrm>
        </p:spPr>
        <p:txBody>
          <a:bodyPr/>
          <a:lstStyle/>
          <a:p>
            <a:r>
              <a:rPr lang="en-US" dirty="0"/>
              <a:t>People/Groups to know</a:t>
            </a:r>
          </a:p>
        </p:txBody>
      </p:sp>
      <p:sp>
        <p:nvSpPr>
          <p:cNvPr id="3" name="Content Placeholder 2"/>
          <p:cNvSpPr>
            <a:spLocks noGrp="1"/>
          </p:cNvSpPr>
          <p:nvPr>
            <p:ph idx="1"/>
          </p:nvPr>
        </p:nvSpPr>
        <p:spPr>
          <a:xfrm>
            <a:off x="130629" y="1510393"/>
            <a:ext cx="11856355" cy="4885234"/>
          </a:xfrm>
        </p:spPr>
        <p:txBody>
          <a:bodyPr>
            <a:noAutofit/>
          </a:bodyPr>
          <a:lstStyle/>
          <a:p>
            <a:r>
              <a:rPr lang="en-US" sz="3600" dirty="0">
                <a:solidFill>
                  <a:schemeClr val="tx1"/>
                </a:solidFill>
              </a:rPr>
              <a:t>Funeral Homes and the Directors in the area </a:t>
            </a:r>
          </a:p>
          <a:p>
            <a:r>
              <a:rPr lang="en-US" sz="3600" dirty="0">
                <a:solidFill>
                  <a:schemeClr val="tx1"/>
                </a:solidFill>
              </a:rPr>
              <a:t>Chaplin's of area hospitals, rehabs, and extended living facilities</a:t>
            </a:r>
          </a:p>
          <a:p>
            <a:r>
              <a:rPr lang="en-US" sz="3600" dirty="0">
                <a:solidFill>
                  <a:schemeClr val="tx1"/>
                </a:solidFill>
              </a:rPr>
              <a:t>Local Sherriff or FIRE Department (Chaplin?)</a:t>
            </a:r>
          </a:p>
          <a:p>
            <a:r>
              <a:rPr lang="en-US" sz="3600" dirty="0">
                <a:solidFill>
                  <a:schemeClr val="tx1"/>
                </a:solidFill>
              </a:rPr>
              <a:t>Other voluntary associations (VFW, American Legion,</a:t>
            </a:r>
          </a:p>
          <a:p>
            <a:r>
              <a:rPr lang="en-US" sz="3600" dirty="0">
                <a:solidFill>
                  <a:schemeClr val="tx1"/>
                </a:solidFill>
              </a:rPr>
              <a:t>Have their numbers/contacts on hand so that if the family needs their services, you can direct them.    </a:t>
            </a:r>
          </a:p>
        </p:txBody>
      </p:sp>
    </p:spTree>
    <p:extLst>
      <p:ext uri="{BB962C8B-B14F-4D97-AF65-F5344CB8AC3E}">
        <p14:creationId xmlns:p14="http://schemas.microsoft.com/office/powerpoint/2010/main" val="427166404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4477</TotalTime>
  <Words>991</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Gothic</vt:lpstr>
      <vt:lpstr>Helvetica Neue</vt:lpstr>
      <vt:lpstr>Wingdings 3</vt:lpstr>
      <vt:lpstr>Slice</vt:lpstr>
      <vt:lpstr>Funerals</vt:lpstr>
      <vt:lpstr>PowerPoint Presentation</vt:lpstr>
      <vt:lpstr>PowerPoint Presentation</vt:lpstr>
      <vt:lpstr>PowerPoint Presentation</vt:lpstr>
      <vt:lpstr>Be Prepared on Day one to Lead a service of Death and Resurrection!</vt:lpstr>
      <vt:lpstr>PowerPoint Presentation</vt:lpstr>
      <vt:lpstr>“A Holy PERSON/People”</vt:lpstr>
      <vt:lpstr>“A Holy Place”</vt:lpstr>
      <vt:lpstr>People/Groups to know</vt:lpstr>
      <vt:lpstr>A Service of Committal</vt:lpstr>
      <vt:lpstr>Follow-up </vt:lpstr>
      <vt:lpstr>Misc. Notes</vt:lpstr>
      <vt:lpstr>PRACTICE!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Funerals</dc:title>
  <dc:creator>jinhyokim@gmail.com</dc:creator>
  <cp:lastModifiedBy>Dan Kim</cp:lastModifiedBy>
  <cp:revision>22</cp:revision>
  <dcterms:created xsi:type="dcterms:W3CDTF">2021-05-28T18:43:04Z</dcterms:created>
  <dcterms:modified xsi:type="dcterms:W3CDTF">2023-05-10T18:27:02Z</dcterms:modified>
</cp:coreProperties>
</file>