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33"/>
  </p:normalViewPr>
  <p:slideViewPr>
    <p:cSldViewPr snapToGrid="0" snapToObjects="1">
      <p:cViewPr>
        <p:scale>
          <a:sx n="85" d="100"/>
          <a:sy n="85" d="100"/>
        </p:scale>
        <p:origin x="392" y="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BF2B41-E801-4BBB-B951-5D87E7CC630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385CA61-77C6-4986-AEC4-0E888E4906A8}">
      <dgm:prSet/>
      <dgm:spPr/>
      <dgm:t>
        <a:bodyPr/>
        <a:lstStyle/>
        <a:p>
          <a:r>
            <a:rPr lang="en-US" dirty="0"/>
            <a:t>We do this:</a:t>
          </a:r>
        </a:p>
      </dgm:t>
    </dgm:pt>
    <dgm:pt modelId="{E21B7678-660F-416C-9632-15D6ABD30B19}" type="parTrans" cxnId="{E1F6B2C5-94CC-4DF5-8582-CF3E94067595}">
      <dgm:prSet/>
      <dgm:spPr/>
      <dgm:t>
        <a:bodyPr/>
        <a:lstStyle/>
        <a:p>
          <a:endParaRPr lang="en-US"/>
        </a:p>
      </dgm:t>
    </dgm:pt>
    <dgm:pt modelId="{666328ED-8177-45F5-A792-7346E88052DA}" type="sibTrans" cxnId="{E1F6B2C5-94CC-4DF5-8582-CF3E94067595}">
      <dgm:prSet/>
      <dgm:spPr/>
      <dgm:t>
        <a:bodyPr/>
        <a:lstStyle/>
        <a:p>
          <a:endParaRPr lang="en-US"/>
        </a:p>
      </dgm:t>
    </dgm:pt>
    <dgm:pt modelId="{307FADF5-77E8-463E-B0AC-C3AE8CC7611A}">
      <dgm:prSet/>
      <dgm:spPr/>
      <dgm:t>
        <a:bodyPr/>
        <a:lstStyle/>
        <a:p>
          <a:r>
            <a:rPr lang="en-US" dirty="0"/>
            <a:t>Not as an Obligation or Force or Coercion</a:t>
          </a:r>
        </a:p>
      </dgm:t>
    </dgm:pt>
    <dgm:pt modelId="{E4CC0FCF-C623-4198-BE3D-BD56EB27284C}" type="parTrans" cxnId="{A634FDAD-EE40-4B93-B91C-7FEBE5242FC4}">
      <dgm:prSet/>
      <dgm:spPr/>
      <dgm:t>
        <a:bodyPr/>
        <a:lstStyle/>
        <a:p>
          <a:endParaRPr lang="en-US"/>
        </a:p>
      </dgm:t>
    </dgm:pt>
    <dgm:pt modelId="{48891F5B-DBB8-41E6-888D-B448DFBDB556}" type="sibTrans" cxnId="{A634FDAD-EE40-4B93-B91C-7FEBE5242FC4}">
      <dgm:prSet/>
      <dgm:spPr/>
      <dgm:t>
        <a:bodyPr/>
        <a:lstStyle/>
        <a:p>
          <a:endParaRPr lang="en-US"/>
        </a:p>
      </dgm:t>
    </dgm:pt>
    <dgm:pt modelId="{2C6B21AB-B68C-4B52-B145-54485B0FAFAE}">
      <dgm:prSet/>
      <dgm:spPr/>
      <dgm:t>
        <a:bodyPr/>
        <a:lstStyle/>
        <a:p>
          <a:r>
            <a:rPr lang="en-US" dirty="0"/>
            <a:t>But: In Response to God’s Gifts</a:t>
          </a:r>
        </a:p>
      </dgm:t>
    </dgm:pt>
    <dgm:pt modelId="{3E5EE840-2C34-49D0-8A60-3775187CF774}" type="parTrans" cxnId="{8F5EC82B-E22A-4076-A791-5E65540018C4}">
      <dgm:prSet/>
      <dgm:spPr/>
      <dgm:t>
        <a:bodyPr/>
        <a:lstStyle/>
        <a:p>
          <a:endParaRPr lang="en-US"/>
        </a:p>
      </dgm:t>
    </dgm:pt>
    <dgm:pt modelId="{13ADD1C2-E819-4952-B4D6-3254B9D38145}" type="sibTrans" cxnId="{8F5EC82B-E22A-4076-A791-5E65540018C4}">
      <dgm:prSet/>
      <dgm:spPr/>
      <dgm:t>
        <a:bodyPr/>
        <a:lstStyle/>
        <a:p>
          <a:endParaRPr lang="en-US"/>
        </a:p>
      </dgm:t>
    </dgm:pt>
    <dgm:pt modelId="{D58081B9-6C9C-42AD-9258-B5B999F1D6DA}">
      <dgm:prSet/>
      <dgm:spPr/>
      <dgm:t>
        <a:bodyPr/>
        <a:lstStyle/>
        <a:p>
          <a:r>
            <a:rPr lang="en-US" dirty="0"/>
            <a:t>To Bless Others</a:t>
          </a:r>
        </a:p>
      </dgm:t>
    </dgm:pt>
    <dgm:pt modelId="{0B7C8A06-BCA5-43EB-BAF7-D2F6BA4BEF5F}" type="parTrans" cxnId="{47E5B6BE-9F95-423F-A790-F52E62A83748}">
      <dgm:prSet/>
      <dgm:spPr/>
      <dgm:t>
        <a:bodyPr/>
        <a:lstStyle/>
        <a:p>
          <a:endParaRPr lang="en-US"/>
        </a:p>
      </dgm:t>
    </dgm:pt>
    <dgm:pt modelId="{16BE87CF-56DD-4ECE-A4B8-9F331AC0B18F}" type="sibTrans" cxnId="{47E5B6BE-9F95-423F-A790-F52E62A83748}">
      <dgm:prSet/>
      <dgm:spPr/>
      <dgm:t>
        <a:bodyPr/>
        <a:lstStyle/>
        <a:p>
          <a:endParaRPr lang="en-US"/>
        </a:p>
      </dgm:t>
    </dgm:pt>
    <dgm:pt modelId="{70796AA5-FD3B-4C42-B180-B769D4DACA16}" type="pres">
      <dgm:prSet presAssocID="{1DBF2B41-E801-4BBB-B951-5D87E7CC630B}" presName="linear" presStyleCnt="0">
        <dgm:presLayoutVars>
          <dgm:dir/>
          <dgm:animLvl val="lvl"/>
          <dgm:resizeHandles val="exact"/>
        </dgm:presLayoutVars>
      </dgm:prSet>
      <dgm:spPr/>
    </dgm:pt>
    <dgm:pt modelId="{CB264C66-A68B-9145-807C-F2F4E09ED121}" type="pres">
      <dgm:prSet presAssocID="{1385CA61-77C6-4986-AEC4-0E888E4906A8}" presName="parentLin" presStyleCnt="0"/>
      <dgm:spPr/>
    </dgm:pt>
    <dgm:pt modelId="{DC6782DB-3278-CC4D-8FF0-1BC2A2749CFE}" type="pres">
      <dgm:prSet presAssocID="{1385CA61-77C6-4986-AEC4-0E888E4906A8}" presName="parentLeftMargin" presStyleLbl="node1" presStyleIdx="0" presStyleCnt="2"/>
      <dgm:spPr/>
    </dgm:pt>
    <dgm:pt modelId="{C66E8223-0FED-BC41-98B8-7B94A0815914}" type="pres">
      <dgm:prSet presAssocID="{1385CA61-77C6-4986-AEC4-0E888E4906A8}" presName="parentText" presStyleLbl="node1" presStyleIdx="0" presStyleCnt="2">
        <dgm:presLayoutVars>
          <dgm:chMax val="0"/>
          <dgm:bulletEnabled val="1"/>
        </dgm:presLayoutVars>
      </dgm:prSet>
      <dgm:spPr/>
    </dgm:pt>
    <dgm:pt modelId="{127BC246-069A-FD49-A8F3-7C34253B354A}" type="pres">
      <dgm:prSet presAssocID="{1385CA61-77C6-4986-AEC4-0E888E4906A8}" presName="negativeSpace" presStyleCnt="0"/>
      <dgm:spPr/>
    </dgm:pt>
    <dgm:pt modelId="{3C7ADFB2-8736-3F4B-BB98-D4ABCD203805}" type="pres">
      <dgm:prSet presAssocID="{1385CA61-77C6-4986-AEC4-0E888E4906A8}" presName="childText" presStyleLbl="conFgAcc1" presStyleIdx="0" presStyleCnt="2">
        <dgm:presLayoutVars>
          <dgm:bulletEnabled val="1"/>
        </dgm:presLayoutVars>
      </dgm:prSet>
      <dgm:spPr/>
    </dgm:pt>
    <dgm:pt modelId="{B05CEE38-D951-B14B-9DF6-58ACC83FF5FB}" type="pres">
      <dgm:prSet presAssocID="{666328ED-8177-45F5-A792-7346E88052DA}" presName="spaceBetweenRectangles" presStyleCnt="0"/>
      <dgm:spPr/>
    </dgm:pt>
    <dgm:pt modelId="{60BF4EE3-1A3A-F649-812C-6CC09B513F2D}" type="pres">
      <dgm:prSet presAssocID="{2C6B21AB-B68C-4B52-B145-54485B0FAFAE}" presName="parentLin" presStyleCnt="0"/>
      <dgm:spPr/>
    </dgm:pt>
    <dgm:pt modelId="{3B00092D-C5CB-C049-AFD9-1FF8117EE729}" type="pres">
      <dgm:prSet presAssocID="{2C6B21AB-B68C-4B52-B145-54485B0FAFAE}" presName="parentLeftMargin" presStyleLbl="node1" presStyleIdx="0" presStyleCnt="2"/>
      <dgm:spPr/>
    </dgm:pt>
    <dgm:pt modelId="{477E6421-1376-D842-BBE5-8E8BA1B008B5}" type="pres">
      <dgm:prSet presAssocID="{2C6B21AB-B68C-4B52-B145-54485B0FAFAE}" presName="parentText" presStyleLbl="node1" presStyleIdx="1" presStyleCnt="2">
        <dgm:presLayoutVars>
          <dgm:chMax val="0"/>
          <dgm:bulletEnabled val="1"/>
        </dgm:presLayoutVars>
      </dgm:prSet>
      <dgm:spPr/>
    </dgm:pt>
    <dgm:pt modelId="{B84FF6C4-C07E-FF48-8279-71FD67F24B51}" type="pres">
      <dgm:prSet presAssocID="{2C6B21AB-B68C-4B52-B145-54485B0FAFAE}" presName="negativeSpace" presStyleCnt="0"/>
      <dgm:spPr/>
    </dgm:pt>
    <dgm:pt modelId="{02650FCA-0641-CD48-A4DF-ECEA05215CAE}" type="pres">
      <dgm:prSet presAssocID="{2C6B21AB-B68C-4B52-B145-54485B0FAFAE}" presName="childText" presStyleLbl="conFgAcc1" presStyleIdx="1" presStyleCnt="2">
        <dgm:presLayoutVars>
          <dgm:bulletEnabled val="1"/>
        </dgm:presLayoutVars>
      </dgm:prSet>
      <dgm:spPr/>
    </dgm:pt>
  </dgm:ptLst>
  <dgm:cxnLst>
    <dgm:cxn modelId="{47EAE70B-37D4-284C-A8F0-0E0FBF6F0A39}" type="presOf" srcId="{D58081B9-6C9C-42AD-9258-B5B999F1D6DA}" destId="{02650FCA-0641-CD48-A4DF-ECEA05215CAE}" srcOrd="0" destOrd="0" presId="urn:microsoft.com/office/officeart/2005/8/layout/list1"/>
    <dgm:cxn modelId="{8F5EC82B-E22A-4076-A791-5E65540018C4}" srcId="{1DBF2B41-E801-4BBB-B951-5D87E7CC630B}" destId="{2C6B21AB-B68C-4B52-B145-54485B0FAFAE}" srcOrd="1" destOrd="0" parTransId="{3E5EE840-2C34-49D0-8A60-3775187CF774}" sibTransId="{13ADD1C2-E819-4952-B4D6-3254B9D38145}"/>
    <dgm:cxn modelId="{BB1EDE4A-3EFA-8B45-8C51-AE2D9EB13599}" type="presOf" srcId="{1DBF2B41-E801-4BBB-B951-5D87E7CC630B}" destId="{70796AA5-FD3B-4C42-B180-B769D4DACA16}" srcOrd="0" destOrd="0" presId="urn:microsoft.com/office/officeart/2005/8/layout/list1"/>
    <dgm:cxn modelId="{02971DA0-B6ED-1444-B72B-138F4181A272}" type="presOf" srcId="{2C6B21AB-B68C-4B52-B145-54485B0FAFAE}" destId="{3B00092D-C5CB-C049-AFD9-1FF8117EE729}" srcOrd="0" destOrd="0" presId="urn:microsoft.com/office/officeart/2005/8/layout/list1"/>
    <dgm:cxn modelId="{4BCA92AA-FA6B-3844-8888-80B1C540D1D7}" type="presOf" srcId="{1385CA61-77C6-4986-AEC4-0E888E4906A8}" destId="{C66E8223-0FED-BC41-98B8-7B94A0815914}" srcOrd="1" destOrd="0" presId="urn:microsoft.com/office/officeart/2005/8/layout/list1"/>
    <dgm:cxn modelId="{A634FDAD-EE40-4B93-B91C-7FEBE5242FC4}" srcId="{1385CA61-77C6-4986-AEC4-0E888E4906A8}" destId="{307FADF5-77E8-463E-B0AC-C3AE8CC7611A}" srcOrd="0" destOrd="0" parTransId="{E4CC0FCF-C623-4198-BE3D-BD56EB27284C}" sibTransId="{48891F5B-DBB8-41E6-888D-B448DFBDB556}"/>
    <dgm:cxn modelId="{47E5B6BE-9F95-423F-A790-F52E62A83748}" srcId="{2C6B21AB-B68C-4B52-B145-54485B0FAFAE}" destId="{D58081B9-6C9C-42AD-9258-B5B999F1D6DA}" srcOrd="0" destOrd="0" parTransId="{0B7C8A06-BCA5-43EB-BAF7-D2F6BA4BEF5F}" sibTransId="{16BE87CF-56DD-4ECE-A4B8-9F331AC0B18F}"/>
    <dgm:cxn modelId="{40287BBF-953C-5446-BE76-09766B247C77}" type="presOf" srcId="{1385CA61-77C6-4986-AEC4-0E888E4906A8}" destId="{DC6782DB-3278-CC4D-8FF0-1BC2A2749CFE}" srcOrd="0" destOrd="0" presId="urn:microsoft.com/office/officeart/2005/8/layout/list1"/>
    <dgm:cxn modelId="{E1F6B2C5-94CC-4DF5-8582-CF3E94067595}" srcId="{1DBF2B41-E801-4BBB-B951-5D87E7CC630B}" destId="{1385CA61-77C6-4986-AEC4-0E888E4906A8}" srcOrd="0" destOrd="0" parTransId="{E21B7678-660F-416C-9632-15D6ABD30B19}" sibTransId="{666328ED-8177-45F5-A792-7346E88052DA}"/>
    <dgm:cxn modelId="{C24E5AD4-5139-EB40-BD2A-8A60849FF589}" type="presOf" srcId="{307FADF5-77E8-463E-B0AC-C3AE8CC7611A}" destId="{3C7ADFB2-8736-3F4B-BB98-D4ABCD203805}" srcOrd="0" destOrd="0" presId="urn:microsoft.com/office/officeart/2005/8/layout/list1"/>
    <dgm:cxn modelId="{47E312DE-8F1F-6943-A7EE-340E320F9F70}" type="presOf" srcId="{2C6B21AB-B68C-4B52-B145-54485B0FAFAE}" destId="{477E6421-1376-D842-BBE5-8E8BA1B008B5}" srcOrd="1" destOrd="0" presId="urn:microsoft.com/office/officeart/2005/8/layout/list1"/>
    <dgm:cxn modelId="{27649671-2D4C-7B49-AB75-DCD1916FEE00}" type="presParOf" srcId="{70796AA5-FD3B-4C42-B180-B769D4DACA16}" destId="{CB264C66-A68B-9145-807C-F2F4E09ED121}" srcOrd="0" destOrd="0" presId="urn:microsoft.com/office/officeart/2005/8/layout/list1"/>
    <dgm:cxn modelId="{8C307FD6-A7BA-3D40-A51C-30CB326E0022}" type="presParOf" srcId="{CB264C66-A68B-9145-807C-F2F4E09ED121}" destId="{DC6782DB-3278-CC4D-8FF0-1BC2A2749CFE}" srcOrd="0" destOrd="0" presId="urn:microsoft.com/office/officeart/2005/8/layout/list1"/>
    <dgm:cxn modelId="{90F7979E-490A-4845-9DF2-2FB931DCC59C}" type="presParOf" srcId="{CB264C66-A68B-9145-807C-F2F4E09ED121}" destId="{C66E8223-0FED-BC41-98B8-7B94A0815914}" srcOrd="1" destOrd="0" presId="urn:microsoft.com/office/officeart/2005/8/layout/list1"/>
    <dgm:cxn modelId="{F41DA3FF-AB50-8A4B-BFAA-2AD96CE4C454}" type="presParOf" srcId="{70796AA5-FD3B-4C42-B180-B769D4DACA16}" destId="{127BC246-069A-FD49-A8F3-7C34253B354A}" srcOrd="1" destOrd="0" presId="urn:microsoft.com/office/officeart/2005/8/layout/list1"/>
    <dgm:cxn modelId="{B5C012DF-4913-9842-8427-ECC480359B88}" type="presParOf" srcId="{70796AA5-FD3B-4C42-B180-B769D4DACA16}" destId="{3C7ADFB2-8736-3F4B-BB98-D4ABCD203805}" srcOrd="2" destOrd="0" presId="urn:microsoft.com/office/officeart/2005/8/layout/list1"/>
    <dgm:cxn modelId="{3B4A2299-19E2-F04E-AEA7-930A5F5B2078}" type="presParOf" srcId="{70796AA5-FD3B-4C42-B180-B769D4DACA16}" destId="{B05CEE38-D951-B14B-9DF6-58ACC83FF5FB}" srcOrd="3" destOrd="0" presId="urn:microsoft.com/office/officeart/2005/8/layout/list1"/>
    <dgm:cxn modelId="{07AFA044-1CB1-554B-A997-AA6481E7ADBE}" type="presParOf" srcId="{70796AA5-FD3B-4C42-B180-B769D4DACA16}" destId="{60BF4EE3-1A3A-F649-812C-6CC09B513F2D}" srcOrd="4" destOrd="0" presId="urn:microsoft.com/office/officeart/2005/8/layout/list1"/>
    <dgm:cxn modelId="{55E10134-DA0C-C846-9180-004F7880C136}" type="presParOf" srcId="{60BF4EE3-1A3A-F649-812C-6CC09B513F2D}" destId="{3B00092D-C5CB-C049-AFD9-1FF8117EE729}" srcOrd="0" destOrd="0" presId="urn:microsoft.com/office/officeart/2005/8/layout/list1"/>
    <dgm:cxn modelId="{1E2A1B8A-F4C7-B54B-A854-FC22833B0F74}" type="presParOf" srcId="{60BF4EE3-1A3A-F649-812C-6CC09B513F2D}" destId="{477E6421-1376-D842-BBE5-8E8BA1B008B5}" srcOrd="1" destOrd="0" presId="urn:microsoft.com/office/officeart/2005/8/layout/list1"/>
    <dgm:cxn modelId="{C38D08C7-2281-AA4D-B924-F9D0570D559D}" type="presParOf" srcId="{70796AA5-FD3B-4C42-B180-B769D4DACA16}" destId="{B84FF6C4-C07E-FF48-8279-71FD67F24B51}" srcOrd="5" destOrd="0" presId="urn:microsoft.com/office/officeart/2005/8/layout/list1"/>
    <dgm:cxn modelId="{D215B5B3-2279-1942-BAD8-641C04E8F1C4}" type="presParOf" srcId="{70796AA5-FD3B-4C42-B180-B769D4DACA16}" destId="{02650FCA-0641-CD48-A4DF-ECEA05215CA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ADFB2-8736-3F4B-BB98-D4ABCD203805}">
      <dsp:nvSpPr>
        <dsp:cNvPr id="0" name=""/>
        <dsp:cNvSpPr/>
      </dsp:nvSpPr>
      <dsp:spPr>
        <a:xfrm>
          <a:off x="0" y="449092"/>
          <a:ext cx="10325000" cy="12521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1335" tIns="624840" rIns="801335" bIns="21336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Not as an Obligation or Force or Coercion</a:t>
          </a:r>
        </a:p>
      </dsp:txBody>
      <dsp:txXfrm>
        <a:off x="0" y="449092"/>
        <a:ext cx="10325000" cy="1252125"/>
      </dsp:txXfrm>
    </dsp:sp>
    <dsp:sp modelId="{C66E8223-0FED-BC41-98B8-7B94A0815914}">
      <dsp:nvSpPr>
        <dsp:cNvPr id="0" name=""/>
        <dsp:cNvSpPr/>
      </dsp:nvSpPr>
      <dsp:spPr>
        <a:xfrm>
          <a:off x="516250" y="6292"/>
          <a:ext cx="7227500" cy="88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182" tIns="0" rIns="273182" bIns="0" numCol="1" spcCol="1270" anchor="ctr" anchorCtr="0">
          <a:noAutofit/>
        </a:bodyPr>
        <a:lstStyle/>
        <a:p>
          <a:pPr marL="0" lvl="0" indent="0" algn="l" defTabSz="1333500">
            <a:lnSpc>
              <a:spcPct val="90000"/>
            </a:lnSpc>
            <a:spcBef>
              <a:spcPct val="0"/>
            </a:spcBef>
            <a:spcAft>
              <a:spcPct val="35000"/>
            </a:spcAft>
            <a:buNone/>
          </a:pPr>
          <a:r>
            <a:rPr lang="en-US" sz="3000" kern="1200" dirty="0"/>
            <a:t>We do this:</a:t>
          </a:r>
        </a:p>
      </dsp:txBody>
      <dsp:txXfrm>
        <a:off x="559481" y="49523"/>
        <a:ext cx="7141038" cy="799138"/>
      </dsp:txXfrm>
    </dsp:sp>
    <dsp:sp modelId="{02650FCA-0641-CD48-A4DF-ECEA05215CAE}">
      <dsp:nvSpPr>
        <dsp:cNvPr id="0" name=""/>
        <dsp:cNvSpPr/>
      </dsp:nvSpPr>
      <dsp:spPr>
        <a:xfrm>
          <a:off x="0" y="2306018"/>
          <a:ext cx="10325000" cy="12521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1335" tIns="624840" rIns="801335" bIns="21336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To Bless Others</a:t>
          </a:r>
        </a:p>
      </dsp:txBody>
      <dsp:txXfrm>
        <a:off x="0" y="2306018"/>
        <a:ext cx="10325000" cy="1252125"/>
      </dsp:txXfrm>
    </dsp:sp>
    <dsp:sp modelId="{477E6421-1376-D842-BBE5-8E8BA1B008B5}">
      <dsp:nvSpPr>
        <dsp:cNvPr id="0" name=""/>
        <dsp:cNvSpPr/>
      </dsp:nvSpPr>
      <dsp:spPr>
        <a:xfrm>
          <a:off x="516250" y="1863218"/>
          <a:ext cx="7227500" cy="88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182" tIns="0" rIns="273182" bIns="0" numCol="1" spcCol="1270" anchor="ctr" anchorCtr="0">
          <a:noAutofit/>
        </a:bodyPr>
        <a:lstStyle/>
        <a:p>
          <a:pPr marL="0" lvl="0" indent="0" algn="l" defTabSz="1333500">
            <a:lnSpc>
              <a:spcPct val="90000"/>
            </a:lnSpc>
            <a:spcBef>
              <a:spcPct val="0"/>
            </a:spcBef>
            <a:spcAft>
              <a:spcPct val="35000"/>
            </a:spcAft>
            <a:buNone/>
          </a:pPr>
          <a:r>
            <a:rPr lang="en-US" sz="3000" kern="1200" dirty="0"/>
            <a:t>But: In Response to God’s Gifts</a:t>
          </a:r>
        </a:p>
      </dsp:txBody>
      <dsp:txXfrm>
        <a:off x="559481" y="1906449"/>
        <a:ext cx="7141038" cy="79913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F54645-2F4A-C644-9525-DEE9CB72E674}" type="datetimeFigureOut">
              <a:rPr lang="en-US" smtClean="0"/>
              <a:t>5/7/22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D5F1B-8E6B-E94C-8CD3-792C7953B657}" type="slidenum">
              <a:rPr lang="en-US" smtClean="0"/>
              <a:t>‹#›</a:t>
            </a:fld>
            <a:endParaRPr lang="en-US"/>
          </a:p>
        </p:txBody>
      </p:sp>
    </p:spTree>
    <p:extLst>
      <p:ext uri="{BB962C8B-B14F-4D97-AF65-F5344CB8AC3E}">
        <p14:creationId xmlns:p14="http://schemas.microsoft.com/office/powerpoint/2010/main" val="206758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93514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53436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87310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8042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5095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86895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5/7/22</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78467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4047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14294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689936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5/7/22</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902343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5/7/22</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7759865"/>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5" r:id="rId6"/>
    <p:sldLayoutId id="2147483730" r:id="rId7"/>
    <p:sldLayoutId id="2147483731" r:id="rId8"/>
    <p:sldLayoutId id="2147483732" r:id="rId9"/>
    <p:sldLayoutId id="2147483734" r:id="rId10"/>
    <p:sldLayoutId id="2147483733"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28" name="Rectangle 134">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37" name="Group 136">
            <a:extLst>
              <a:ext uri="{FF2B5EF4-FFF2-40B4-BE49-F238E27FC236}">
                <a16:creationId xmlns:a16="http://schemas.microsoft.com/office/drawing/2014/main" id="{CEC7A2BB-E03E-436B-ABA5-3EBC8FB406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38" name="Straight Connector 137">
              <a:extLst>
                <a:ext uri="{FF2B5EF4-FFF2-40B4-BE49-F238E27FC236}">
                  <a16:creationId xmlns:a16="http://schemas.microsoft.com/office/drawing/2014/main" id="{A6DC0849-A033-4B02-97FE-B41AD9A866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C3ADCA7D-864A-49AD-B820-102F220EA7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4957E947-1347-4EB3-89EB-DF85D94E26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98B5FAB9-675C-4906-A39C-BCFD689294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C524971-DA3C-4B74-A99D-95CECD50C9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DDBDB683-BC6A-4522-82A5-C7457201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A41560A9-0B55-472F-8261-6951E27C52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FD874A14-7926-47E8-947C-904C98B0E0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B3E5598F-2EAC-49C0-B77B-95438A8EDD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FC8993AC-196C-48AC-BCE3-3E71814D91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D517F3CA-CF3E-4CD8-B001-2BDF09D767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F5237402-E5C4-470B-955F-F3A8867765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5315EAA5-98ED-4276-880E-4E3789CEAA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77F94794-653E-45B6-811B-8081788A0E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A82DE38F-FC85-4274-8C84-8E75162E6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D4AF14C3-798E-4C02-A6B4-165D003D72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453D4C15-2F93-446B-AF2D-82072EC01A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E09026E7-4EC6-47AE-A989-318A5CA6BA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56DEDA5A-47AA-4ED0-897C-C0B1873B6F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4061821F-242E-4E40-B305-9048634C0F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20734AE8-EEDD-4DCB-9723-087DC2ECC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96DB511B-1563-4336-AFBB-D561A7C0B4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B5CEC4A9-4067-4D92-A28E-EE8152717C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AB783B25-A3A3-45C4-B04C-A116442505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031178CD-3DE0-4C42-811C-7BC881FBF6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1926C508-8BE5-4ACF-A219-09B5D995B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1B58DEC2-3409-477A-84B4-A5D297FB01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AEE3E226-6EDA-4FC4-B670-9590DD5CE7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6BC874A8-EE7F-4F92-AAEA-40B18D939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023D647B-0C43-4C02-9BD2-A01859FD19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29" name="Straight Connector 167">
              <a:extLst>
                <a:ext uri="{FF2B5EF4-FFF2-40B4-BE49-F238E27FC236}">
                  <a16:creationId xmlns:a16="http://schemas.microsoft.com/office/drawing/2014/main" id="{1C6DE01B-DD35-4B52-A72E-57E60E2263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030" name="Right Triangle 169">
            <a:extLst>
              <a:ext uri="{FF2B5EF4-FFF2-40B4-BE49-F238E27FC236}">
                <a16:creationId xmlns:a16="http://schemas.microsoft.com/office/drawing/2014/main" id="{218D3B53-4071-48E8-9CB1-4566DAFA0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260044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90F6E7EA-9CEF-81B6-D3AD-C61F310E81C4}"/>
              </a:ext>
            </a:extLst>
          </p:cNvPr>
          <p:cNvSpPr>
            <a:spLocks noGrp="1"/>
          </p:cNvSpPr>
          <p:nvPr>
            <p:ph type="ctrTitle"/>
          </p:nvPr>
        </p:nvSpPr>
        <p:spPr>
          <a:xfrm>
            <a:off x="819996" y="362844"/>
            <a:ext cx="5402454" cy="2510445"/>
          </a:xfrm>
        </p:spPr>
        <p:txBody>
          <a:bodyPr vert="horz" lIns="91440" tIns="45720" rIns="91440" bIns="45720" rtlCol="0">
            <a:normAutofit/>
          </a:bodyPr>
          <a:lstStyle/>
          <a:p>
            <a:pPr>
              <a:lnSpc>
                <a:spcPct val="90000"/>
              </a:lnSpc>
            </a:pPr>
            <a:r>
              <a:rPr lang="en-US" sz="6000" dirty="0"/>
              <a:t>STEWARDSHIP</a:t>
            </a:r>
            <a:br>
              <a:rPr lang="en-US" sz="4200" dirty="0"/>
            </a:br>
            <a:endParaRPr lang="en-US" sz="4200" dirty="0"/>
          </a:p>
        </p:txBody>
      </p:sp>
      <p:sp>
        <p:nvSpPr>
          <p:cNvPr id="3" name="Subtitle 2">
            <a:extLst>
              <a:ext uri="{FF2B5EF4-FFF2-40B4-BE49-F238E27FC236}">
                <a16:creationId xmlns:a16="http://schemas.microsoft.com/office/drawing/2014/main" id="{DC914A7C-4B32-D5A0-FCA5-96F97D10CACF}"/>
              </a:ext>
            </a:extLst>
          </p:cNvPr>
          <p:cNvSpPr>
            <a:spLocks noGrp="1"/>
          </p:cNvSpPr>
          <p:nvPr>
            <p:ph type="subTitle" idx="1"/>
          </p:nvPr>
        </p:nvSpPr>
        <p:spPr>
          <a:xfrm>
            <a:off x="684225" y="3425899"/>
            <a:ext cx="5185297" cy="2309737"/>
          </a:xfrm>
        </p:spPr>
        <p:txBody>
          <a:bodyPr vert="horz" lIns="91440" tIns="45720" rIns="91440" bIns="45720" rtlCol="0">
            <a:normAutofit/>
          </a:bodyPr>
          <a:lstStyle/>
          <a:p>
            <a:pPr marL="342900" indent="-228600">
              <a:lnSpc>
                <a:spcPct val="100000"/>
              </a:lnSpc>
              <a:buFont typeface="Wingdings" panose="05000000000000000000" pitchFamily="2" charset="2"/>
              <a:buChar char="§"/>
            </a:pPr>
            <a:r>
              <a:rPr lang="en-US" dirty="0"/>
              <a:t>What is Stewardship</a:t>
            </a:r>
          </a:p>
          <a:p>
            <a:pPr marL="342900" indent="-228600">
              <a:lnSpc>
                <a:spcPct val="100000"/>
              </a:lnSpc>
              <a:buFont typeface="Wingdings" panose="05000000000000000000" pitchFamily="2" charset="2"/>
              <a:buChar char="§"/>
            </a:pPr>
            <a:r>
              <a:rPr lang="en-US" dirty="0"/>
              <a:t>Spiritual &amp; Theological Basis</a:t>
            </a:r>
          </a:p>
          <a:p>
            <a:pPr marL="342900" indent="-228600">
              <a:lnSpc>
                <a:spcPct val="100000"/>
              </a:lnSpc>
              <a:buFont typeface="Wingdings" panose="05000000000000000000" pitchFamily="2" charset="2"/>
              <a:buChar char="§"/>
            </a:pPr>
            <a:r>
              <a:rPr lang="en-US" dirty="0"/>
              <a:t>Practical Ways to Encourage Giving</a:t>
            </a:r>
          </a:p>
          <a:p>
            <a:pPr marL="342900" indent="-228600">
              <a:lnSpc>
                <a:spcPct val="100000"/>
              </a:lnSpc>
              <a:buFont typeface="Wingdings" panose="05000000000000000000" pitchFamily="2" charset="2"/>
              <a:buChar char="§"/>
            </a:pPr>
            <a:r>
              <a:rPr lang="en-US" dirty="0"/>
              <a:t>Stewardship at New Life</a:t>
            </a:r>
          </a:p>
          <a:p>
            <a:pPr marL="0" indent="-228600">
              <a:lnSpc>
                <a:spcPct val="100000"/>
              </a:lnSpc>
              <a:buFont typeface="Wingdings" panose="05000000000000000000" pitchFamily="2" charset="2"/>
              <a:buChar char="§"/>
            </a:pPr>
            <a:endParaRPr lang="en-US" dirty="0"/>
          </a:p>
        </p:txBody>
      </p:sp>
      <p:pic>
        <p:nvPicPr>
          <p:cNvPr id="1026" name="Picture 2" descr="Church, Religious Organization, or Faith-Based Group?">
            <a:extLst>
              <a:ext uri="{FF2B5EF4-FFF2-40B4-BE49-F238E27FC236}">
                <a16:creationId xmlns:a16="http://schemas.microsoft.com/office/drawing/2014/main" id="{3D035AB9-3647-7667-C9E9-2A28A8B554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278" r="14786"/>
          <a:stretch/>
        </p:blipFill>
        <p:spPr bwMode="auto">
          <a:xfrm>
            <a:off x="6062050" y="-1554"/>
            <a:ext cx="6120571" cy="685799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2215078-3B4B-52AB-744C-26CE12CA203F}"/>
              </a:ext>
            </a:extLst>
          </p:cNvPr>
          <p:cNvSpPr/>
          <p:nvPr/>
        </p:nvSpPr>
        <p:spPr>
          <a:xfrm>
            <a:off x="-101403" y="65036"/>
            <a:ext cx="2021002" cy="369332"/>
          </a:xfrm>
          <a:prstGeom prst="rect">
            <a:avLst/>
          </a:prstGeom>
        </p:spPr>
        <p:txBody>
          <a:bodyPr wrap="none">
            <a:spAutoFit/>
          </a:bodyPr>
          <a:lstStyle/>
          <a:p>
            <a:pPr marL="114300">
              <a:lnSpc>
                <a:spcPct val="100000"/>
              </a:lnSpc>
            </a:pPr>
            <a:r>
              <a:rPr lang="en-US" dirty="0"/>
              <a:t>Rev. John Obeng</a:t>
            </a:r>
          </a:p>
        </p:txBody>
      </p:sp>
    </p:spTree>
    <p:extLst>
      <p:ext uri="{BB962C8B-B14F-4D97-AF65-F5344CB8AC3E}">
        <p14:creationId xmlns:p14="http://schemas.microsoft.com/office/powerpoint/2010/main" val="3879776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9204-6FD0-BC20-420D-8984921060D4}"/>
              </a:ext>
            </a:extLst>
          </p:cNvPr>
          <p:cNvSpPr>
            <a:spLocks noGrp="1"/>
          </p:cNvSpPr>
          <p:nvPr>
            <p:ph type="title"/>
          </p:nvPr>
        </p:nvSpPr>
        <p:spPr/>
        <p:txBody>
          <a:bodyPr/>
          <a:lstStyle/>
          <a:p>
            <a:r>
              <a:rPr lang="en-US" dirty="0"/>
              <a:t>Giving Opens Doors for Blessings Cont.</a:t>
            </a:r>
          </a:p>
        </p:txBody>
      </p:sp>
      <p:sp>
        <p:nvSpPr>
          <p:cNvPr id="3" name="Content Placeholder 2">
            <a:extLst>
              <a:ext uri="{FF2B5EF4-FFF2-40B4-BE49-F238E27FC236}">
                <a16:creationId xmlns:a16="http://schemas.microsoft.com/office/drawing/2014/main" id="{23B41B0C-80AD-6B52-9264-62ABBBBC4D67}"/>
              </a:ext>
            </a:extLst>
          </p:cNvPr>
          <p:cNvSpPr>
            <a:spLocks noGrp="1"/>
          </p:cNvSpPr>
          <p:nvPr>
            <p:ph idx="1"/>
          </p:nvPr>
        </p:nvSpPr>
        <p:spPr/>
        <p:txBody>
          <a:bodyPr/>
          <a:lstStyle/>
          <a:p>
            <a:pPr marL="0" indent="0">
              <a:buNone/>
            </a:pPr>
            <a:r>
              <a:rPr lang="en-US" dirty="0"/>
              <a:t>Genesis 22:15-18</a:t>
            </a:r>
          </a:p>
          <a:p>
            <a:pPr marL="0" indent="0">
              <a:buNone/>
            </a:pPr>
            <a:r>
              <a:rPr lang="en-US" dirty="0"/>
              <a:t>The Reward given to Abraham</a:t>
            </a:r>
          </a:p>
          <a:p>
            <a:r>
              <a:rPr lang="en-US" b="1" baseline="30000" dirty="0"/>
              <a:t>15 </a:t>
            </a:r>
            <a:r>
              <a:rPr lang="en-US" dirty="0"/>
              <a:t>The angel of the </a:t>
            </a:r>
            <a:r>
              <a:rPr lang="en-US" cap="small" dirty="0"/>
              <a:t>Lord</a:t>
            </a:r>
            <a:r>
              <a:rPr lang="en-US" dirty="0"/>
              <a:t> called to Abraham from heaven a second time </a:t>
            </a:r>
            <a:r>
              <a:rPr lang="en-US" b="1" baseline="30000" dirty="0"/>
              <a:t>16 </a:t>
            </a:r>
            <a:r>
              <a:rPr lang="en-US" dirty="0"/>
              <a:t>and said, “I swear by myself, declares the </a:t>
            </a:r>
            <a:r>
              <a:rPr lang="en-US" cap="small" dirty="0"/>
              <a:t>Lord</a:t>
            </a:r>
            <a:r>
              <a:rPr lang="en-US" dirty="0"/>
              <a:t>, that because you have done this and have not withheld your son, your only son, </a:t>
            </a:r>
            <a:r>
              <a:rPr lang="en-US" b="1" baseline="30000" dirty="0"/>
              <a:t>17 </a:t>
            </a:r>
            <a:r>
              <a:rPr lang="en-US" dirty="0"/>
              <a:t>I will surely bless you and make your descendants as numerous as the stars in the sky and as the sand on the seashore. Your descendants will take possession of the cities of their enemies, </a:t>
            </a:r>
            <a:r>
              <a:rPr lang="en-US" b="1" baseline="30000" dirty="0"/>
              <a:t>18 </a:t>
            </a:r>
            <a:r>
              <a:rPr lang="en-US" dirty="0"/>
              <a:t>and through your offspring</a:t>
            </a:r>
            <a:r>
              <a:rPr lang="en-US" baseline="30000" dirty="0"/>
              <a:t> </a:t>
            </a:r>
            <a:r>
              <a:rPr lang="en-US" dirty="0"/>
              <a:t>all nations on earth will be blessed, because you have obeyed me.”</a:t>
            </a:r>
          </a:p>
          <a:p>
            <a:endParaRPr lang="en-US" dirty="0"/>
          </a:p>
          <a:p>
            <a:pPr marL="0" indent="0">
              <a:buNone/>
            </a:pPr>
            <a:endParaRPr lang="en-US" dirty="0"/>
          </a:p>
        </p:txBody>
      </p:sp>
    </p:spTree>
    <p:extLst>
      <p:ext uri="{BB962C8B-B14F-4D97-AF65-F5344CB8AC3E}">
        <p14:creationId xmlns:p14="http://schemas.microsoft.com/office/powerpoint/2010/main" val="422085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4F3C6-D58A-7C01-4AD0-A552F4FC0792}"/>
              </a:ext>
            </a:extLst>
          </p:cNvPr>
          <p:cNvSpPr>
            <a:spLocks noGrp="1"/>
          </p:cNvSpPr>
          <p:nvPr>
            <p:ph type="title"/>
          </p:nvPr>
        </p:nvSpPr>
        <p:spPr/>
        <p:txBody>
          <a:bodyPr/>
          <a:lstStyle/>
          <a:p>
            <a:r>
              <a:rPr lang="en-US" dirty="0"/>
              <a:t>Giving Open Doors for Intimacy</a:t>
            </a:r>
          </a:p>
        </p:txBody>
      </p:sp>
      <p:sp>
        <p:nvSpPr>
          <p:cNvPr id="3" name="Content Placeholder 2">
            <a:extLst>
              <a:ext uri="{FF2B5EF4-FFF2-40B4-BE49-F238E27FC236}">
                <a16:creationId xmlns:a16="http://schemas.microsoft.com/office/drawing/2014/main" id="{A7F14DD1-2E3A-78BD-D527-5F184A6CF7D6}"/>
              </a:ext>
            </a:extLst>
          </p:cNvPr>
          <p:cNvSpPr>
            <a:spLocks noGrp="1"/>
          </p:cNvSpPr>
          <p:nvPr>
            <p:ph idx="1"/>
          </p:nvPr>
        </p:nvSpPr>
        <p:spPr>
          <a:xfrm>
            <a:off x="691079" y="2340131"/>
            <a:ext cx="10325000" cy="3791918"/>
          </a:xfrm>
        </p:spPr>
        <p:txBody>
          <a:bodyPr>
            <a:normAutofit fontScale="92500" lnSpcReduction="20000"/>
          </a:bodyPr>
          <a:lstStyle/>
          <a:p>
            <a:pPr marL="0" indent="0">
              <a:buNone/>
            </a:pPr>
            <a:r>
              <a:rPr lang="en-US" dirty="0"/>
              <a:t>In Proverbs 18:16 the scriptures declare that </a:t>
            </a:r>
            <a:r>
              <a:rPr lang="en-US" b="1" i="1" dirty="0"/>
              <a:t>“A gift opens the way for the giver and ushers him into the presence of the great”.</a:t>
            </a:r>
            <a:r>
              <a:rPr lang="en-US" dirty="0"/>
              <a:t> Cornelius a Gentile God-fearer became one of the early recipients of the Holy Spirit because of his devotion to God and gifts to the poor. </a:t>
            </a:r>
          </a:p>
          <a:p>
            <a:pPr marL="0" indent="0">
              <a:buNone/>
            </a:pPr>
            <a:r>
              <a:rPr lang="en-US" dirty="0"/>
              <a:t>Acts 10:4</a:t>
            </a:r>
          </a:p>
          <a:p>
            <a:pPr marL="0" indent="0">
              <a:buNone/>
            </a:pPr>
            <a:r>
              <a:rPr lang="en-US" b="1" baseline="30000" dirty="0"/>
              <a:t>4 </a:t>
            </a:r>
            <a:r>
              <a:rPr lang="en-US" dirty="0"/>
              <a:t>Cornelius stared at him in fear. “What is it, Lord?” he asked.</a:t>
            </a:r>
          </a:p>
          <a:p>
            <a:pPr marL="0" indent="0">
              <a:buNone/>
            </a:pPr>
            <a:r>
              <a:rPr lang="en-US" dirty="0"/>
              <a:t>The angel answered, “Your prayers and gifts to the poor have come up as a memorial offering before God.</a:t>
            </a:r>
          </a:p>
          <a:p>
            <a:pPr marL="0" indent="0">
              <a:buNone/>
            </a:pPr>
            <a:r>
              <a:rPr lang="en-US" dirty="0"/>
              <a:t>Mark 14:8-9- Jesus’ response to a sinful woman’s Gift</a:t>
            </a:r>
          </a:p>
          <a:p>
            <a:pPr marL="0" indent="0">
              <a:buNone/>
            </a:pPr>
            <a:r>
              <a:rPr lang="en-US" b="1" baseline="30000" dirty="0"/>
              <a:t>8 </a:t>
            </a:r>
            <a:r>
              <a:rPr lang="en-US" dirty="0"/>
              <a:t>She did what she could. She poured perfume on my body beforehand to prepare for my burial. </a:t>
            </a:r>
            <a:r>
              <a:rPr lang="en-US" b="1" baseline="30000" dirty="0"/>
              <a:t>9 </a:t>
            </a:r>
            <a:r>
              <a:rPr lang="en-US" dirty="0"/>
              <a:t>Truly I tell you, wherever the gospel is preached throughout the world, what she has done will also be told, in memory of her.”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08253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C870-467D-FA69-4A07-4850313954AD}"/>
              </a:ext>
            </a:extLst>
          </p:cNvPr>
          <p:cNvSpPr>
            <a:spLocks noGrp="1"/>
          </p:cNvSpPr>
          <p:nvPr>
            <p:ph type="title"/>
          </p:nvPr>
        </p:nvSpPr>
        <p:spPr/>
        <p:txBody>
          <a:bodyPr/>
          <a:lstStyle/>
          <a:p>
            <a:r>
              <a:rPr lang="en-US" dirty="0"/>
              <a:t>Giving Opens Doors for Transformation</a:t>
            </a:r>
          </a:p>
        </p:txBody>
      </p:sp>
      <p:sp>
        <p:nvSpPr>
          <p:cNvPr id="3" name="Content Placeholder 2">
            <a:extLst>
              <a:ext uri="{FF2B5EF4-FFF2-40B4-BE49-F238E27FC236}">
                <a16:creationId xmlns:a16="http://schemas.microsoft.com/office/drawing/2014/main" id="{64551CFB-48C6-9D91-08E5-47BA1A6AC87B}"/>
              </a:ext>
            </a:extLst>
          </p:cNvPr>
          <p:cNvSpPr>
            <a:spLocks noGrp="1"/>
          </p:cNvSpPr>
          <p:nvPr>
            <p:ph idx="1"/>
          </p:nvPr>
        </p:nvSpPr>
        <p:spPr/>
        <p:txBody>
          <a:bodyPr/>
          <a:lstStyle/>
          <a:p>
            <a:r>
              <a:rPr lang="en-US" dirty="0"/>
              <a:t>Luke 5:8-11</a:t>
            </a:r>
          </a:p>
          <a:p>
            <a:endParaRPr lang="en-US" b="1" baseline="30000" dirty="0"/>
          </a:p>
          <a:p>
            <a:r>
              <a:rPr lang="en-US" b="1" baseline="30000" dirty="0"/>
              <a:t>8 </a:t>
            </a:r>
            <a:r>
              <a:rPr lang="en-US" dirty="0"/>
              <a:t>When Simon Peter saw this, he fell at Jesus’ knees and said, “Go away from me, Lord; I am a sinful man!” </a:t>
            </a:r>
            <a:r>
              <a:rPr lang="en-US" b="1" baseline="30000" dirty="0"/>
              <a:t>9 </a:t>
            </a:r>
            <a:r>
              <a:rPr lang="en-US" dirty="0"/>
              <a:t>For he and all his companions were astonished at the catch of fish they had taken, </a:t>
            </a:r>
            <a:r>
              <a:rPr lang="en-US" b="1" baseline="30000" dirty="0"/>
              <a:t>10 </a:t>
            </a:r>
            <a:r>
              <a:rPr lang="en-US" dirty="0"/>
              <a:t>and so were James and John, the sons of Zebedee, Simon’s partners.</a:t>
            </a:r>
          </a:p>
          <a:p>
            <a:r>
              <a:rPr lang="en-US" dirty="0"/>
              <a:t>Then Jesus said to Simon, “Don’t be afraid; from now on you will fish for people.” </a:t>
            </a:r>
            <a:r>
              <a:rPr lang="en-US" b="1" baseline="30000" dirty="0"/>
              <a:t>11 </a:t>
            </a:r>
            <a:r>
              <a:rPr lang="en-US" dirty="0"/>
              <a:t>So they pulled their boats up on shore, left everything and followed him.</a:t>
            </a:r>
          </a:p>
          <a:p>
            <a:endParaRPr lang="en-US" dirty="0"/>
          </a:p>
        </p:txBody>
      </p:sp>
    </p:spTree>
    <p:extLst>
      <p:ext uri="{BB962C8B-B14F-4D97-AF65-F5344CB8AC3E}">
        <p14:creationId xmlns:p14="http://schemas.microsoft.com/office/powerpoint/2010/main" val="54820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563AE-6273-44E5-8FF0-94D48F106BB2}"/>
              </a:ext>
            </a:extLst>
          </p:cNvPr>
          <p:cNvSpPr>
            <a:spLocks noGrp="1"/>
          </p:cNvSpPr>
          <p:nvPr>
            <p:ph type="title"/>
          </p:nvPr>
        </p:nvSpPr>
        <p:spPr/>
        <p:txBody>
          <a:bodyPr/>
          <a:lstStyle/>
          <a:p>
            <a:r>
              <a:rPr lang="en-US" dirty="0"/>
              <a:t>Giving Opens Doors for Transformation</a:t>
            </a:r>
          </a:p>
        </p:txBody>
      </p:sp>
      <p:sp>
        <p:nvSpPr>
          <p:cNvPr id="3" name="Content Placeholder 2">
            <a:extLst>
              <a:ext uri="{FF2B5EF4-FFF2-40B4-BE49-F238E27FC236}">
                <a16:creationId xmlns:a16="http://schemas.microsoft.com/office/drawing/2014/main" id="{62162A6D-06F0-CFB4-BEB9-1D146587A0B9}"/>
              </a:ext>
            </a:extLst>
          </p:cNvPr>
          <p:cNvSpPr>
            <a:spLocks noGrp="1"/>
          </p:cNvSpPr>
          <p:nvPr>
            <p:ph idx="1"/>
          </p:nvPr>
        </p:nvSpPr>
        <p:spPr/>
        <p:txBody>
          <a:bodyPr/>
          <a:lstStyle/>
          <a:p>
            <a:r>
              <a:rPr lang="en-US" dirty="0"/>
              <a:t>John 4:10</a:t>
            </a:r>
          </a:p>
          <a:p>
            <a:r>
              <a:rPr lang="en-US" b="1" baseline="30000" dirty="0"/>
              <a:t>10 </a:t>
            </a:r>
            <a:r>
              <a:rPr lang="en-US" dirty="0"/>
              <a:t>Jesus answered her, “If you knew the gift of God and who it is that asks you for a drink, you would have asked him and he would have given you living water.”</a:t>
            </a:r>
          </a:p>
          <a:p>
            <a:endParaRPr lang="en-US" dirty="0"/>
          </a:p>
          <a:p>
            <a:r>
              <a:rPr lang="en-US" b="1" baseline="30000" dirty="0"/>
              <a:t>28 </a:t>
            </a:r>
            <a:r>
              <a:rPr lang="en-US" dirty="0"/>
              <a:t>Then, leaving her water jar, the woman went back to the town and said to the people, </a:t>
            </a:r>
            <a:r>
              <a:rPr lang="en-US" b="1" baseline="30000" dirty="0"/>
              <a:t>29 </a:t>
            </a:r>
            <a:r>
              <a:rPr lang="en-US" dirty="0"/>
              <a:t>“Come, see a man who told me everything I ever did. Could this be the Messiah?” </a:t>
            </a:r>
            <a:r>
              <a:rPr lang="en-US" b="1" baseline="30000" dirty="0"/>
              <a:t>30 </a:t>
            </a:r>
            <a:r>
              <a:rPr lang="en-US" dirty="0"/>
              <a:t>They came out of the town and made their way toward him.</a:t>
            </a:r>
          </a:p>
        </p:txBody>
      </p:sp>
    </p:spTree>
    <p:extLst>
      <p:ext uri="{BB962C8B-B14F-4D97-AF65-F5344CB8AC3E}">
        <p14:creationId xmlns:p14="http://schemas.microsoft.com/office/powerpoint/2010/main" val="898560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EE515-34EF-D69E-6E27-A087C8F54E26}"/>
              </a:ext>
            </a:extLst>
          </p:cNvPr>
          <p:cNvSpPr>
            <a:spLocks noGrp="1"/>
          </p:cNvSpPr>
          <p:nvPr>
            <p:ph type="title"/>
          </p:nvPr>
        </p:nvSpPr>
        <p:spPr/>
        <p:txBody>
          <a:bodyPr/>
          <a:lstStyle/>
          <a:p>
            <a:r>
              <a:rPr lang="en-US" dirty="0"/>
              <a:t>Ways to Encourage Stewardship</a:t>
            </a:r>
          </a:p>
        </p:txBody>
      </p:sp>
      <p:sp>
        <p:nvSpPr>
          <p:cNvPr id="3" name="Content Placeholder 2">
            <a:extLst>
              <a:ext uri="{FF2B5EF4-FFF2-40B4-BE49-F238E27FC236}">
                <a16:creationId xmlns:a16="http://schemas.microsoft.com/office/drawing/2014/main" id="{8D67BFB2-7361-C5C8-C50C-ED9D095A5A82}"/>
              </a:ext>
            </a:extLst>
          </p:cNvPr>
          <p:cNvSpPr>
            <a:spLocks noGrp="1"/>
          </p:cNvSpPr>
          <p:nvPr>
            <p:ph idx="1"/>
          </p:nvPr>
        </p:nvSpPr>
        <p:spPr/>
        <p:txBody>
          <a:bodyPr/>
          <a:lstStyle/>
          <a:p>
            <a:r>
              <a:rPr lang="en-US" dirty="0"/>
              <a:t>Preach/Teach Stewardship</a:t>
            </a:r>
          </a:p>
          <a:p>
            <a:r>
              <a:rPr lang="en-US" dirty="0"/>
              <a:t>Lead the Way</a:t>
            </a:r>
          </a:p>
          <a:p>
            <a:r>
              <a:rPr lang="en-US" dirty="0"/>
              <a:t>Let the Church know the impact of their Giving </a:t>
            </a:r>
          </a:p>
          <a:p>
            <a:r>
              <a:rPr lang="en-US" dirty="0"/>
              <a:t>Tell the Stewardship Stories of your Church</a:t>
            </a:r>
          </a:p>
          <a:p>
            <a:r>
              <a:rPr lang="en-US" dirty="0"/>
              <a:t>Show Gratitude</a:t>
            </a:r>
          </a:p>
        </p:txBody>
      </p:sp>
    </p:spTree>
    <p:extLst>
      <p:ext uri="{BB962C8B-B14F-4D97-AF65-F5344CB8AC3E}">
        <p14:creationId xmlns:p14="http://schemas.microsoft.com/office/powerpoint/2010/main" val="1606916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475BD-447B-406B-BD4D-87A5A972E65C}"/>
              </a:ext>
            </a:extLst>
          </p:cNvPr>
          <p:cNvSpPr>
            <a:spLocks noGrp="1"/>
          </p:cNvSpPr>
          <p:nvPr>
            <p:ph type="title"/>
          </p:nvPr>
        </p:nvSpPr>
        <p:spPr/>
        <p:txBody>
          <a:bodyPr/>
          <a:lstStyle/>
          <a:p>
            <a:r>
              <a:rPr lang="en-US" dirty="0"/>
              <a:t>MEMBERS EXPECTATIONS- THE S.E.W. CRITERION</a:t>
            </a:r>
          </a:p>
        </p:txBody>
      </p:sp>
      <p:sp>
        <p:nvSpPr>
          <p:cNvPr id="3" name="Content Placeholder 2">
            <a:extLst>
              <a:ext uri="{FF2B5EF4-FFF2-40B4-BE49-F238E27FC236}">
                <a16:creationId xmlns:a16="http://schemas.microsoft.com/office/drawing/2014/main" id="{C70E17A3-9FB9-E7FF-D3CC-7CB78CE197E9}"/>
              </a:ext>
            </a:extLst>
          </p:cNvPr>
          <p:cNvSpPr>
            <a:spLocks noGrp="1"/>
          </p:cNvSpPr>
          <p:nvPr>
            <p:ph idx="1"/>
          </p:nvPr>
        </p:nvSpPr>
        <p:spPr/>
        <p:txBody>
          <a:bodyPr/>
          <a:lstStyle/>
          <a:p>
            <a:r>
              <a:rPr lang="en-US" dirty="0"/>
              <a:t>S- Stewardship- every member is expected to use their time, talent and treasure to support the church in some way</a:t>
            </a:r>
          </a:p>
          <a:p>
            <a:r>
              <a:rPr lang="en-US" dirty="0"/>
              <a:t>E- Evangelism-every member is expected to invite at least one person to worship or any activity of the church at least once a quarter. I mostly encourage once a month invitation.</a:t>
            </a:r>
          </a:p>
          <a:p>
            <a:r>
              <a:rPr lang="en-US" dirty="0"/>
              <a:t>W- Worship- members are expected to join any of our worship activities; Bible study, prayer meeting, Sunday Service at least once a week. Some members work on weekends, and they can choose to attend a weekday prayer meeting or Bible Study that week.</a:t>
            </a:r>
          </a:p>
          <a:p>
            <a:endParaRPr lang="en-US" dirty="0"/>
          </a:p>
        </p:txBody>
      </p:sp>
    </p:spTree>
    <p:extLst>
      <p:ext uri="{BB962C8B-B14F-4D97-AF65-F5344CB8AC3E}">
        <p14:creationId xmlns:p14="http://schemas.microsoft.com/office/powerpoint/2010/main" val="3725825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BCE8E-AA11-042C-61B6-0BF0EBB80DD3}"/>
              </a:ext>
            </a:extLst>
          </p:cNvPr>
          <p:cNvSpPr>
            <a:spLocks noGrp="1"/>
          </p:cNvSpPr>
          <p:nvPr>
            <p:ph type="title"/>
          </p:nvPr>
        </p:nvSpPr>
        <p:spPr/>
        <p:txBody>
          <a:bodyPr/>
          <a:lstStyle/>
          <a:p>
            <a:pPr algn="ctr"/>
            <a:r>
              <a:rPr lang="en-US" dirty="0"/>
              <a:t>Q&amp;A</a:t>
            </a:r>
          </a:p>
        </p:txBody>
      </p:sp>
      <p:pic>
        <p:nvPicPr>
          <p:cNvPr id="3074" name="Picture 2" descr="First Presbyterian Church :: Giving">
            <a:extLst>
              <a:ext uri="{FF2B5EF4-FFF2-40B4-BE49-F238E27FC236}">
                <a16:creationId xmlns:a16="http://schemas.microsoft.com/office/drawing/2014/main" id="{BC37B69A-862B-BD80-65D0-3A09215F0E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844" y="2168414"/>
            <a:ext cx="8429469" cy="4214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47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7" name="Rectangle 9">
            <a:extLst>
              <a:ext uri="{FF2B5EF4-FFF2-40B4-BE49-F238E27FC236}">
                <a16:creationId xmlns:a16="http://schemas.microsoft.com/office/drawing/2014/main" id="{F14D45BF-E397-40C0-AFE3-A4149E60E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8" name="Group 11">
            <a:extLst>
              <a:ext uri="{FF2B5EF4-FFF2-40B4-BE49-F238E27FC236}">
                <a16:creationId xmlns:a16="http://schemas.microsoft.com/office/drawing/2014/main" id="{35F4CD44-7930-4EB8-9A74-8D2F9E6369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3" name="Straight Connector 12">
              <a:extLst>
                <a:ext uri="{FF2B5EF4-FFF2-40B4-BE49-F238E27FC236}">
                  <a16:creationId xmlns:a16="http://schemas.microsoft.com/office/drawing/2014/main" id="{6F1268F0-44F7-4AC9-A3E6-9527C22F30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880B23C-29A4-4D11-8671-EE46FECE7C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C2CF28E-44F6-4983-9729-A705B8709B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11666B-80E2-4F7D-9613-17A65CBC17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ABFAC7C-C1E8-4988-864D-3B05D3006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2EE5A4C-9245-46EB-B145-8FDFBE6E1A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FEDEDB-B657-4E62-9962-28BF541220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65EFAA5-5243-4FE8-819B-80D4995BB7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F92E633-809E-4E07-965A-F2F9EDCF7F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0DE1690-3F94-4C79-9357-6653BEEF12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529D5DF-1A9E-4690-B016-03FB1E72DC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6F8E2D2-E88C-4F73-A660-D2B76298CC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37BF3BB-FE7A-410E-AA57-73485A775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0EC5EB5-F6E1-441C-AB44-799A5DF1B7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D6F199F-9E76-4C7E-9DF6-20EE550DFE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91704E7-976B-4FE0-9381-8EB7818E70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75603A9-61D4-4172-AF77-7A7CE408A7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73C1AA7-2357-41A1-A057-FA2D44DADA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0024205-8F58-4C8D-BE50-35E40091BC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737BEEA-3398-4C1B-AB48-E7173325C0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5EE29AB-4E85-418B-A6D3-3E7B401855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ADE2BEB-6A23-4DFC-9A4E-E44F3CA9FF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ECE8D73-51C6-4818-8BD9-9202BBA083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EA7AA7F-CD9D-4820-B463-7B9CFEC8EC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1618CA6-513B-458C-89C1-1FE15F1F43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5BACA43-902B-4444-95CB-5165D5483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8A07376-1103-43DD-A6D6-D7BAF6F005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FCEA8A1-BC0E-4221-B9E5-3D3C7BA261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55D27E5-DFE1-4EE8-B982-0A39223598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FD07B27-85E5-4F3B-B432-CDBDC0F6E63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B78179E-DE7D-4A30-9BDC-05D7AE21762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9" name="Right Triangle 44">
            <a:extLst>
              <a:ext uri="{FF2B5EF4-FFF2-40B4-BE49-F238E27FC236}">
                <a16:creationId xmlns:a16="http://schemas.microsoft.com/office/drawing/2014/main" id="{07E3C0EF-2D2A-42BA-B4E2-76E2B1FC52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3" y="3153945"/>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1E8B5A-739D-C300-F247-86BE7B8E7C50}"/>
              </a:ext>
            </a:extLst>
          </p:cNvPr>
          <p:cNvSpPr>
            <a:spLocks noGrp="1"/>
          </p:cNvSpPr>
          <p:nvPr>
            <p:ph type="title"/>
          </p:nvPr>
        </p:nvSpPr>
        <p:spPr>
          <a:xfrm>
            <a:off x="691079" y="725950"/>
            <a:ext cx="3428812" cy="5436630"/>
          </a:xfrm>
        </p:spPr>
        <p:txBody>
          <a:bodyPr anchor="ctr">
            <a:normAutofit/>
          </a:bodyPr>
          <a:lstStyle/>
          <a:p>
            <a:r>
              <a:rPr lang="en-US" sz="4100"/>
              <a:t>Stewardship?</a:t>
            </a:r>
          </a:p>
        </p:txBody>
      </p:sp>
      <p:sp>
        <p:nvSpPr>
          <p:cNvPr id="4" name="Content Placeholder 3">
            <a:extLst>
              <a:ext uri="{FF2B5EF4-FFF2-40B4-BE49-F238E27FC236}">
                <a16:creationId xmlns:a16="http://schemas.microsoft.com/office/drawing/2014/main" id="{22E0E332-D970-CF7F-5DF0-5D76EB04676D}"/>
              </a:ext>
            </a:extLst>
          </p:cNvPr>
          <p:cNvSpPr>
            <a:spLocks noGrp="1"/>
          </p:cNvSpPr>
          <p:nvPr>
            <p:ph idx="1"/>
          </p:nvPr>
        </p:nvSpPr>
        <p:spPr>
          <a:xfrm>
            <a:off x="4147218" y="695421"/>
            <a:ext cx="8078007" cy="5455126"/>
          </a:xfrm>
        </p:spPr>
        <p:txBody>
          <a:bodyPr>
            <a:normAutofit/>
          </a:bodyPr>
          <a:lstStyle/>
          <a:p>
            <a:pPr lvl="0"/>
            <a:r>
              <a:rPr lang="en-US" sz="2800" dirty="0"/>
              <a:t>Steward- one who oversees or manages household or civic affairs (Expository </a:t>
            </a:r>
            <a:r>
              <a:rPr lang="en-US" sz="2800" dirty="0" err="1"/>
              <a:t>Dic</a:t>
            </a:r>
            <a:r>
              <a:rPr lang="en-US" sz="2800" dirty="0"/>
              <a:t>)</a:t>
            </a:r>
          </a:p>
          <a:p>
            <a:pPr lvl="0"/>
            <a:r>
              <a:rPr lang="en-US" sz="2800" dirty="0"/>
              <a:t>Steward- a person who oversees the possessions or interest of an owner or master (Harper Collins Bible </a:t>
            </a:r>
            <a:r>
              <a:rPr lang="en-US" sz="2800" dirty="0" err="1"/>
              <a:t>Dic</a:t>
            </a:r>
            <a:r>
              <a:rPr lang="en-US" sz="2800" dirty="0"/>
              <a:t>)</a:t>
            </a:r>
          </a:p>
          <a:p>
            <a:pPr lvl="0"/>
            <a:r>
              <a:rPr lang="en-US" sz="2800" dirty="0"/>
              <a:t>Stewardship- the act of managing or overseeing possession or interest of a person or an entity </a:t>
            </a:r>
          </a:p>
          <a:p>
            <a:pPr lvl="0"/>
            <a:r>
              <a:rPr lang="en-US" sz="2800" dirty="0"/>
              <a:t>WHAT WE DO WITH WHAT GOD HAS ENTRUSTED TO US (Time, Talent, Treasure)</a:t>
            </a:r>
          </a:p>
        </p:txBody>
      </p:sp>
    </p:spTree>
    <p:extLst>
      <p:ext uri="{BB962C8B-B14F-4D97-AF65-F5344CB8AC3E}">
        <p14:creationId xmlns:p14="http://schemas.microsoft.com/office/powerpoint/2010/main" val="325339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E2FB2-9AD8-5821-7949-3681490BA453}"/>
              </a:ext>
            </a:extLst>
          </p:cNvPr>
          <p:cNvSpPr>
            <a:spLocks noGrp="1"/>
          </p:cNvSpPr>
          <p:nvPr>
            <p:ph type="title"/>
          </p:nvPr>
        </p:nvSpPr>
        <p:spPr/>
        <p:txBody>
          <a:bodyPr/>
          <a:lstStyle/>
          <a:p>
            <a:r>
              <a:rPr lang="en-US" dirty="0"/>
              <a:t>Stewardship Cont.</a:t>
            </a:r>
          </a:p>
        </p:txBody>
      </p:sp>
      <p:graphicFrame>
        <p:nvGraphicFramePr>
          <p:cNvPr id="5" name="Content Placeholder 2">
            <a:extLst>
              <a:ext uri="{FF2B5EF4-FFF2-40B4-BE49-F238E27FC236}">
                <a16:creationId xmlns:a16="http://schemas.microsoft.com/office/drawing/2014/main" id="{94205FF0-F4DE-D509-C29A-86ACCFB895FB}"/>
              </a:ext>
            </a:extLst>
          </p:cNvPr>
          <p:cNvGraphicFramePr>
            <a:graphicFrameLocks noGrp="1"/>
          </p:cNvGraphicFramePr>
          <p:nvPr>
            <p:ph idx="1"/>
            <p:extLst>
              <p:ext uri="{D42A27DB-BD31-4B8C-83A1-F6EECF244321}">
                <p14:modId xmlns:p14="http://schemas.microsoft.com/office/powerpoint/2010/main" val="2668839342"/>
              </p:ext>
            </p:extLst>
          </p:nvPr>
        </p:nvGraphicFramePr>
        <p:xfrm>
          <a:off x="691079" y="2340131"/>
          <a:ext cx="10325000" cy="3564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622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id="{2FD1FEA2-AFB3-4160-AD46-30A807296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6" name="Group 9">
            <a:extLst>
              <a:ext uri="{FF2B5EF4-FFF2-40B4-BE49-F238E27FC236}">
                <a16:creationId xmlns:a16="http://schemas.microsoft.com/office/drawing/2014/main" id="{514AF8D4-8E5C-4E3A-999F-1FE86654EE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AA8BE230-DCEC-4180-B5D3-EA65C4A343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4034248-80AA-4C75-A898-0CBAF23E74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27431FC-0100-44D0-999E-3EF9B361E1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71491DF-0796-4A80-B724-6CAAD85E57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C3FFC75-C94A-4427-85D1-26F0028AC6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0F1554D-792C-4554-B623-F99A47B1B2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6371075-9273-4FF4-A45B-606B943060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844A38F-298C-477B-8764-0A32E50DD65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F78CA47-3A09-4651-B57D-690F14C783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CB69771-B806-4E29-834E-E0BBE273B8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27EE3C0-1B82-43F3-AF55-5D1D6FBF47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1898DA7-BA6E-4B4C-8139-596D59F482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F121E84-2FAA-4948-B3B3-F1FE69ED87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1C2C1AC-3864-47AA-B22A-D350A3A04E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DFADCA4-3AD3-4D6C-81B7-259F203594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6D515CD-A4F0-4B0A-B6BB-11A2774FBB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CB97DD1-8D17-426C-BC2A-B34FE58368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5865967-B063-41EC-85BC-A5CF90367EE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BC63DB2-5B99-42B5-9B7F-826B0BD876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B694AB-9FC1-4857-A6CD-1FEC6D183D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2AE103-97D9-407D-BCE0-9FA4756612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30AC9FC-9BF1-4F78-B0F9-4E024D0C6D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C77E885-6F2C-4E94-88DF-7E6BEF98AC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62840B5-21D6-4B05-802E-549F1A92A1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B21055F-E4D5-474F-B6C7-C44BC1244B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C49B031-FD8F-422C-AA54-9FB482600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AF843B0-2A4F-4989-8B91-BDB7FECE75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BC5B75-FAF9-427D-BD65-D37C1BF973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0BFA052-2C6E-4F70-BF95-50DAC0649E1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DD7C7F8-6562-470D-B38E-21F56B2AB2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6C7B2A1-F80D-4F4A-88E1-5FFB02B70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7" name="Right Triangle 42">
            <a:extLst>
              <a:ext uri="{FF2B5EF4-FFF2-40B4-BE49-F238E27FC236}">
                <a16:creationId xmlns:a16="http://schemas.microsoft.com/office/drawing/2014/main" id="{9AA2BC59-928B-43C3-B9E7-D77D4F3E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95947" y="151620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30F27A91-6C08-CBDC-2266-41D676867C64}"/>
              </a:ext>
            </a:extLst>
          </p:cNvPr>
          <p:cNvSpPr>
            <a:spLocks noGrp="1"/>
          </p:cNvSpPr>
          <p:nvPr>
            <p:ph type="title"/>
          </p:nvPr>
        </p:nvSpPr>
        <p:spPr>
          <a:xfrm>
            <a:off x="691079" y="725952"/>
            <a:ext cx="10325000" cy="1387118"/>
          </a:xfrm>
        </p:spPr>
        <p:txBody>
          <a:bodyPr>
            <a:normAutofit/>
          </a:bodyPr>
          <a:lstStyle/>
          <a:p>
            <a:pPr>
              <a:lnSpc>
                <a:spcPct val="90000"/>
              </a:lnSpc>
            </a:pPr>
            <a:r>
              <a:rPr lang="en-US" sz="3700"/>
              <a:t>Could you imagine a church that understands stewardship from this perspective?</a:t>
            </a:r>
          </a:p>
        </p:txBody>
      </p:sp>
      <p:sp>
        <p:nvSpPr>
          <p:cNvPr id="3" name="Content Placeholder 2">
            <a:extLst>
              <a:ext uri="{FF2B5EF4-FFF2-40B4-BE49-F238E27FC236}">
                <a16:creationId xmlns:a16="http://schemas.microsoft.com/office/drawing/2014/main" id="{805C1439-BC57-524F-8978-4230683B1DC3}"/>
              </a:ext>
            </a:extLst>
          </p:cNvPr>
          <p:cNvSpPr>
            <a:spLocks noGrp="1"/>
          </p:cNvSpPr>
          <p:nvPr>
            <p:ph idx="1"/>
          </p:nvPr>
        </p:nvSpPr>
        <p:spPr>
          <a:xfrm>
            <a:off x="1202548" y="2340129"/>
            <a:ext cx="8817702" cy="3836833"/>
          </a:xfrm>
        </p:spPr>
        <p:txBody>
          <a:bodyPr>
            <a:normAutofit/>
          </a:bodyPr>
          <a:lstStyle/>
          <a:p>
            <a:r>
              <a:rPr lang="en-US" b="1" dirty="0"/>
              <a:t>The Fellowship of the Believers</a:t>
            </a:r>
          </a:p>
          <a:p>
            <a:r>
              <a:rPr lang="en-US" b="1" baseline="30000" dirty="0"/>
              <a:t>42 </a:t>
            </a:r>
            <a:r>
              <a:rPr lang="en-US" dirty="0"/>
              <a:t>They devoted themselves to the apostles’ teaching and to fellowship, to the breaking of bread and to prayer. </a:t>
            </a:r>
            <a:r>
              <a:rPr lang="en-US" b="1" baseline="30000" dirty="0"/>
              <a:t>43 </a:t>
            </a:r>
            <a:r>
              <a:rPr lang="en-US" dirty="0"/>
              <a:t>Everyone was filled with awe at the many wonders and signs performed by the apostles. </a:t>
            </a:r>
            <a:r>
              <a:rPr lang="en-US" b="1" baseline="30000" dirty="0"/>
              <a:t>44 </a:t>
            </a:r>
            <a:r>
              <a:rPr lang="en-US" dirty="0"/>
              <a:t>All the believers were together and had everything in common. </a:t>
            </a:r>
            <a:r>
              <a:rPr lang="en-US" b="1" baseline="30000" dirty="0"/>
              <a:t>45 </a:t>
            </a:r>
            <a:r>
              <a:rPr lang="en-US" dirty="0"/>
              <a:t>They sold property and possessions to give to anyone who had need. </a:t>
            </a:r>
            <a:r>
              <a:rPr lang="en-US" b="1" baseline="30000" dirty="0"/>
              <a:t>46 </a:t>
            </a:r>
            <a:r>
              <a:rPr lang="en-US" dirty="0"/>
              <a:t>Every day they continued to meet together in the temple courts. They broke bread in their homes and ate together with glad and sincere hearts, </a:t>
            </a:r>
            <a:r>
              <a:rPr lang="en-US" b="1" baseline="30000" dirty="0"/>
              <a:t>47 </a:t>
            </a:r>
            <a:r>
              <a:rPr lang="en-US" dirty="0"/>
              <a:t>praising God and enjoying the favor of all the people. And the Lord added to their number daily those who were being saved.</a:t>
            </a:r>
          </a:p>
          <a:p>
            <a:endParaRPr lang="en-US" dirty="0"/>
          </a:p>
          <a:p>
            <a:pPr marL="0" indent="0">
              <a:buNone/>
            </a:pPr>
            <a:endParaRPr lang="en-US" dirty="0"/>
          </a:p>
        </p:txBody>
      </p:sp>
    </p:spTree>
    <p:extLst>
      <p:ext uri="{BB962C8B-B14F-4D97-AF65-F5344CB8AC3E}">
        <p14:creationId xmlns:p14="http://schemas.microsoft.com/office/powerpoint/2010/main" val="421906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96419-D433-41AB-125C-908FF388B61D}"/>
              </a:ext>
            </a:extLst>
          </p:cNvPr>
          <p:cNvSpPr>
            <a:spLocks noGrp="1"/>
          </p:cNvSpPr>
          <p:nvPr>
            <p:ph type="title"/>
          </p:nvPr>
        </p:nvSpPr>
        <p:spPr/>
        <p:txBody>
          <a:bodyPr/>
          <a:lstStyle/>
          <a:p>
            <a:r>
              <a:rPr lang="en-US" dirty="0"/>
              <a:t>God is A Giver</a:t>
            </a:r>
          </a:p>
        </p:txBody>
      </p:sp>
      <p:sp>
        <p:nvSpPr>
          <p:cNvPr id="3" name="Content Placeholder 2">
            <a:extLst>
              <a:ext uri="{FF2B5EF4-FFF2-40B4-BE49-F238E27FC236}">
                <a16:creationId xmlns:a16="http://schemas.microsoft.com/office/drawing/2014/main" id="{FCA2C8CB-9000-B15A-4C20-E8AB0A357474}"/>
              </a:ext>
            </a:extLst>
          </p:cNvPr>
          <p:cNvSpPr>
            <a:spLocks noGrp="1"/>
          </p:cNvSpPr>
          <p:nvPr>
            <p:ph idx="1"/>
          </p:nvPr>
        </p:nvSpPr>
        <p:spPr/>
        <p:txBody>
          <a:bodyPr/>
          <a:lstStyle/>
          <a:p>
            <a:pPr marL="0" indent="0">
              <a:buNone/>
            </a:pPr>
            <a:r>
              <a:rPr lang="en-US" dirty="0"/>
              <a:t>1. Creation Story- Genesis 1</a:t>
            </a:r>
          </a:p>
          <a:p>
            <a:pPr marL="0" indent="0">
              <a:buNone/>
            </a:pPr>
            <a:r>
              <a:rPr lang="en-US" dirty="0"/>
              <a:t>Adam, the first created person had everything at his disposal</a:t>
            </a:r>
          </a:p>
          <a:p>
            <a:pPr lvl="0"/>
            <a:r>
              <a:rPr lang="en-US" dirty="0"/>
              <a:t>All the animals and pets that you can think of</a:t>
            </a:r>
          </a:p>
          <a:p>
            <a:pPr lvl="0"/>
            <a:r>
              <a:rPr lang="en-US" dirty="0"/>
              <a:t>Beautiful vegetation; wonderful gardens you can think of, he had the trees and the flowers and all sorts of plants</a:t>
            </a:r>
          </a:p>
          <a:p>
            <a:pPr lvl="0"/>
            <a:r>
              <a:rPr lang="en-US" dirty="0"/>
              <a:t>The sea and the rivers were teeming with fish and other sea animals</a:t>
            </a:r>
          </a:p>
          <a:p>
            <a:pPr lvl="0"/>
            <a:r>
              <a:rPr lang="en-US" dirty="0"/>
              <a:t>  Mineral resources like gold, diamond, oil and all the resources of this world</a:t>
            </a:r>
          </a:p>
          <a:p>
            <a:endParaRPr lang="en-US" dirty="0"/>
          </a:p>
        </p:txBody>
      </p:sp>
    </p:spTree>
    <p:extLst>
      <p:ext uri="{BB962C8B-B14F-4D97-AF65-F5344CB8AC3E}">
        <p14:creationId xmlns:p14="http://schemas.microsoft.com/office/powerpoint/2010/main" val="118511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7B9E1-0F68-EE10-60F0-9447FADB2BFC}"/>
              </a:ext>
            </a:extLst>
          </p:cNvPr>
          <p:cNvSpPr>
            <a:spLocks noGrp="1"/>
          </p:cNvSpPr>
          <p:nvPr>
            <p:ph type="title"/>
          </p:nvPr>
        </p:nvSpPr>
        <p:spPr/>
        <p:txBody>
          <a:bodyPr/>
          <a:lstStyle/>
          <a:p>
            <a:r>
              <a:rPr lang="en-US" dirty="0"/>
              <a:t>God is A Giver</a:t>
            </a:r>
          </a:p>
        </p:txBody>
      </p:sp>
      <p:sp>
        <p:nvSpPr>
          <p:cNvPr id="3" name="Content Placeholder 2">
            <a:extLst>
              <a:ext uri="{FF2B5EF4-FFF2-40B4-BE49-F238E27FC236}">
                <a16:creationId xmlns:a16="http://schemas.microsoft.com/office/drawing/2014/main" id="{34608DC4-3D5E-1FEF-9F91-EE71DF457526}"/>
              </a:ext>
            </a:extLst>
          </p:cNvPr>
          <p:cNvSpPr>
            <a:spLocks noGrp="1"/>
          </p:cNvSpPr>
          <p:nvPr>
            <p:ph idx="1"/>
          </p:nvPr>
        </p:nvSpPr>
        <p:spPr/>
        <p:txBody>
          <a:bodyPr/>
          <a:lstStyle/>
          <a:p>
            <a:pPr marL="0" indent="0">
              <a:buNone/>
            </a:pPr>
            <a:r>
              <a:rPr lang="en-US" dirty="0"/>
              <a:t>2. Atonement &amp; Eternal Life – John 3:16</a:t>
            </a:r>
          </a:p>
          <a:p>
            <a:pPr marL="0" indent="0">
              <a:buNone/>
            </a:pPr>
            <a:endParaRPr lang="en-US" dirty="0"/>
          </a:p>
          <a:p>
            <a:pPr marL="0" indent="0">
              <a:buNone/>
            </a:pPr>
            <a:r>
              <a:rPr lang="en-US" b="1" baseline="30000" dirty="0"/>
              <a:t>16 </a:t>
            </a:r>
            <a:r>
              <a:rPr lang="en-US" dirty="0"/>
              <a:t>For God so loved the world that he gave his one and only Son, that whoever believes in him shall not perish but have eternal life.</a:t>
            </a:r>
          </a:p>
        </p:txBody>
      </p:sp>
    </p:spTree>
    <p:extLst>
      <p:ext uri="{BB962C8B-B14F-4D97-AF65-F5344CB8AC3E}">
        <p14:creationId xmlns:p14="http://schemas.microsoft.com/office/powerpoint/2010/main" val="3047205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B900-66C1-E8EF-0DB6-A679225F47FF}"/>
              </a:ext>
            </a:extLst>
          </p:cNvPr>
          <p:cNvSpPr>
            <a:spLocks noGrp="1"/>
          </p:cNvSpPr>
          <p:nvPr>
            <p:ph type="title"/>
          </p:nvPr>
        </p:nvSpPr>
        <p:spPr/>
        <p:txBody>
          <a:bodyPr/>
          <a:lstStyle/>
          <a:p>
            <a:r>
              <a:rPr lang="en-US" dirty="0"/>
              <a:t>Humanity Struggle with Giving </a:t>
            </a:r>
          </a:p>
        </p:txBody>
      </p:sp>
      <p:sp>
        <p:nvSpPr>
          <p:cNvPr id="3" name="Content Placeholder 2">
            <a:extLst>
              <a:ext uri="{FF2B5EF4-FFF2-40B4-BE49-F238E27FC236}">
                <a16:creationId xmlns:a16="http://schemas.microsoft.com/office/drawing/2014/main" id="{68DC3327-7820-6FA9-2F43-36B5D6213CD9}"/>
              </a:ext>
            </a:extLst>
          </p:cNvPr>
          <p:cNvSpPr>
            <a:spLocks noGrp="1"/>
          </p:cNvSpPr>
          <p:nvPr>
            <p:ph idx="1"/>
          </p:nvPr>
        </p:nvSpPr>
        <p:spPr/>
        <p:txBody>
          <a:bodyPr>
            <a:normAutofit fontScale="92500" lnSpcReduction="20000"/>
          </a:bodyPr>
          <a:lstStyle/>
          <a:p>
            <a:pPr marL="0" indent="0">
              <a:buNone/>
            </a:pPr>
            <a:r>
              <a:rPr lang="en-US" dirty="0"/>
              <a:t>Why People Don’t Give</a:t>
            </a:r>
          </a:p>
          <a:p>
            <a:pPr lvl="0"/>
            <a:r>
              <a:rPr lang="en-US" dirty="0"/>
              <a:t>Don’t have local church</a:t>
            </a:r>
          </a:p>
          <a:p>
            <a:pPr lvl="0"/>
            <a:r>
              <a:rPr lang="en-US" dirty="0"/>
              <a:t>Don’t understand the concept of giving</a:t>
            </a:r>
          </a:p>
          <a:p>
            <a:pPr lvl="0"/>
            <a:r>
              <a:rPr lang="en-US" dirty="0"/>
              <a:t>Not committed to the mission and vision of the church</a:t>
            </a:r>
          </a:p>
          <a:p>
            <a:pPr lvl="0"/>
            <a:r>
              <a:rPr lang="en-US" dirty="0"/>
              <a:t>Bad church experience</a:t>
            </a:r>
          </a:p>
          <a:p>
            <a:pPr lvl="0"/>
            <a:r>
              <a:rPr lang="en-US" dirty="0"/>
              <a:t>Don’t agree with how finances are managed</a:t>
            </a:r>
          </a:p>
          <a:p>
            <a:pPr lvl="0"/>
            <a:r>
              <a:rPr lang="en-US" dirty="0"/>
              <a:t>Unemployment</a:t>
            </a:r>
          </a:p>
          <a:p>
            <a:pPr lvl="0"/>
            <a:r>
              <a:rPr lang="en-US" dirty="0"/>
              <a:t>Support other ministries</a:t>
            </a:r>
          </a:p>
          <a:p>
            <a:pPr lvl="0"/>
            <a:r>
              <a:rPr lang="en-US" dirty="0"/>
              <a:t>Think others will do it</a:t>
            </a:r>
          </a:p>
          <a:p>
            <a:pPr marL="0" indent="0">
              <a:buNone/>
            </a:pPr>
            <a:endParaRPr lang="en-US" dirty="0"/>
          </a:p>
        </p:txBody>
      </p:sp>
    </p:spTree>
    <p:extLst>
      <p:ext uri="{BB962C8B-B14F-4D97-AF65-F5344CB8AC3E}">
        <p14:creationId xmlns:p14="http://schemas.microsoft.com/office/powerpoint/2010/main" val="81796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0C61C-0213-4AA4-D127-A669DB68AFFD}"/>
              </a:ext>
            </a:extLst>
          </p:cNvPr>
          <p:cNvSpPr>
            <a:spLocks noGrp="1"/>
          </p:cNvSpPr>
          <p:nvPr>
            <p:ph type="title"/>
          </p:nvPr>
        </p:nvSpPr>
        <p:spPr/>
        <p:txBody>
          <a:bodyPr/>
          <a:lstStyle/>
          <a:p>
            <a:r>
              <a:rPr lang="en-US" dirty="0"/>
              <a:t>Why Give to an All-Sufficient God?</a:t>
            </a:r>
          </a:p>
        </p:txBody>
      </p:sp>
      <p:sp>
        <p:nvSpPr>
          <p:cNvPr id="3" name="Content Placeholder 2">
            <a:extLst>
              <a:ext uri="{FF2B5EF4-FFF2-40B4-BE49-F238E27FC236}">
                <a16:creationId xmlns:a16="http://schemas.microsoft.com/office/drawing/2014/main" id="{AF39C436-4372-F151-7C0E-D061E20D6DBE}"/>
              </a:ext>
            </a:extLst>
          </p:cNvPr>
          <p:cNvSpPr>
            <a:spLocks noGrp="1"/>
          </p:cNvSpPr>
          <p:nvPr>
            <p:ph idx="1"/>
          </p:nvPr>
        </p:nvSpPr>
        <p:spPr/>
        <p:txBody>
          <a:bodyPr>
            <a:normAutofit/>
          </a:bodyPr>
          <a:lstStyle/>
          <a:p>
            <a:r>
              <a:rPr lang="en-US" dirty="0"/>
              <a:t>Psalm 50:9-12</a:t>
            </a:r>
          </a:p>
          <a:p>
            <a:pPr marL="0" indent="0">
              <a:buNone/>
            </a:pPr>
            <a:r>
              <a:rPr lang="en-US" b="1" baseline="30000" dirty="0"/>
              <a:t>9 </a:t>
            </a:r>
            <a:r>
              <a:rPr lang="en-US" dirty="0"/>
              <a:t>I have no need of a bull from your stall</a:t>
            </a:r>
            <a:br>
              <a:rPr lang="en-US" dirty="0"/>
            </a:br>
            <a:r>
              <a:rPr lang="en-US" dirty="0"/>
              <a:t>    or of goats from your pens,</a:t>
            </a:r>
            <a:br>
              <a:rPr lang="en-US" dirty="0"/>
            </a:br>
            <a:r>
              <a:rPr lang="en-US" b="1" baseline="30000" dirty="0"/>
              <a:t>10 </a:t>
            </a:r>
            <a:r>
              <a:rPr lang="en-US" dirty="0"/>
              <a:t>for every animal of the forest is mine,</a:t>
            </a:r>
            <a:br>
              <a:rPr lang="en-US" dirty="0"/>
            </a:br>
            <a:r>
              <a:rPr lang="en-US" dirty="0"/>
              <a:t>    and the cattle on a thousand hills.</a:t>
            </a:r>
            <a:br>
              <a:rPr lang="en-US" dirty="0"/>
            </a:br>
            <a:r>
              <a:rPr lang="en-US" b="1" baseline="30000" dirty="0"/>
              <a:t>11 </a:t>
            </a:r>
            <a:r>
              <a:rPr lang="en-US" dirty="0"/>
              <a:t>I know every bird in the mountains,</a:t>
            </a:r>
            <a:br>
              <a:rPr lang="en-US" dirty="0"/>
            </a:br>
            <a:r>
              <a:rPr lang="en-US" dirty="0"/>
              <a:t>    and the insects in the fields are mine.</a:t>
            </a:r>
            <a:br>
              <a:rPr lang="en-US" dirty="0"/>
            </a:br>
            <a:r>
              <a:rPr lang="en-US" b="1" baseline="30000" dirty="0"/>
              <a:t>12 </a:t>
            </a:r>
            <a:r>
              <a:rPr lang="en-US" dirty="0"/>
              <a:t>If I were hungry I would not tell you,</a:t>
            </a:r>
            <a:br>
              <a:rPr lang="en-US" dirty="0"/>
            </a:br>
            <a:r>
              <a:rPr lang="en-US" dirty="0"/>
              <a:t>    for the world is mine, and all that is in it.</a:t>
            </a:r>
          </a:p>
          <a:p>
            <a:endParaRPr lang="en-US" dirty="0"/>
          </a:p>
        </p:txBody>
      </p:sp>
    </p:spTree>
    <p:extLst>
      <p:ext uri="{BB962C8B-B14F-4D97-AF65-F5344CB8AC3E}">
        <p14:creationId xmlns:p14="http://schemas.microsoft.com/office/powerpoint/2010/main" val="1697142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9D183-8283-D191-114A-60C3482DCCC0}"/>
              </a:ext>
            </a:extLst>
          </p:cNvPr>
          <p:cNvSpPr>
            <a:spLocks noGrp="1"/>
          </p:cNvSpPr>
          <p:nvPr>
            <p:ph type="title"/>
          </p:nvPr>
        </p:nvSpPr>
        <p:spPr/>
        <p:txBody>
          <a:bodyPr/>
          <a:lstStyle/>
          <a:p>
            <a:r>
              <a:rPr lang="en-US" dirty="0"/>
              <a:t>Giving Opens Doors for Blessings</a:t>
            </a:r>
          </a:p>
        </p:txBody>
      </p:sp>
      <p:sp>
        <p:nvSpPr>
          <p:cNvPr id="3" name="Content Placeholder 2">
            <a:extLst>
              <a:ext uri="{FF2B5EF4-FFF2-40B4-BE49-F238E27FC236}">
                <a16:creationId xmlns:a16="http://schemas.microsoft.com/office/drawing/2014/main" id="{6ADDD4AE-8516-1ED4-68C9-21AD74BE6A08}"/>
              </a:ext>
            </a:extLst>
          </p:cNvPr>
          <p:cNvSpPr>
            <a:spLocks noGrp="1"/>
          </p:cNvSpPr>
          <p:nvPr>
            <p:ph idx="1"/>
          </p:nvPr>
        </p:nvSpPr>
        <p:spPr/>
        <p:txBody>
          <a:bodyPr>
            <a:normAutofit lnSpcReduction="10000"/>
          </a:bodyPr>
          <a:lstStyle/>
          <a:p>
            <a:pPr marL="0" indent="0">
              <a:buNone/>
            </a:pPr>
            <a:r>
              <a:rPr lang="en-US" i="1" dirty="0"/>
              <a:t>a. </a:t>
            </a:r>
            <a:r>
              <a:rPr lang="en-US" b="1" i="1" dirty="0"/>
              <a:t>“Give and it shall be given to you. A good measure, pressed down, shaken together and running over, will be poured into your lap” Luke 6:38a. </a:t>
            </a:r>
          </a:p>
          <a:p>
            <a:pPr marL="0" indent="0">
              <a:buNone/>
            </a:pPr>
            <a:endParaRPr lang="en-US" dirty="0"/>
          </a:p>
          <a:p>
            <a:pPr marL="0" indent="0">
              <a:buNone/>
            </a:pPr>
            <a:r>
              <a:rPr lang="en-US" dirty="0"/>
              <a:t>Prophet Malachi even presents the benefits of giving in more graphical terms </a:t>
            </a:r>
          </a:p>
          <a:p>
            <a:pPr marL="0" indent="0">
              <a:buNone/>
            </a:pPr>
            <a:r>
              <a:rPr lang="en-US" i="1" dirty="0"/>
              <a:t>b. </a:t>
            </a:r>
            <a:r>
              <a:rPr lang="en-US" b="1" i="1" dirty="0"/>
              <a:t>“Bring the full tithe into the storehouse so that there will be food in my house, and thus put me to test says the Lord of hosts; see if I will not open the windows of heaven and pour down for you an over flowing blessings” Malachi 3:10 .</a:t>
            </a:r>
            <a:r>
              <a:rPr lang="en-US" dirty="0"/>
              <a:t> </a:t>
            </a:r>
          </a:p>
          <a:p>
            <a:pPr marL="0" indent="0">
              <a:buNone/>
            </a:pPr>
            <a:r>
              <a:rPr lang="en-US" dirty="0"/>
              <a:t>Our finite and meager giving, give us full access into the unlimited and the infinite resources of God. </a:t>
            </a:r>
          </a:p>
        </p:txBody>
      </p:sp>
    </p:spTree>
    <p:extLst>
      <p:ext uri="{BB962C8B-B14F-4D97-AF65-F5344CB8AC3E}">
        <p14:creationId xmlns:p14="http://schemas.microsoft.com/office/powerpoint/2010/main" val="96373228"/>
      </p:ext>
    </p:extLst>
  </p:cSld>
  <p:clrMapOvr>
    <a:masterClrMapping/>
  </p:clrMapOvr>
</p:sld>
</file>

<file path=ppt/theme/theme1.xml><?xml version="1.0" encoding="utf-8"?>
<a:theme xmlns:a="http://schemas.openxmlformats.org/drawingml/2006/main" name="CosineVTI">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4326</TotalTime>
  <Words>1275</Words>
  <Application>Microsoft Macintosh PowerPoint</Application>
  <PresentationFormat>Widescreen</PresentationFormat>
  <Paragraphs>81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Grandview</vt:lpstr>
      <vt:lpstr>Wingdings</vt:lpstr>
      <vt:lpstr>CosineVTI</vt:lpstr>
      <vt:lpstr>STEWARDSHIP </vt:lpstr>
      <vt:lpstr>Stewardship?</vt:lpstr>
      <vt:lpstr>Stewardship Cont.</vt:lpstr>
      <vt:lpstr>Could you imagine a church that understands stewardship from this perspective?</vt:lpstr>
      <vt:lpstr>God is A Giver</vt:lpstr>
      <vt:lpstr>God is A Giver</vt:lpstr>
      <vt:lpstr>Humanity Struggle with Giving </vt:lpstr>
      <vt:lpstr>Why Give to an All-Sufficient God?</vt:lpstr>
      <vt:lpstr>Giving Opens Doors for Blessings</vt:lpstr>
      <vt:lpstr>Giving Opens Doors for Blessings Cont.</vt:lpstr>
      <vt:lpstr>Giving Open Doors for Intimacy</vt:lpstr>
      <vt:lpstr>Giving Opens Doors for Transformation</vt:lpstr>
      <vt:lpstr>Giving Opens Doors for Transformation</vt:lpstr>
      <vt:lpstr>Ways to Encourage Stewardship</vt:lpstr>
      <vt:lpstr>MEMBERS EXPECTATIONS- THE S.E.W. CRITERION</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STEWARDSHIP PRESENTATION AT LICENSING SCHOOL </dc:title>
  <dc:creator>Akwasi Obeng</dc:creator>
  <cp:lastModifiedBy>Akwasi Obeng</cp:lastModifiedBy>
  <cp:revision>2</cp:revision>
  <dcterms:created xsi:type="dcterms:W3CDTF">2022-05-06T02:14:26Z</dcterms:created>
  <dcterms:modified xsi:type="dcterms:W3CDTF">2022-05-09T02:20:46Z</dcterms:modified>
</cp:coreProperties>
</file>