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5" r:id="rId3"/>
    <p:sldId id="258" r:id="rId4"/>
    <p:sldId id="259" r:id="rId5"/>
    <p:sldId id="260" r:id="rId6"/>
    <p:sldId id="261" r:id="rId7"/>
    <p:sldId id="262" r:id="rId8"/>
    <p:sldId id="257" r:id="rId9"/>
    <p:sldId id="263" r:id="rId10"/>
    <p:sldId id="26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2" autoAdjust="0"/>
    <p:restoredTop sz="94660"/>
  </p:normalViewPr>
  <p:slideViewPr>
    <p:cSldViewPr snapToGrid="0">
      <p:cViewPr varScale="1">
        <p:scale>
          <a:sx n="123" d="100"/>
          <a:sy n="123" d="100"/>
        </p:scale>
        <p:origin x="108" y="18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5/10/2023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5/10/2023</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www.prepinc.com/" TargetMode="External"/><Relationship Id="rId13" Type="http://schemas.openxmlformats.org/officeDocument/2006/relationships/image" Target="../media/image5.png"/><Relationship Id="rId3" Type="http://schemas.openxmlformats.org/officeDocument/2006/relationships/hyperlink" Target="http://www.foccusinc.com/" TargetMode="External"/><Relationship Id="rId7" Type="http://schemas.openxmlformats.org/officeDocument/2006/relationships/hyperlink" Target="http://www.nire.org/" TargetMode="External"/><Relationship Id="rId12" Type="http://schemas.openxmlformats.org/officeDocument/2006/relationships/hyperlink" Target="http://www.umcdiscipleship.org/" TargetMode="External"/><Relationship Id="rId2" Type="http://schemas.openxmlformats.org/officeDocument/2006/relationships/hyperlink" Target="http://www.bettermarriages.org/" TargetMode="External"/><Relationship Id="rId1" Type="http://schemas.openxmlformats.org/officeDocument/2006/relationships/slideLayout" Target="../slideLayouts/slideLayout2.xml"/><Relationship Id="rId6" Type="http://schemas.openxmlformats.org/officeDocument/2006/relationships/hyperlink" Target="http://www.marriagesavers.org/" TargetMode="External"/><Relationship Id="rId11" Type="http://schemas.openxmlformats.org/officeDocument/2006/relationships/hyperlink" Target="mailto:JaneIves@aol.com" TargetMode="External"/><Relationship Id="rId5" Type="http://schemas.openxmlformats.org/officeDocument/2006/relationships/hyperlink" Target="http://www.marriagementors.org/" TargetMode="External"/><Relationship Id="rId10" Type="http://schemas.openxmlformats.org/officeDocument/2006/relationships/hyperlink" Target="http://www.5lovelanguages.com/" TargetMode="External"/><Relationship Id="rId4" Type="http://schemas.openxmlformats.org/officeDocument/2006/relationships/hyperlink" Target="http://www.encounter.org/" TargetMode="External"/><Relationship Id="rId9" Type="http://schemas.openxmlformats.org/officeDocument/2006/relationships/hyperlink" Target="http://www.lifeinnovation.co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97" y="228535"/>
            <a:ext cx="5041047" cy="2825087"/>
          </a:xfrm>
          <a:prstGeom prst="rect">
            <a:avLst/>
          </a:prstGeom>
        </p:spPr>
      </p:pic>
      <p:sp>
        <p:nvSpPr>
          <p:cNvPr id="2" name="Title 1"/>
          <p:cNvSpPr>
            <a:spLocks noGrp="1"/>
          </p:cNvSpPr>
          <p:nvPr>
            <p:ph type="ctrTitle"/>
          </p:nvPr>
        </p:nvSpPr>
        <p:spPr>
          <a:xfrm>
            <a:off x="5528278" y="3747438"/>
            <a:ext cx="8001000" cy="2971801"/>
          </a:xfrm>
        </p:spPr>
        <p:txBody>
          <a:bodyPr/>
          <a:lstStyle/>
          <a:p>
            <a:r>
              <a:rPr lang="en-US" dirty="0"/>
              <a:t>Weddings</a:t>
            </a:r>
          </a:p>
        </p:txBody>
      </p:sp>
      <p:sp>
        <p:nvSpPr>
          <p:cNvPr id="3" name="Subtitle 2"/>
          <p:cNvSpPr>
            <a:spLocks noGrp="1"/>
          </p:cNvSpPr>
          <p:nvPr>
            <p:ph type="subTitle" idx="1"/>
          </p:nvPr>
        </p:nvSpPr>
        <p:spPr>
          <a:xfrm>
            <a:off x="5528278" y="5025594"/>
            <a:ext cx="5312786" cy="1947333"/>
          </a:xfrm>
        </p:spPr>
        <p:txBody>
          <a:bodyPr/>
          <a:lstStyle/>
          <a:p>
            <a:r>
              <a:rPr lang="en-US" dirty="0"/>
              <a:t>VAUMC Licensing School 2023</a:t>
            </a:r>
          </a:p>
          <a:p>
            <a:r>
              <a:rPr lang="en-US" dirty="0"/>
              <a:t>Dan Kim</a:t>
            </a:r>
          </a:p>
        </p:txBody>
      </p:sp>
      <p:pic>
        <p:nvPicPr>
          <p:cNvPr id="6" name="Picture 5"/>
          <p:cNvPicPr>
            <a:picLocks noChangeAspect="1"/>
          </p:cNvPicPr>
          <p:nvPr/>
        </p:nvPicPr>
        <p:blipFill>
          <a:blip r:embed="rId3"/>
          <a:stretch>
            <a:fillRect/>
          </a:stretch>
        </p:blipFill>
        <p:spPr>
          <a:xfrm>
            <a:off x="918373" y="2731446"/>
            <a:ext cx="2990845" cy="3987793"/>
          </a:xfrm>
          <a:prstGeom prst="rect">
            <a:avLst/>
          </a:prstGeom>
        </p:spPr>
      </p:pic>
      <p:pic>
        <p:nvPicPr>
          <p:cNvPr id="5" name="Picture 4"/>
          <p:cNvPicPr>
            <a:picLocks noChangeAspect="1"/>
          </p:cNvPicPr>
          <p:nvPr/>
        </p:nvPicPr>
        <p:blipFill>
          <a:blip r:embed="rId4"/>
          <a:stretch>
            <a:fillRect/>
          </a:stretch>
        </p:blipFill>
        <p:spPr>
          <a:xfrm>
            <a:off x="5041981" y="228535"/>
            <a:ext cx="6860967" cy="4572860"/>
          </a:xfrm>
          <a:prstGeom prst="rect">
            <a:avLst/>
          </a:prstGeom>
        </p:spPr>
      </p:pic>
    </p:spTree>
    <p:extLst>
      <p:ext uri="{BB962C8B-B14F-4D97-AF65-F5344CB8AC3E}">
        <p14:creationId xmlns:p14="http://schemas.microsoft.com/office/powerpoint/2010/main" val="3560704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SERVICE OF CHRISTIAN MARRIAGE (PRACTICE)</a:t>
            </a:r>
          </a:p>
        </p:txBody>
      </p:sp>
      <p:sp>
        <p:nvSpPr>
          <p:cNvPr id="3" name="Content Placeholder 2"/>
          <p:cNvSpPr>
            <a:spLocks noGrp="1"/>
          </p:cNvSpPr>
          <p:nvPr>
            <p:ph idx="1"/>
          </p:nvPr>
        </p:nvSpPr>
        <p:spPr/>
        <p:txBody>
          <a:bodyPr>
            <a:normAutofit/>
          </a:bodyPr>
          <a:lstStyle/>
          <a:p>
            <a:r>
              <a:rPr lang="en-US" sz="3600" dirty="0"/>
              <a:t>BOW 115</a:t>
            </a:r>
          </a:p>
          <a:p>
            <a:r>
              <a:rPr lang="en-US" sz="3600" dirty="0"/>
              <a:t>UMH 864</a:t>
            </a:r>
          </a:p>
          <a:p>
            <a:r>
              <a:rPr lang="en-US" sz="3600" dirty="0"/>
              <a:t>CHRISTIAN MARRIAGE 1</a:t>
            </a:r>
          </a:p>
        </p:txBody>
      </p:sp>
    </p:spTree>
    <p:extLst>
      <p:ext uri="{BB962C8B-B14F-4D97-AF65-F5344CB8AC3E}">
        <p14:creationId xmlns:p14="http://schemas.microsoft.com/office/powerpoint/2010/main" val="3360629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717" y="4936783"/>
            <a:ext cx="8534400" cy="1507067"/>
          </a:xfrm>
        </p:spPr>
        <p:txBody>
          <a:bodyPr/>
          <a:lstStyle/>
          <a:p>
            <a:r>
              <a:rPr lang="en-US" dirty="0"/>
              <a:t>Wedding Bloopers! </a:t>
            </a:r>
          </a:p>
        </p:txBody>
      </p:sp>
      <p:sp>
        <p:nvSpPr>
          <p:cNvPr id="5" name="Content Placeholder 4">
            <a:extLst>
              <a:ext uri="{FF2B5EF4-FFF2-40B4-BE49-F238E27FC236}">
                <a16:creationId xmlns:a16="http://schemas.microsoft.com/office/drawing/2014/main" id="{3907404A-58ED-5CA2-D2EE-864910231CF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057419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50933"/>
            <a:ext cx="8534400" cy="1507067"/>
          </a:xfrm>
        </p:spPr>
        <p:txBody>
          <a:bodyPr/>
          <a:lstStyle/>
          <a:p>
            <a:r>
              <a:rPr lang="en-US" dirty="0"/>
              <a:t>#1: Be in prayerful discernment </a:t>
            </a:r>
          </a:p>
        </p:txBody>
      </p:sp>
      <p:sp>
        <p:nvSpPr>
          <p:cNvPr id="3" name="Content Placeholder 2"/>
          <p:cNvSpPr>
            <a:spLocks noGrp="1"/>
          </p:cNvSpPr>
          <p:nvPr>
            <p:ph idx="1"/>
          </p:nvPr>
        </p:nvSpPr>
        <p:spPr>
          <a:xfrm>
            <a:off x="0" y="0"/>
            <a:ext cx="12192000" cy="5577840"/>
          </a:xfrm>
        </p:spPr>
        <p:txBody>
          <a:bodyPr>
            <a:noAutofit/>
          </a:bodyPr>
          <a:lstStyle/>
          <a:p>
            <a:r>
              <a:rPr lang="en-US" sz="3200" dirty="0">
                <a:solidFill>
                  <a:schemeClr val="tx1"/>
                </a:solidFill>
              </a:rPr>
              <a:t>This is a Holy and public worship of God. Make it worshipful!  </a:t>
            </a:r>
          </a:p>
          <a:p>
            <a:r>
              <a:rPr lang="en-US" sz="3200" dirty="0">
                <a:solidFill>
                  <a:schemeClr val="tx1"/>
                </a:solidFill>
              </a:rPr>
              <a:t>You aren’t merely an officiant. You are the pastor! You are the preacher! Even if its </a:t>
            </a:r>
            <a:r>
              <a:rPr lang="en-US" sz="3200" u="sng" dirty="0">
                <a:solidFill>
                  <a:schemeClr val="tx1"/>
                </a:solidFill>
              </a:rPr>
              <a:t>only once</a:t>
            </a:r>
            <a:r>
              <a:rPr lang="en-US" sz="3200" dirty="0">
                <a:solidFill>
                  <a:schemeClr val="tx1"/>
                </a:solidFill>
              </a:rPr>
              <a:t>. Even its only for </a:t>
            </a:r>
            <a:r>
              <a:rPr lang="en-US" sz="3200" u="sng" dirty="0">
                <a:solidFill>
                  <a:schemeClr val="tx1"/>
                </a:solidFill>
              </a:rPr>
              <a:t>a short time</a:t>
            </a:r>
            <a:r>
              <a:rPr lang="en-US" sz="3200" dirty="0">
                <a:solidFill>
                  <a:schemeClr val="tx1"/>
                </a:solidFill>
              </a:rPr>
              <a:t>. Maybe their </a:t>
            </a:r>
            <a:r>
              <a:rPr lang="en-US" sz="3200" u="sng" dirty="0">
                <a:solidFill>
                  <a:schemeClr val="tx1"/>
                </a:solidFill>
              </a:rPr>
              <a:t>ONLY pastor</a:t>
            </a:r>
            <a:r>
              <a:rPr lang="en-US" sz="3200" dirty="0">
                <a:solidFill>
                  <a:schemeClr val="tx1"/>
                </a:solidFill>
              </a:rPr>
              <a:t>. Maybe the </a:t>
            </a:r>
            <a:r>
              <a:rPr lang="en-US" sz="3200" u="sng" dirty="0">
                <a:solidFill>
                  <a:schemeClr val="tx1"/>
                </a:solidFill>
              </a:rPr>
              <a:t>ONLY time </a:t>
            </a:r>
            <a:r>
              <a:rPr lang="en-US" sz="3200" dirty="0">
                <a:solidFill>
                  <a:schemeClr val="tx1"/>
                </a:solidFill>
              </a:rPr>
              <a:t>someone gets to hear the Gospel. Maybe the </a:t>
            </a:r>
            <a:r>
              <a:rPr lang="en-US" sz="3200" u="sng" dirty="0">
                <a:solidFill>
                  <a:schemeClr val="tx1"/>
                </a:solidFill>
              </a:rPr>
              <a:t>ONLY time </a:t>
            </a:r>
            <a:r>
              <a:rPr lang="en-US" sz="3200" dirty="0">
                <a:solidFill>
                  <a:schemeClr val="tx1"/>
                </a:solidFill>
              </a:rPr>
              <a:t>they have a pastor in their life. </a:t>
            </a:r>
          </a:p>
          <a:p>
            <a:r>
              <a:rPr lang="en-US" sz="3200" dirty="0">
                <a:solidFill>
                  <a:schemeClr val="tx1"/>
                </a:solidFill>
              </a:rPr>
              <a:t>Each wedding is a disciple-making opportunity.</a:t>
            </a:r>
          </a:p>
          <a:p>
            <a:r>
              <a:rPr lang="en-US" sz="3200" dirty="0">
                <a:solidFill>
                  <a:schemeClr val="tx1"/>
                </a:solidFill>
              </a:rPr>
              <a:t>Each wedding is an evangelistic opportunity.</a:t>
            </a:r>
          </a:p>
          <a:p>
            <a:r>
              <a:rPr lang="en-US" sz="3200" dirty="0">
                <a:solidFill>
                  <a:schemeClr val="tx1"/>
                </a:solidFill>
              </a:rPr>
              <a:t>Each wedding is a means of grace. </a:t>
            </a:r>
          </a:p>
        </p:txBody>
      </p:sp>
    </p:spTree>
    <p:extLst>
      <p:ext uri="{BB962C8B-B14F-4D97-AF65-F5344CB8AC3E}">
        <p14:creationId xmlns:p14="http://schemas.microsoft.com/office/powerpoint/2010/main" val="3160983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02393"/>
            <a:ext cx="8534400" cy="1507067"/>
          </a:xfrm>
        </p:spPr>
        <p:txBody>
          <a:bodyPr/>
          <a:lstStyle/>
          <a:p>
            <a:r>
              <a:rPr lang="en-US" dirty="0"/>
              <a:t>#2: Get registered with Virginia</a:t>
            </a:r>
          </a:p>
        </p:txBody>
      </p:sp>
      <p:sp>
        <p:nvSpPr>
          <p:cNvPr id="3" name="Content Placeholder 2"/>
          <p:cNvSpPr>
            <a:spLocks noGrp="1"/>
          </p:cNvSpPr>
          <p:nvPr>
            <p:ph idx="1"/>
          </p:nvPr>
        </p:nvSpPr>
        <p:spPr>
          <a:xfrm>
            <a:off x="0" y="100738"/>
            <a:ext cx="12192000" cy="6048601"/>
          </a:xfrm>
        </p:spPr>
        <p:txBody>
          <a:bodyPr>
            <a:normAutofit fontScale="92500" lnSpcReduction="10000"/>
          </a:bodyPr>
          <a:lstStyle/>
          <a:p>
            <a:pPr lvl="0"/>
            <a:r>
              <a:rPr lang="en-US" sz="2800" dirty="0">
                <a:solidFill>
                  <a:schemeClr val="tx1"/>
                </a:solidFill>
              </a:rPr>
              <a:t>Registering as an officiant in the state of VA (Only Valid in VA)</a:t>
            </a:r>
          </a:p>
          <a:p>
            <a:pPr lvl="1"/>
            <a:r>
              <a:rPr lang="en-US" sz="2400" dirty="0">
                <a:solidFill>
                  <a:schemeClr val="tx1"/>
                </a:solidFill>
              </a:rPr>
              <a:t>Register with the county of the church/ministry in which you are appointed. (Call the county clerk). </a:t>
            </a:r>
          </a:p>
          <a:p>
            <a:pPr lvl="2"/>
            <a:r>
              <a:rPr lang="en-US" sz="2000" dirty="0">
                <a:solidFill>
                  <a:schemeClr val="tx1"/>
                </a:solidFill>
              </a:rPr>
              <a:t>Appear in person and provide documents </a:t>
            </a:r>
          </a:p>
          <a:p>
            <a:pPr lvl="2"/>
            <a:r>
              <a:rPr lang="en-US" sz="2000" dirty="0">
                <a:solidFill>
                  <a:schemeClr val="tx1"/>
                </a:solidFill>
              </a:rPr>
              <a:t>Bring your license certificate</a:t>
            </a:r>
          </a:p>
          <a:p>
            <a:pPr lvl="2"/>
            <a:r>
              <a:rPr lang="en-US" sz="2000" dirty="0">
                <a:solidFill>
                  <a:schemeClr val="tx1"/>
                </a:solidFill>
              </a:rPr>
              <a:t>Bring proof of appointment (The Advocate or A Letter from the DS ) </a:t>
            </a:r>
          </a:p>
          <a:p>
            <a:pPr lvl="2"/>
            <a:r>
              <a:rPr lang="en-US" sz="2000" dirty="0">
                <a:solidFill>
                  <a:schemeClr val="tx1"/>
                </a:solidFill>
              </a:rPr>
              <a:t>Proof of practice no less than 30 days old (church bulletin, church newsletter, </a:t>
            </a:r>
            <a:endParaRPr lang="en-US" sz="1800" dirty="0">
              <a:solidFill>
                <a:schemeClr val="tx1"/>
              </a:solidFill>
            </a:endParaRPr>
          </a:p>
          <a:p>
            <a:pPr lvl="2"/>
            <a:r>
              <a:rPr lang="en-US" sz="2000" dirty="0">
                <a:solidFill>
                  <a:schemeClr val="tx1"/>
                </a:solidFill>
              </a:rPr>
              <a:t>Pay a Fee</a:t>
            </a:r>
          </a:p>
          <a:p>
            <a:pPr lvl="1"/>
            <a:r>
              <a:rPr lang="en-US" sz="2400" dirty="0">
                <a:solidFill>
                  <a:schemeClr val="tx1"/>
                </a:solidFill>
              </a:rPr>
              <a:t>Successful registration with </a:t>
            </a:r>
            <a:r>
              <a:rPr lang="en-US" sz="2400" u="sng" dirty="0">
                <a:solidFill>
                  <a:schemeClr val="tx1"/>
                </a:solidFill>
              </a:rPr>
              <a:t>any county </a:t>
            </a:r>
            <a:r>
              <a:rPr lang="en-US" sz="2400" dirty="0">
                <a:solidFill>
                  <a:schemeClr val="tx1"/>
                </a:solidFill>
              </a:rPr>
              <a:t>gives you permission to officiate weddings in </a:t>
            </a:r>
            <a:r>
              <a:rPr lang="en-US" sz="2400" u="sng" dirty="0">
                <a:solidFill>
                  <a:schemeClr val="tx1"/>
                </a:solidFill>
              </a:rPr>
              <a:t>every county in VA</a:t>
            </a:r>
            <a:r>
              <a:rPr lang="en-US" sz="2400" dirty="0">
                <a:solidFill>
                  <a:schemeClr val="tx1"/>
                </a:solidFill>
              </a:rPr>
              <a:t>.</a:t>
            </a:r>
          </a:p>
          <a:p>
            <a:pPr lvl="0"/>
            <a:r>
              <a:rPr lang="en-US" sz="2800" dirty="0">
                <a:solidFill>
                  <a:schemeClr val="tx1"/>
                </a:solidFill>
              </a:rPr>
              <a:t>Sign Marriage License of couple (2 copies) *AT REHERSEAL*</a:t>
            </a:r>
          </a:p>
          <a:p>
            <a:pPr lvl="1"/>
            <a:r>
              <a:rPr lang="en-US" sz="2400" dirty="0">
                <a:solidFill>
                  <a:schemeClr val="tx1"/>
                </a:solidFill>
              </a:rPr>
              <a:t>Officiant must complete and sign both copies of the marriage license and </a:t>
            </a:r>
            <a:r>
              <a:rPr lang="en-US" sz="2400" u="sng" dirty="0">
                <a:solidFill>
                  <a:schemeClr val="tx1"/>
                </a:solidFill>
              </a:rPr>
              <a:t>forward to the Clerk of the Court that issued the license</a:t>
            </a:r>
            <a:r>
              <a:rPr lang="en-US" sz="2400" dirty="0">
                <a:solidFill>
                  <a:schemeClr val="tx1"/>
                </a:solidFill>
              </a:rPr>
              <a:t> within (5)five days after the ceremony is performed</a:t>
            </a:r>
          </a:p>
          <a:p>
            <a:pPr lvl="1"/>
            <a:r>
              <a:rPr lang="en-US" sz="2400" u="sng" dirty="0">
                <a:solidFill>
                  <a:schemeClr val="tx1"/>
                </a:solidFill>
              </a:rPr>
              <a:t>Marriage has to take place in VA. </a:t>
            </a:r>
            <a:endParaRPr lang="en-US" sz="2400" dirty="0">
              <a:solidFill>
                <a:schemeClr val="tx1"/>
              </a:solidFill>
            </a:endParaRPr>
          </a:p>
          <a:p>
            <a:pPr marL="0" indent="0">
              <a:buNone/>
            </a:pPr>
            <a:endParaRPr lang="en-US" dirty="0"/>
          </a:p>
        </p:txBody>
      </p:sp>
    </p:spTree>
    <p:extLst>
      <p:ext uri="{BB962C8B-B14F-4D97-AF65-F5344CB8AC3E}">
        <p14:creationId xmlns:p14="http://schemas.microsoft.com/office/powerpoint/2010/main" val="2821694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3475" y="0"/>
            <a:ext cx="7324916" cy="6687403"/>
          </a:xfrm>
        </p:spPr>
      </p:pic>
    </p:spTree>
    <p:extLst>
      <p:ext uri="{BB962C8B-B14F-4D97-AF65-F5344CB8AC3E}">
        <p14:creationId xmlns:p14="http://schemas.microsoft.com/office/powerpoint/2010/main" val="4087169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5350933"/>
            <a:ext cx="8534400" cy="1507067"/>
          </a:xfrm>
        </p:spPr>
        <p:txBody>
          <a:bodyPr/>
          <a:lstStyle/>
          <a:p>
            <a:r>
              <a:rPr lang="en-US" dirty="0"/>
              <a:t>#3: Wedding and Building Policy</a:t>
            </a:r>
          </a:p>
        </p:txBody>
      </p:sp>
      <p:sp>
        <p:nvSpPr>
          <p:cNvPr id="3" name="Content Placeholder 2"/>
          <p:cNvSpPr>
            <a:spLocks noGrp="1"/>
          </p:cNvSpPr>
          <p:nvPr>
            <p:ph idx="1"/>
          </p:nvPr>
        </p:nvSpPr>
        <p:spPr>
          <a:xfrm>
            <a:off x="0" y="-456354"/>
            <a:ext cx="12191999" cy="6560820"/>
          </a:xfrm>
        </p:spPr>
        <p:txBody>
          <a:bodyPr>
            <a:normAutofit/>
          </a:bodyPr>
          <a:lstStyle/>
          <a:p>
            <a:r>
              <a:rPr lang="en-US" sz="3200" dirty="0">
                <a:solidFill>
                  <a:schemeClr val="tx1"/>
                </a:solidFill>
              </a:rPr>
              <a:t>Have the wedding policy be the first piece of information you give the engaged couple</a:t>
            </a:r>
          </a:p>
          <a:p>
            <a:r>
              <a:rPr lang="en-US" sz="3200" dirty="0">
                <a:solidFill>
                  <a:schemeClr val="tx1"/>
                </a:solidFill>
              </a:rPr>
              <a:t>Have the wedding policy do a lot of the initial talking for you. The better and more comprehensive your wedding policy, the easier time you’ll have organizing the wedding</a:t>
            </a:r>
          </a:p>
          <a:p>
            <a:r>
              <a:rPr lang="en-US" sz="3200" dirty="0">
                <a:solidFill>
                  <a:schemeClr val="tx1"/>
                </a:solidFill>
              </a:rPr>
              <a:t>A good wedding policy will have:</a:t>
            </a:r>
          </a:p>
          <a:p>
            <a:pPr lvl="1"/>
            <a:r>
              <a:rPr lang="en-US" sz="2800" dirty="0">
                <a:solidFill>
                  <a:schemeClr val="tx1"/>
                </a:solidFill>
              </a:rPr>
              <a:t>ALL FEES UPFRONT (Officiant, musician, AV, building usage, room usage, clean-fees, security deposits)</a:t>
            </a:r>
          </a:p>
          <a:p>
            <a:pPr lvl="1"/>
            <a:r>
              <a:rPr lang="en-US" sz="2800" dirty="0">
                <a:solidFill>
                  <a:schemeClr val="tx1"/>
                </a:solidFill>
              </a:rPr>
              <a:t>Congregational Liaison (GUM SPRING UMC)</a:t>
            </a:r>
          </a:p>
        </p:txBody>
      </p:sp>
    </p:spTree>
    <p:extLst>
      <p:ext uri="{BB962C8B-B14F-4D97-AF65-F5344CB8AC3E}">
        <p14:creationId xmlns:p14="http://schemas.microsoft.com/office/powerpoint/2010/main" val="1681768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5448300"/>
            <a:ext cx="8534400" cy="1507067"/>
          </a:xfrm>
        </p:spPr>
        <p:txBody>
          <a:bodyPr/>
          <a:lstStyle/>
          <a:p>
            <a:r>
              <a:rPr lang="en-US" dirty="0"/>
              <a:t>#4: Pre-Martial counseling</a:t>
            </a:r>
          </a:p>
        </p:txBody>
      </p:sp>
      <p:sp>
        <p:nvSpPr>
          <p:cNvPr id="3" name="Content Placeholder 2"/>
          <p:cNvSpPr>
            <a:spLocks noGrp="1"/>
          </p:cNvSpPr>
          <p:nvPr>
            <p:ph idx="1"/>
          </p:nvPr>
        </p:nvSpPr>
        <p:spPr>
          <a:xfrm>
            <a:off x="0" y="177800"/>
            <a:ext cx="12192000" cy="5270500"/>
          </a:xfrm>
        </p:spPr>
        <p:txBody>
          <a:bodyPr>
            <a:noAutofit/>
          </a:bodyPr>
          <a:lstStyle/>
          <a:p>
            <a:r>
              <a:rPr lang="en-US" sz="2800" dirty="0">
                <a:solidFill>
                  <a:schemeClr val="tx1"/>
                </a:solidFill>
              </a:rPr>
              <a:t>According to the BOD, a UM officiant is “To perform the marriage ceremony after </a:t>
            </a:r>
            <a:r>
              <a:rPr lang="en-US" sz="2800" u="sng" dirty="0">
                <a:solidFill>
                  <a:schemeClr val="tx1"/>
                </a:solidFill>
              </a:rPr>
              <a:t>due</a:t>
            </a:r>
            <a:r>
              <a:rPr lang="en-US" sz="2800" dirty="0">
                <a:solidFill>
                  <a:schemeClr val="tx1"/>
                </a:solidFill>
              </a:rPr>
              <a:t> counsel with the parties involved and in accordance with the laws of the state and rules of the UMC. The decision to perform the ceremony shall be the right and responsibility of the pastor.” Paragraph 340 (A)</a:t>
            </a:r>
          </a:p>
          <a:p>
            <a:r>
              <a:rPr lang="en-US" sz="2800" dirty="0">
                <a:solidFill>
                  <a:schemeClr val="tx1"/>
                </a:solidFill>
              </a:rPr>
              <a:t>I have 3 pre-martial counseling sessions, and 1 rehearsal.</a:t>
            </a:r>
          </a:p>
          <a:p>
            <a:r>
              <a:rPr lang="en-US" sz="2800" dirty="0">
                <a:solidFill>
                  <a:schemeClr val="tx1"/>
                </a:solidFill>
              </a:rPr>
              <a:t>Further counseling is to be referred to professionals (VIPCARE).</a:t>
            </a:r>
          </a:p>
          <a:p>
            <a:r>
              <a:rPr lang="en-US" sz="2800" dirty="0">
                <a:solidFill>
                  <a:schemeClr val="tx1"/>
                </a:solidFill>
              </a:rPr>
              <a:t>My primary purpose is to get to know them, get them to communicate openly about their relationship and faith, and make connections from their marriage to the Love of God. I pray, I teach about Christian Marriage, and I get them to open up more about their faith to one another. </a:t>
            </a:r>
          </a:p>
        </p:txBody>
      </p:sp>
    </p:spTree>
    <p:extLst>
      <p:ext uri="{BB962C8B-B14F-4D97-AF65-F5344CB8AC3E}">
        <p14:creationId xmlns:p14="http://schemas.microsoft.com/office/powerpoint/2010/main" val="3602746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5223932"/>
            <a:ext cx="8534400" cy="1507067"/>
          </a:xfrm>
        </p:spPr>
        <p:txBody>
          <a:bodyPr/>
          <a:lstStyle/>
          <a:p>
            <a:r>
              <a:rPr lang="en-US" dirty="0"/>
              <a:t>Pre-Martial counseling Resources</a:t>
            </a:r>
          </a:p>
        </p:txBody>
      </p:sp>
      <p:sp>
        <p:nvSpPr>
          <p:cNvPr id="3" name="Content Placeholder 2"/>
          <p:cNvSpPr>
            <a:spLocks noGrp="1"/>
          </p:cNvSpPr>
          <p:nvPr>
            <p:ph idx="1"/>
          </p:nvPr>
        </p:nvSpPr>
        <p:spPr>
          <a:xfrm>
            <a:off x="101600" y="177800"/>
            <a:ext cx="11990316" cy="5526964"/>
          </a:xfrm>
        </p:spPr>
        <p:txBody>
          <a:bodyPr>
            <a:normAutofit fontScale="92500" lnSpcReduction="10000"/>
          </a:bodyPr>
          <a:lstStyle/>
          <a:p>
            <a:pPr fontAlgn="base"/>
            <a:r>
              <a:rPr lang="en-US" b="1" dirty="0">
                <a:solidFill>
                  <a:schemeClr val="tx1"/>
                </a:solidFill>
              </a:rPr>
              <a:t>Better Marriages – (</a:t>
            </a:r>
            <a:r>
              <a:rPr lang="en-US" dirty="0">
                <a:solidFill>
                  <a:schemeClr val="tx1"/>
                </a:solidFill>
              </a:rPr>
              <a:t>formerly ACME):  </a:t>
            </a:r>
            <a:r>
              <a:rPr lang="en-US" dirty="0">
                <a:solidFill>
                  <a:schemeClr val="tx1"/>
                </a:solidFill>
                <a:hlinkClick r:id="rId2"/>
              </a:rPr>
              <a:t>www.bettermarriages.org</a:t>
            </a:r>
            <a:endParaRPr lang="en-US" dirty="0">
              <a:solidFill>
                <a:schemeClr val="tx1"/>
              </a:solidFill>
            </a:endParaRPr>
          </a:p>
          <a:p>
            <a:pPr fontAlgn="base"/>
            <a:r>
              <a:rPr lang="en-US" b="1" dirty="0">
                <a:solidFill>
                  <a:schemeClr val="tx1"/>
                </a:solidFill>
              </a:rPr>
              <a:t>FOCCUS</a:t>
            </a:r>
            <a:r>
              <a:rPr lang="en-US" dirty="0">
                <a:solidFill>
                  <a:schemeClr val="tx1"/>
                </a:solidFill>
              </a:rPr>
              <a:t>(Premarital and Marital Inventories) </a:t>
            </a:r>
            <a:r>
              <a:rPr lang="en-US" dirty="0">
                <a:solidFill>
                  <a:schemeClr val="tx1"/>
                </a:solidFill>
                <a:hlinkClick r:id="rId3"/>
              </a:rPr>
              <a:t>www.foccusinc.com</a:t>
            </a:r>
            <a:endParaRPr lang="en-US" dirty="0">
              <a:solidFill>
                <a:schemeClr val="tx1"/>
              </a:solidFill>
            </a:endParaRPr>
          </a:p>
          <a:p>
            <a:pPr fontAlgn="base"/>
            <a:r>
              <a:rPr lang="en-US" sz="2600" b="1" i="1" dirty="0">
                <a:solidFill>
                  <a:schemeClr val="tx1"/>
                </a:solidFill>
              </a:rPr>
              <a:t>Growing Love in Christian Marriage - </a:t>
            </a:r>
          </a:p>
          <a:p>
            <a:pPr fontAlgn="base"/>
            <a:r>
              <a:rPr lang="en-US" b="1" dirty="0">
                <a:solidFill>
                  <a:schemeClr val="tx1"/>
                </a:solidFill>
              </a:rPr>
              <a:t>Engaged Encounter United Methodist</a:t>
            </a:r>
          </a:p>
          <a:p>
            <a:pPr lvl="1" fontAlgn="base"/>
            <a:r>
              <a:rPr lang="en-US" dirty="0">
                <a:solidFill>
                  <a:schemeClr val="tx1"/>
                </a:solidFill>
              </a:rPr>
              <a:t> </a:t>
            </a:r>
            <a:r>
              <a:rPr lang="en-US" dirty="0">
                <a:solidFill>
                  <a:schemeClr val="tx1"/>
                </a:solidFill>
                <a:hlinkClick r:id="rId4"/>
              </a:rPr>
              <a:t>www.encounter.org</a:t>
            </a:r>
            <a:endParaRPr lang="en-US" dirty="0">
              <a:solidFill>
                <a:schemeClr val="tx1"/>
              </a:solidFill>
            </a:endParaRPr>
          </a:p>
          <a:p>
            <a:pPr fontAlgn="base"/>
            <a:r>
              <a:rPr lang="en-US" b="1" dirty="0">
                <a:solidFill>
                  <a:schemeClr val="tx1"/>
                </a:solidFill>
              </a:rPr>
              <a:t>Marriage Mentors - </a:t>
            </a:r>
            <a:r>
              <a:rPr lang="en-US" dirty="0">
                <a:solidFill>
                  <a:schemeClr val="tx1"/>
                </a:solidFill>
                <a:hlinkClick r:id="rId5"/>
              </a:rPr>
              <a:t>www.marriagementors.org</a:t>
            </a:r>
            <a:endParaRPr lang="en-US" dirty="0">
              <a:solidFill>
                <a:schemeClr val="tx1"/>
              </a:solidFill>
            </a:endParaRPr>
          </a:p>
          <a:p>
            <a:pPr fontAlgn="base"/>
            <a:r>
              <a:rPr lang="en-US" b="1" dirty="0">
                <a:solidFill>
                  <a:schemeClr val="tx1"/>
                </a:solidFill>
              </a:rPr>
              <a:t>Marriage Savers - </a:t>
            </a:r>
            <a:r>
              <a:rPr lang="en-US" dirty="0">
                <a:solidFill>
                  <a:schemeClr val="tx1"/>
                </a:solidFill>
                <a:hlinkClick r:id="rId6"/>
              </a:rPr>
              <a:t>www.marriagesavers.org</a:t>
            </a:r>
            <a:endParaRPr lang="en-US" dirty="0">
              <a:solidFill>
                <a:schemeClr val="tx1"/>
              </a:solidFill>
            </a:endParaRPr>
          </a:p>
          <a:p>
            <a:pPr fontAlgn="base"/>
            <a:r>
              <a:rPr lang="en-US" b="1" dirty="0">
                <a:solidFill>
                  <a:schemeClr val="tx1"/>
                </a:solidFill>
              </a:rPr>
              <a:t>Mastering the Mysteries of Love - </a:t>
            </a:r>
            <a:r>
              <a:rPr lang="en-US" dirty="0">
                <a:solidFill>
                  <a:schemeClr val="tx1"/>
                </a:solidFill>
                <a:hlinkClick r:id="rId7"/>
              </a:rPr>
              <a:t>www.nire.org</a:t>
            </a:r>
            <a:endParaRPr lang="en-US" dirty="0">
              <a:solidFill>
                <a:schemeClr val="tx1"/>
              </a:solidFill>
            </a:endParaRPr>
          </a:p>
          <a:p>
            <a:pPr fontAlgn="base"/>
            <a:r>
              <a:rPr lang="en-US" b="1" dirty="0">
                <a:solidFill>
                  <a:schemeClr val="tx1"/>
                </a:solidFill>
              </a:rPr>
              <a:t>PREP and C-PREP (Christian PREP)– </a:t>
            </a:r>
            <a:r>
              <a:rPr lang="en-US" dirty="0">
                <a:solidFill>
                  <a:schemeClr val="tx1"/>
                </a:solidFill>
                <a:hlinkClick r:id="rId8"/>
              </a:rPr>
              <a:t>www.prepinc.com</a:t>
            </a:r>
            <a:endParaRPr lang="en-US" dirty="0">
              <a:solidFill>
                <a:schemeClr val="tx1"/>
              </a:solidFill>
            </a:endParaRPr>
          </a:p>
          <a:p>
            <a:pPr fontAlgn="base"/>
            <a:r>
              <a:rPr lang="en-US" b="1" dirty="0">
                <a:solidFill>
                  <a:schemeClr val="tx1"/>
                </a:solidFill>
              </a:rPr>
              <a:t>PREPARE/ENRICH – </a:t>
            </a:r>
            <a:r>
              <a:rPr lang="en-US" dirty="0">
                <a:solidFill>
                  <a:schemeClr val="tx1"/>
                </a:solidFill>
                <a:hlinkClick r:id="rId9"/>
              </a:rPr>
              <a:t>www.lifeinnovation.com</a:t>
            </a:r>
            <a:endParaRPr lang="en-US" dirty="0">
              <a:solidFill>
                <a:schemeClr val="tx1"/>
              </a:solidFill>
            </a:endParaRPr>
          </a:p>
          <a:p>
            <a:pPr fontAlgn="base"/>
            <a:r>
              <a:rPr lang="en-US" b="1" dirty="0">
                <a:solidFill>
                  <a:schemeClr val="tx1"/>
                </a:solidFill>
              </a:rPr>
              <a:t>The Five Love Languages - </a:t>
            </a:r>
            <a:r>
              <a:rPr lang="en-US" dirty="0">
                <a:solidFill>
                  <a:schemeClr val="tx1"/>
                </a:solidFill>
                <a:hlinkClick r:id="rId10"/>
              </a:rPr>
              <a:t>www.5lovelanguages.com</a:t>
            </a:r>
            <a:r>
              <a:rPr lang="en-US" b="1" dirty="0">
                <a:solidFill>
                  <a:schemeClr val="tx1"/>
                </a:solidFill>
                <a:hlinkClick r:id="rId10"/>
              </a:rPr>
              <a:t>/</a:t>
            </a:r>
            <a:r>
              <a:rPr lang="en-US" dirty="0">
                <a:solidFill>
                  <a:schemeClr val="tx1"/>
                </a:solidFill>
              </a:rPr>
              <a:t> </a:t>
            </a:r>
          </a:p>
          <a:p>
            <a:pPr fontAlgn="base"/>
            <a:r>
              <a:rPr lang="en-US" b="1" dirty="0">
                <a:solidFill>
                  <a:schemeClr val="tx1"/>
                </a:solidFill>
              </a:rPr>
              <a:t>Jane P. Ives, United Methodist Marriage and Family Ministries Consultant</a:t>
            </a:r>
            <a:br>
              <a:rPr lang="en-US" dirty="0">
                <a:solidFill>
                  <a:schemeClr val="tx1"/>
                </a:solidFill>
              </a:rPr>
            </a:br>
            <a:r>
              <a:rPr lang="en-US" dirty="0">
                <a:solidFill>
                  <a:schemeClr val="tx1"/>
                </a:solidFill>
              </a:rPr>
              <a:t>10 Quaker Lane, Portland, ME 04103, 207-797-8930 </a:t>
            </a:r>
            <a:r>
              <a:rPr lang="en-US" dirty="0">
                <a:solidFill>
                  <a:schemeClr val="tx1"/>
                </a:solidFill>
                <a:hlinkClick r:id="rId11"/>
              </a:rPr>
              <a:t>JaneIves@aol.com</a:t>
            </a:r>
            <a:br>
              <a:rPr lang="en-US" dirty="0">
                <a:solidFill>
                  <a:schemeClr val="tx1"/>
                </a:solidFill>
              </a:rPr>
            </a:br>
            <a:r>
              <a:rPr lang="en-US" dirty="0">
                <a:solidFill>
                  <a:schemeClr val="tx1"/>
                </a:solidFill>
              </a:rPr>
              <a:t>Copyright United Methodist Discipleship Ministries, </a:t>
            </a:r>
            <a:r>
              <a:rPr lang="en-US" dirty="0">
                <a:solidFill>
                  <a:schemeClr val="tx1"/>
                </a:solidFill>
                <a:hlinkClick r:id="rId12"/>
              </a:rPr>
              <a:t>www.umcdiscipleship.org</a:t>
            </a:r>
            <a:r>
              <a:rPr lang="en-US" dirty="0">
                <a:solidFill>
                  <a:schemeClr val="tx1"/>
                </a:solidFill>
              </a:rPr>
              <a:t> -Used by Permission</a:t>
            </a:r>
          </a:p>
          <a:p>
            <a:endParaRPr lang="en-US" dirty="0"/>
          </a:p>
        </p:txBody>
      </p:sp>
      <p:pic>
        <p:nvPicPr>
          <p:cNvPr id="4" name="Picture 3"/>
          <p:cNvPicPr>
            <a:picLocks noChangeAspect="1"/>
          </p:cNvPicPr>
          <p:nvPr/>
        </p:nvPicPr>
        <p:blipFill>
          <a:blip r:embed="rId13"/>
          <a:stretch>
            <a:fillRect/>
          </a:stretch>
        </p:blipFill>
        <p:spPr>
          <a:xfrm>
            <a:off x="8516203" y="177800"/>
            <a:ext cx="3107416" cy="4027533"/>
          </a:xfrm>
          <a:prstGeom prst="rect">
            <a:avLst/>
          </a:prstGeom>
        </p:spPr>
      </p:pic>
    </p:spTree>
    <p:extLst>
      <p:ext uri="{BB962C8B-B14F-4D97-AF65-F5344CB8AC3E}">
        <p14:creationId xmlns:p14="http://schemas.microsoft.com/office/powerpoint/2010/main" val="3536155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 thou authority on Rehearsal and wedding day</a:t>
            </a:r>
          </a:p>
        </p:txBody>
      </p:sp>
      <p:sp>
        <p:nvSpPr>
          <p:cNvPr id="3" name="Content Placeholder 2"/>
          <p:cNvSpPr>
            <a:spLocks noGrp="1"/>
          </p:cNvSpPr>
          <p:nvPr>
            <p:ph idx="1"/>
          </p:nvPr>
        </p:nvSpPr>
        <p:spPr>
          <a:xfrm>
            <a:off x="684211" y="685800"/>
            <a:ext cx="9660791" cy="3615267"/>
          </a:xfrm>
        </p:spPr>
        <p:txBody>
          <a:bodyPr>
            <a:noAutofit/>
          </a:bodyPr>
          <a:lstStyle/>
          <a:p>
            <a:r>
              <a:rPr lang="en-US" sz="2800" dirty="0"/>
              <a:t>You are in charge of the service, because this is a Christian worship service and you are a Christian minister! </a:t>
            </a:r>
          </a:p>
          <a:p>
            <a:r>
              <a:rPr lang="en-US" sz="2800" dirty="0"/>
              <a:t>Command the rehearsal. Know all of the parts. </a:t>
            </a:r>
          </a:p>
          <a:p>
            <a:r>
              <a:rPr lang="en-US" sz="2800" dirty="0"/>
              <a:t>“Ethnic and cultural traditions are encouraged and may be incorporated into the service </a:t>
            </a:r>
            <a:r>
              <a:rPr lang="en-US" sz="2800" u="sng" dirty="0"/>
              <a:t>at the discretion of the pastor.”</a:t>
            </a:r>
          </a:p>
        </p:txBody>
      </p:sp>
    </p:spTree>
    <p:extLst>
      <p:ext uri="{BB962C8B-B14F-4D97-AF65-F5344CB8AC3E}">
        <p14:creationId xmlns:p14="http://schemas.microsoft.com/office/powerpoint/2010/main" val="1380398432"/>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7888</TotalTime>
  <Words>721</Words>
  <Application>Microsoft Office PowerPoint</Application>
  <PresentationFormat>Widescreen</PresentationFormat>
  <Paragraphs>54</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Century Gothic</vt:lpstr>
      <vt:lpstr>Wingdings 3</vt:lpstr>
      <vt:lpstr>Slice</vt:lpstr>
      <vt:lpstr>Weddings</vt:lpstr>
      <vt:lpstr>Wedding Bloopers! </vt:lpstr>
      <vt:lpstr>#1: Be in prayerful discernment </vt:lpstr>
      <vt:lpstr>#2: Get registered with Virginia</vt:lpstr>
      <vt:lpstr>PowerPoint Presentation</vt:lpstr>
      <vt:lpstr>#3: Wedding and Building Policy</vt:lpstr>
      <vt:lpstr>#4: Pre-Martial counseling</vt:lpstr>
      <vt:lpstr>Pre-Martial counseling Resources</vt:lpstr>
      <vt:lpstr>Take thou authority on Rehearsal and wedding day</vt:lpstr>
      <vt:lpstr>A SERVICE OF CHRISTIAN MARRIAGE (PRACTICE)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Weddings</dc:title>
  <dc:creator>jinhyokim@gmail.com</dc:creator>
  <cp:lastModifiedBy>Dan Kim</cp:lastModifiedBy>
  <cp:revision>22</cp:revision>
  <dcterms:created xsi:type="dcterms:W3CDTF">2021-05-26T18:39:24Z</dcterms:created>
  <dcterms:modified xsi:type="dcterms:W3CDTF">2023-05-10T18:28:43Z</dcterms:modified>
</cp:coreProperties>
</file>