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</p:sldIdLst>
  <p:sldSz cy="5143500" cx="9144000"/>
  <p:notesSz cx="6858000" cy="9144000"/>
  <p:embeddedFontLst>
    <p:embeddedFont>
      <p:font typeface="Roboto Slab"/>
      <p:regular r:id="rId42"/>
      <p:bold r:id="rId43"/>
    </p:embeddedFont>
    <p:embeddedFont>
      <p:font typeface="Roboto"/>
      <p:regular r:id="rId44"/>
      <p:bold r:id="rId45"/>
      <p:italic r:id="rId46"/>
      <p:boldItalic r:id="rId4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font" Target="fonts/RobotoSlab-regular.fntdata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44" Type="http://schemas.openxmlformats.org/officeDocument/2006/relationships/font" Target="fonts/Roboto-regular.fntdata"/><Relationship Id="rId21" Type="http://schemas.openxmlformats.org/officeDocument/2006/relationships/slide" Target="slides/slide16.xml"/><Relationship Id="rId43" Type="http://schemas.openxmlformats.org/officeDocument/2006/relationships/font" Target="fonts/RobotoSlab-bold.fntdata"/><Relationship Id="rId24" Type="http://schemas.openxmlformats.org/officeDocument/2006/relationships/slide" Target="slides/slide19.xml"/><Relationship Id="rId46" Type="http://schemas.openxmlformats.org/officeDocument/2006/relationships/font" Target="fonts/Roboto-italic.fntdata"/><Relationship Id="rId23" Type="http://schemas.openxmlformats.org/officeDocument/2006/relationships/slide" Target="slides/slide18.xml"/><Relationship Id="rId45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47" Type="http://schemas.openxmlformats.org/officeDocument/2006/relationships/font" Target="fonts/Roboto-boldItalic.fntdata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cd39650a6f_0_2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cd39650a6f_0_2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cd39650a6f_0_2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cd39650a6f_0_2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cd39650a6f_0_2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cd39650a6f_0_2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cd39650a6f_0_2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cd39650a6f_0_2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cd39650a6f_0_2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cd39650a6f_0_2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cd39650a6f_0_2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cd39650a6f_0_2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cd39650a6f_0_2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cd39650a6f_0_2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cd39650a6f_0_2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2cd39650a6f_0_2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cd39650a6f_0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cd39650a6f_0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cd39650a6f_0_2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2cd39650a6f_0_2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cd39650a6f_0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cd39650a6f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cd39650a6f_0_2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2cd39650a6f_0_2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cd39650a6f_0_2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cd39650a6f_0_2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cd39650a6f_0_2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2cd39650a6f_0_2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cd39650a6f_0_2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2cd39650a6f_0_2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cd39650a6f_0_3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2cd39650a6f_0_3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cd39650a6f_0_3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2cd39650a6f_0_3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2cd39650a6f_0_3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2cd39650a6f_0_3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cd39650a6f_0_3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2cd39650a6f_0_3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2cd39650a6f_0_3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2cd39650a6f_0_3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2cd39650a6f_0_3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2cd39650a6f_0_3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cd39650a6f_0_1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cd39650a6f_0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2cd39650a6f_0_3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2cd39650a6f_0_3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cd39650a6f_0_3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2cd39650a6f_0_3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2cd39650a6f_0_3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2cd39650a6f_0_3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2cd39650a6f_0_3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2cd39650a6f_0_3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cd39650a6f_0_3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2cd39650a6f_0_3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2cd39650a6f_0_3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2cd39650a6f_0_3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2cd39650a6f_0_3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2cd39650a6f_0_3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cd39650a6f_0_1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cd39650a6f_0_1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cd39650a6f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cd39650a6f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cd39650a6f_0_2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cd39650a6f_0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cd39650a6f_0_2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cd39650a6f_0_2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cd39650a6f_0_2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cd39650a6f_0_2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cd39650a6f_0_2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cd39650a6f_0_2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Christian Leadership in the Local Church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Rev. Dr. Jonathan Page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2024 Licensing School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Church Council/Leadership Board </a:t>
            </a:r>
            <a:r>
              <a:rPr lang="en"/>
              <a:t>(¶252)</a:t>
            </a:r>
            <a:endParaRPr/>
          </a:p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322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120"/>
              <a:buChar char="●"/>
            </a:pPr>
            <a:r>
              <a:rPr lang="en" sz="2120"/>
              <a:t>Stewarding the vision of the church between charge conference sessions.</a:t>
            </a:r>
            <a:endParaRPr sz="2120"/>
          </a:p>
          <a:p>
            <a:pPr indent="-36322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120"/>
              <a:buChar char="●"/>
            </a:pPr>
            <a:r>
              <a:rPr lang="en" sz="2120"/>
              <a:t>Meets </a:t>
            </a:r>
            <a:r>
              <a:rPr b="1" lang="en" sz="2120"/>
              <a:t>at least</a:t>
            </a:r>
            <a:r>
              <a:rPr lang="en" sz="2120"/>
              <a:t> quarterly</a:t>
            </a:r>
            <a:endParaRPr sz="2120"/>
          </a:p>
          <a:p>
            <a:pPr indent="-36322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120"/>
              <a:buChar char="●"/>
            </a:pPr>
            <a:r>
              <a:rPr lang="en" sz="2120"/>
              <a:t>Voting should be done by consensus </a:t>
            </a:r>
            <a:r>
              <a:rPr b="1" lang="en" sz="2120"/>
              <a:t>when possible</a:t>
            </a:r>
            <a:r>
              <a:rPr lang="en" sz="2120"/>
              <a:t>; quorum</a:t>
            </a:r>
            <a:endParaRPr sz="2120"/>
          </a:p>
          <a:p>
            <a:pPr indent="-36322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120"/>
              <a:buChar char="●"/>
            </a:pPr>
            <a:r>
              <a:rPr lang="en" sz="2120"/>
              <a:t>Membership includes:</a:t>
            </a:r>
            <a:endParaRPr sz="2120"/>
          </a:p>
          <a:p>
            <a:pPr indent="-363219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120"/>
              <a:buChar char="○"/>
            </a:pPr>
            <a:r>
              <a:rPr lang="en" sz="2120"/>
              <a:t>Chair; lay leader; rep from SPRC, Finance, </a:t>
            </a:r>
            <a:r>
              <a:rPr lang="en" sz="2120"/>
              <a:t>Trustees</a:t>
            </a:r>
            <a:r>
              <a:rPr lang="en" sz="2120"/>
              <a:t>; Treasurer; lay member to conference; rep from UMM and UWIF; young adult rep; UMYF rep; clergyperson</a:t>
            </a:r>
            <a:endParaRPr sz="212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Four “Basic” Teams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SPRC (Staff/Pastor-Parish Relations Committee)</a:t>
            </a:r>
            <a:endParaRPr/>
          </a:p>
        </p:txBody>
      </p:sp>
      <p:sp>
        <p:nvSpPr>
          <p:cNvPr id="125" name="Google Shape;125;p2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592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320"/>
              <a:buChar char="●"/>
            </a:pPr>
            <a:r>
              <a:rPr lang="en" sz="2320"/>
              <a:t>Supports and advises clergy and staff</a:t>
            </a:r>
            <a:endParaRPr sz="2320"/>
          </a:p>
          <a:p>
            <a:pPr indent="-37592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320"/>
              <a:buChar char="●"/>
            </a:pPr>
            <a:r>
              <a:rPr lang="en" sz="2320"/>
              <a:t>Makes salary and CEU recommendations </a:t>
            </a:r>
            <a:endParaRPr sz="2320"/>
          </a:p>
          <a:p>
            <a:pPr indent="-37592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320"/>
              <a:buChar char="●"/>
            </a:pPr>
            <a:r>
              <a:rPr lang="en" sz="2320"/>
              <a:t>Evaluates clergy (twice annually), including Annual Preference </a:t>
            </a:r>
            <a:endParaRPr sz="2320"/>
          </a:p>
          <a:p>
            <a:pPr indent="-37592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320"/>
              <a:buChar char="●"/>
            </a:pPr>
            <a:r>
              <a:rPr lang="en" sz="2320"/>
              <a:t>Communicates and interprets the role of the pastor to the congregation</a:t>
            </a:r>
            <a:endParaRPr sz="2320"/>
          </a:p>
          <a:p>
            <a:pPr indent="-37592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320"/>
              <a:buChar char="●"/>
            </a:pPr>
            <a:r>
              <a:rPr lang="en" sz="2320"/>
              <a:t>Lay Servant approval and renewal</a:t>
            </a:r>
            <a:endParaRPr sz="2320"/>
          </a:p>
          <a:p>
            <a:pPr indent="-37592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320"/>
              <a:buChar char="●"/>
            </a:pPr>
            <a:r>
              <a:rPr lang="en" sz="2320"/>
              <a:t>Identifies potential candidates for ordained/licensed ministry</a:t>
            </a:r>
            <a:endParaRPr sz="2320"/>
          </a:p>
          <a:p>
            <a:pPr indent="-37592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320"/>
              <a:buChar char="●"/>
            </a:pPr>
            <a:r>
              <a:rPr lang="en" sz="2320"/>
              <a:t>Parsonage review (w/trustees) </a:t>
            </a:r>
            <a:endParaRPr sz="232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Nominations + Leadership Development</a:t>
            </a:r>
            <a:endParaRPr/>
          </a:p>
        </p:txBody>
      </p:sp>
      <p:sp>
        <p:nvSpPr>
          <p:cNvPr id="131" name="Google Shape;131;p2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7669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820"/>
              <a:buChar char="●"/>
            </a:pPr>
            <a:r>
              <a:rPr lang="en" sz="2820"/>
              <a:t>Chaired by the pastor</a:t>
            </a:r>
            <a:endParaRPr sz="2820"/>
          </a:p>
          <a:p>
            <a:pPr indent="-407669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820"/>
              <a:buChar char="○"/>
            </a:pPr>
            <a:r>
              <a:rPr lang="en" sz="2820"/>
              <a:t>But please make sure others are involved</a:t>
            </a:r>
            <a:endParaRPr sz="2820"/>
          </a:p>
          <a:p>
            <a:pPr indent="-407669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820"/>
              <a:buChar char="●"/>
            </a:pPr>
            <a:r>
              <a:rPr lang="en" sz="2820"/>
              <a:t>Identify and develop leaders</a:t>
            </a:r>
            <a:endParaRPr sz="2820"/>
          </a:p>
          <a:p>
            <a:pPr indent="-407669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820"/>
              <a:buChar char="○"/>
            </a:pPr>
            <a:r>
              <a:rPr lang="en" sz="2820"/>
              <a:t>Note the second word – development is key. Build your bench. </a:t>
            </a:r>
            <a:endParaRPr sz="2820"/>
          </a:p>
          <a:p>
            <a:pPr indent="-407669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820"/>
              <a:buChar char="●"/>
            </a:pPr>
            <a:r>
              <a:rPr lang="en" sz="2820"/>
              <a:t>Support leaders through prayer, training, affirmation</a:t>
            </a:r>
            <a:endParaRPr sz="2820"/>
          </a:p>
          <a:p>
            <a:pPr indent="-407669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820"/>
              <a:buChar char="●"/>
            </a:pPr>
            <a:r>
              <a:rPr lang="en" sz="2820"/>
              <a:t>Membership divided into 3 “class years”</a:t>
            </a:r>
            <a:endParaRPr sz="282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Finance</a:t>
            </a:r>
            <a:endParaRPr/>
          </a:p>
        </p:txBody>
      </p:sp>
      <p:sp>
        <p:nvSpPr>
          <p:cNvPr id="137" name="Google Shape;137;p2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227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420"/>
              <a:buChar char="●"/>
            </a:pPr>
            <a:r>
              <a:rPr lang="en" sz="2420"/>
              <a:t>Coordinate budget process</a:t>
            </a:r>
            <a:endParaRPr sz="2420"/>
          </a:p>
          <a:p>
            <a:pPr indent="-38227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420"/>
              <a:buChar char="●"/>
            </a:pPr>
            <a:r>
              <a:rPr lang="en" sz="2420"/>
              <a:t>Receive money from offerings and other sources, using best practices (financial secretary)</a:t>
            </a:r>
            <a:endParaRPr sz="2420"/>
          </a:p>
          <a:p>
            <a:pPr indent="-38227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420"/>
              <a:buChar char="●"/>
            </a:pPr>
            <a:r>
              <a:rPr lang="en" sz="2420"/>
              <a:t>Disburse money, including apportionment payments and clergy salary</a:t>
            </a:r>
            <a:endParaRPr sz="2420"/>
          </a:p>
          <a:p>
            <a:pPr indent="-38227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420"/>
              <a:buChar char="●"/>
            </a:pPr>
            <a:r>
              <a:rPr lang="en" sz="2420"/>
              <a:t>Provide for an annual audit</a:t>
            </a:r>
            <a:endParaRPr sz="2420"/>
          </a:p>
          <a:p>
            <a:pPr indent="-38227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420"/>
              <a:buChar char="●"/>
            </a:pPr>
            <a:r>
              <a:rPr lang="en" sz="2420"/>
              <a:t>Provide financial reporting to Council/Board and members</a:t>
            </a:r>
            <a:endParaRPr sz="2420"/>
          </a:p>
          <a:p>
            <a:pPr indent="-38227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420"/>
              <a:buChar char="●"/>
            </a:pPr>
            <a:r>
              <a:rPr lang="en" sz="2420"/>
              <a:t>May include stewardship/pledge campaign</a:t>
            </a:r>
            <a:endParaRPr sz="242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Trustees</a:t>
            </a:r>
            <a:endParaRPr/>
          </a:p>
        </p:txBody>
      </p:sp>
      <p:sp>
        <p:nvSpPr>
          <p:cNvPr id="143" name="Google Shape;143;p2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322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120"/>
              <a:buChar char="●"/>
            </a:pPr>
            <a:r>
              <a:rPr lang="en" sz="2120"/>
              <a:t>Property matters, including parsonage and personal property</a:t>
            </a:r>
            <a:endParaRPr sz="2120"/>
          </a:p>
          <a:p>
            <a:pPr indent="-36322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120"/>
              <a:buChar char="●"/>
            </a:pPr>
            <a:r>
              <a:rPr lang="en" sz="2120"/>
              <a:t>Carries out function under direction of the Charge Conference</a:t>
            </a:r>
            <a:endParaRPr sz="2120"/>
          </a:p>
          <a:p>
            <a:pPr indent="-36322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120"/>
              <a:buChar char="●"/>
            </a:pPr>
            <a:r>
              <a:rPr lang="en" sz="2120"/>
              <a:t>Localities have their own guidelines for registering trustees with the court – always check in to obtain these</a:t>
            </a:r>
            <a:endParaRPr sz="2120"/>
          </a:p>
          <a:p>
            <a:pPr indent="-36322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120"/>
              <a:buChar char="●"/>
            </a:pPr>
            <a:r>
              <a:rPr lang="en" sz="2120"/>
              <a:t>Pastor may call meetings but is not typically a voting member</a:t>
            </a:r>
            <a:endParaRPr sz="2120"/>
          </a:p>
          <a:p>
            <a:pPr indent="-36322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120"/>
              <a:buChar char="●"/>
            </a:pPr>
            <a:r>
              <a:rPr lang="en" sz="2120"/>
              <a:t>One exception to quorum rule – needs to be a majority present for binding decisions</a:t>
            </a:r>
            <a:endParaRPr sz="2120"/>
          </a:p>
          <a:p>
            <a:pPr indent="-36322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120"/>
              <a:buChar char="●"/>
            </a:pPr>
            <a:r>
              <a:rPr lang="en" sz="2120"/>
              <a:t>May not interfere with pastor in use of property for worship, meetings, etc.</a:t>
            </a:r>
            <a:endParaRPr sz="2120"/>
          </a:p>
          <a:p>
            <a:pPr indent="-36322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120"/>
              <a:buChar char="●"/>
            </a:pPr>
            <a:r>
              <a:rPr lang="en" sz="2120"/>
              <a:t>Shares annual parsonage review with SPRC </a:t>
            </a:r>
            <a:endParaRPr sz="212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8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Another way: Simplified Accountability Structure (SAS)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teams/committees</a:t>
            </a:r>
            <a:endParaRPr/>
          </a:p>
        </p:txBody>
      </p:sp>
      <p:sp>
        <p:nvSpPr>
          <p:cNvPr id="154" name="Google Shape;154;p2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862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520"/>
              <a:buChar char="●"/>
            </a:pPr>
            <a:r>
              <a:rPr lang="en" sz="2520"/>
              <a:t>There will likely be other committees in the life of the church. </a:t>
            </a:r>
            <a:endParaRPr sz="2520"/>
          </a:p>
          <a:p>
            <a:pPr indent="-38862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520"/>
              <a:buChar char="●"/>
            </a:pPr>
            <a:r>
              <a:rPr lang="en" sz="2520"/>
              <a:t>Remember your role – </a:t>
            </a:r>
            <a:r>
              <a:rPr b="1" lang="en" sz="2520"/>
              <a:t>expediter</a:t>
            </a:r>
            <a:r>
              <a:rPr lang="en" sz="2520"/>
              <a:t>. </a:t>
            </a:r>
            <a:endParaRPr sz="2520"/>
          </a:p>
          <a:p>
            <a:pPr indent="-388619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520"/>
              <a:buChar char="○"/>
            </a:pPr>
            <a:r>
              <a:rPr lang="en" sz="2520"/>
              <a:t>You don’t need to attend every meeting that happens in your church.</a:t>
            </a:r>
            <a:endParaRPr sz="2520"/>
          </a:p>
          <a:p>
            <a:pPr indent="-388619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520"/>
              <a:buChar char="○"/>
            </a:pPr>
            <a:r>
              <a:rPr lang="en" sz="2520"/>
              <a:t>You need to be aware of how these other committees interface with the four basic ones.</a:t>
            </a:r>
            <a:endParaRPr sz="2520"/>
          </a:p>
          <a:p>
            <a:pPr indent="-388619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520"/>
              <a:buChar char="○"/>
            </a:pPr>
            <a:r>
              <a:rPr lang="en" sz="2520"/>
              <a:t>“Vigilance without skepticism”</a:t>
            </a:r>
            <a:endParaRPr sz="252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Connectional Responsibilities</a:t>
            </a:r>
            <a:endParaRPr/>
          </a:p>
        </p:txBody>
      </p:sp>
      <p:sp>
        <p:nvSpPr>
          <p:cNvPr id="160" name="Google Shape;160;p3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7669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820"/>
              <a:buChar char="●"/>
            </a:pPr>
            <a:r>
              <a:rPr lang="en" sz="2820"/>
              <a:t>Financially – Apportionments</a:t>
            </a:r>
            <a:endParaRPr sz="2820"/>
          </a:p>
          <a:p>
            <a:pPr indent="-407669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820"/>
              <a:buChar char="●"/>
            </a:pPr>
            <a:r>
              <a:rPr lang="en" sz="2820"/>
              <a:t>In accountability – Reporting</a:t>
            </a:r>
            <a:endParaRPr sz="2820"/>
          </a:p>
          <a:p>
            <a:pPr indent="-407669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820"/>
              <a:buChar char="●"/>
            </a:pPr>
            <a:r>
              <a:rPr lang="en" sz="2820"/>
              <a:t>In mission – the “main thing”</a:t>
            </a:r>
            <a:endParaRPr sz="2820"/>
          </a:p>
          <a:p>
            <a:pPr indent="-407669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820"/>
              <a:buChar char="●"/>
            </a:pPr>
            <a:r>
              <a:rPr lang="en" sz="2820"/>
              <a:t>You are never alone in this work</a:t>
            </a:r>
            <a:endParaRPr sz="2820"/>
          </a:p>
          <a:p>
            <a:pPr indent="-407669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820"/>
              <a:buChar char="○"/>
            </a:pPr>
            <a:r>
              <a:rPr lang="en" sz="2820"/>
              <a:t>DS/District office</a:t>
            </a:r>
            <a:endParaRPr sz="2820"/>
          </a:p>
          <a:p>
            <a:pPr indent="-407669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820"/>
              <a:buChar char="○"/>
            </a:pPr>
            <a:r>
              <a:rPr lang="en" sz="2820"/>
              <a:t>Conference staff</a:t>
            </a:r>
            <a:endParaRPr sz="2820"/>
          </a:p>
          <a:p>
            <a:pPr indent="-407669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820"/>
              <a:buChar char="○"/>
            </a:pPr>
            <a:r>
              <a:rPr lang="en" sz="2820"/>
              <a:t>Collegial connections</a:t>
            </a:r>
            <a:endParaRPr sz="282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1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Q+A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is a leader you </a:t>
            </a:r>
            <a:r>
              <a:rPr lang="en"/>
              <a:t>hope</a:t>
            </a:r>
            <a:r>
              <a:rPr lang="en"/>
              <a:t> to emulate? Why?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2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Break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3"/>
          <p:cNvSpPr txBox="1"/>
          <p:nvPr/>
        </p:nvSpPr>
        <p:spPr>
          <a:xfrm>
            <a:off x="532150" y="162875"/>
            <a:ext cx="7960200" cy="42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“Leadership is a process whereby an individual influences a group of individuals to achieve a common goal.” </a:t>
            </a:r>
            <a:endParaRPr sz="43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43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Peter Northouse</a:t>
            </a:r>
            <a:r>
              <a:rPr lang="en" sz="43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sz="43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4"/>
          <p:cNvSpPr txBox="1"/>
          <p:nvPr/>
        </p:nvSpPr>
        <p:spPr>
          <a:xfrm>
            <a:off x="532150" y="162875"/>
            <a:ext cx="7960200" cy="42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“Leadership is a </a:t>
            </a:r>
            <a:r>
              <a:rPr b="1" lang="en" sz="4300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rPr>
              <a:t>process</a:t>
            </a:r>
            <a:r>
              <a:rPr lang="en" sz="43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 whereby an individual </a:t>
            </a:r>
            <a:r>
              <a:rPr b="1" lang="en" sz="4300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rPr>
              <a:t>influences</a:t>
            </a:r>
            <a:r>
              <a:rPr lang="en" sz="43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 a </a:t>
            </a:r>
            <a:r>
              <a:rPr b="1" lang="en" sz="4300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rPr>
              <a:t>group</a:t>
            </a:r>
            <a:r>
              <a:rPr lang="en" sz="43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 of individuals to achieve a </a:t>
            </a:r>
            <a:r>
              <a:rPr b="1" lang="en" sz="4300">
                <a:solidFill>
                  <a:schemeClr val="accent6"/>
                </a:solidFill>
                <a:latin typeface="Roboto Slab"/>
                <a:ea typeface="Roboto Slab"/>
                <a:cs typeface="Roboto Slab"/>
                <a:sym typeface="Roboto Slab"/>
              </a:rPr>
              <a:t>common goal</a:t>
            </a:r>
            <a:r>
              <a:rPr lang="en" sz="43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.” </a:t>
            </a:r>
            <a:endParaRPr sz="43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43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Peter Northouse</a:t>
            </a:r>
            <a:r>
              <a:rPr lang="en" sz="43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sz="43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Christian Leadership</a:t>
            </a:r>
            <a:endParaRPr/>
          </a:p>
        </p:txBody>
      </p:sp>
      <p:sp>
        <p:nvSpPr>
          <p:cNvPr id="186" name="Google Shape;186;p3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497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620"/>
              <a:buChar char="●"/>
            </a:pPr>
            <a:r>
              <a:rPr lang="en" sz="2620"/>
              <a:t>The center of our process is the narrative of Jesus Christ. </a:t>
            </a:r>
            <a:r>
              <a:rPr lang="en" sz="2620">
                <a:solidFill>
                  <a:schemeClr val="accent6"/>
                </a:solidFill>
              </a:rPr>
              <a:t>You are leading from the leadership of Christ</a:t>
            </a:r>
            <a:r>
              <a:rPr lang="en" sz="2620"/>
              <a:t>. </a:t>
            </a:r>
            <a:endParaRPr sz="2620"/>
          </a:p>
          <a:p>
            <a:pPr indent="-39497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620"/>
              <a:buChar char="●"/>
            </a:pPr>
            <a:r>
              <a:rPr lang="en" sz="2620"/>
              <a:t>What does this mean for you?</a:t>
            </a:r>
            <a:endParaRPr sz="2620"/>
          </a:p>
          <a:p>
            <a:pPr indent="-394969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620"/>
              <a:buChar char="○"/>
            </a:pPr>
            <a:r>
              <a:rPr lang="en" sz="2620"/>
              <a:t>Your work is never your own. </a:t>
            </a:r>
            <a:endParaRPr sz="2620"/>
          </a:p>
          <a:p>
            <a:pPr indent="-394969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620"/>
              <a:buChar char="○"/>
            </a:pPr>
            <a:r>
              <a:rPr lang="en" sz="2620"/>
              <a:t>You are a follower before you are a leader and throughout your leadership.</a:t>
            </a:r>
            <a:endParaRPr sz="2620"/>
          </a:p>
          <a:p>
            <a:pPr indent="-394969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620"/>
              <a:buChar char="○"/>
            </a:pPr>
            <a:r>
              <a:rPr lang="en" sz="2620"/>
              <a:t>Consistent reflection on the beatitudes as a starting point for how you are leading from your faith.</a:t>
            </a:r>
            <a:endParaRPr sz="262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6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Orchestrating the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Leadership Event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Foundational Elements</a:t>
            </a:r>
            <a:endParaRPr/>
          </a:p>
        </p:txBody>
      </p:sp>
      <p:sp>
        <p:nvSpPr>
          <p:cNvPr id="197" name="Google Shape;197;p3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322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120"/>
              <a:buChar char="●"/>
            </a:pPr>
            <a:r>
              <a:rPr lang="en" sz="2120"/>
              <a:t>How are you setting a foundation for leadership to take root?</a:t>
            </a:r>
            <a:endParaRPr sz="2120"/>
          </a:p>
          <a:p>
            <a:pPr indent="-363219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120"/>
              <a:buChar char="○"/>
            </a:pPr>
            <a:r>
              <a:rPr lang="en" sz="2120"/>
              <a:t>There is no job/task that is beneath you AND everything is not yours to do.</a:t>
            </a:r>
            <a:endParaRPr sz="2120"/>
          </a:p>
          <a:p>
            <a:pPr indent="-363219" lvl="2" marL="13716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120"/>
              <a:buChar char="■"/>
            </a:pPr>
            <a:r>
              <a:rPr lang="en" sz="2120"/>
              <a:t>If someone else can be doing what you are doing at least 50% as well as you can, they should be doing it, not you.</a:t>
            </a:r>
            <a:endParaRPr sz="2120"/>
          </a:p>
          <a:p>
            <a:pPr indent="-363219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120"/>
              <a:buChar char="○"/>
            </a:pPr>
            <a:r>
              <a:rPr lang="en" sz="2120"/>
              <a:t>Get to know your people – without them there is no such thing as leadership.</a:t>
            </a:r>
            <a:endParaRPr sz="2120"/>
          </a:p>
          <a:p>
            <a:pPr indent="-363219" lvl="2" marL="13716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120"/>
              <a:buChar char="■"/>
            </a:pPr>
            <a:r>
              <a:rPr lang="en" sz="2120"/>
              <a:t>Your people are in your building AND outside of it. Consider leaders on your first day (church council plus mayor/city council/school leaders and area business people).</a:t>
            </a:r>
            <a:endParaRPr sz="212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Foundational Elements</a:t>
            </a:r>
            <a:endParaRPr/>
          </a:p>
        </p:txBody>
      </p:sp>
      <p:sp>
        <p:nvSpPr>
          <p:cNvPr id="203" name="Google Shape;203;p3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862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520"/>
              <a:buChar char="●"/>
            </a:pPr>
            <a:r>
              <a:rPr lang="en" sz="2520"/>
              <a:t>Exhibit a </a:t>
            </a:r>
            <a:r>
              <a:rPr b="1" lang="en" sz="2520">
                <a:solidFill>
                  <a:schemeClr val="accent6"/>
                </a:solidFill>
              </a:rPr>
              <a:t>sustainable rhythm</a:t>
            </a:r>
            <a:r>
              <a:rPr lang="en" sz="2520"/>
              <a:t> in your first 90 days.</a:t>
            </a:r>
            <a:endParaRPr sz="2520"/>
          </a:p>
          <a:p>
            <a:pPr indent="-388619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520"/>
              <a:buChar char="○"/>
            </a:pPr>
            <a:r>
              <a:rPr lang="en" sz="2520"/>
              <a:t>This is the time that people will develop expectations around your availability and connection.</a:t>
            </a:r>
            <a:endParaRPr sz="2520"/>
          </a:p>
          <a:p>
            <a:pPr indent="-388619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520"/>
              <a:buChar char="○"/>
            </a:pPr>
            <a:r>
              <a:rPr lang="en" sz="2520"/>
              <a:t>Take a day off every week. No questions asked.</a:t>
            </a:r>
            <a:endParaRPr sz="2520"/>
          </a:p>
          <a:p>
            <a:pPr indent="-388619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520"/>
              <a:buChar char="○"/>
            </a:pPr>
            <a:r>
              <a:rPr lang="en" sz="2520"/>
              <a:t>Take a week of vacation.</a:t>
            </a:r>
            <a:endParaRPr sz="2520"/>
          </a:p>
          <a:p>
            <a:pPr indent="-388619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520"/>
              <a:buChar char="○"/>
            </a:pPr>
            <a:r>
              <a:rPr lang="en" sz="2520"/>
              <a:t>Make space for your family, friends, and self/spiritual care.</a:t>
            </a:r>
            <a:endParaRPr sz="2520"/>
          </a:p>
          <a:p>
            <a:pPr indent="-388619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520"/>
              <a:buChar char="○"/>
            </a:pPr>
            <a:r>
              <a:rPr lang="en" sz="2520"/>
              <a:t>Otherwise </a:t>
            </a:r>
            <a:r>
              <a:rPr b="1" lang="en" sz="2520">
                <a:solidFill>
                  <a:schemeClr val="accent6"/>
                </a:solidFill>
              </a:rPr>
              <a:t>strategically</a:t>
            </a:r>
            <a:r>
              <a:rPr lang="en" sz="2520"/>
              <a:t> work your tail off. </a:t>
            </a:r>
            <a:endParaRPr sz="252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9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Ongoing responsibility – steward the mission/vision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4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Vision leaks.</a:t>
            </a:r>
            <a:endParaRPr/>
          </a:p>
        </p:txBody>
      </p:sp>
      <p:sp>
        <p:nvSpPr>
          <p:cNvPr id="214" name="Google Shape;214;p4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497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620"/>
              <a:buChar char="●"/>
            </a:pPr>
            <a:r>
              <a:rPr lang="en" sz="2620"/>
              <a:t>“Culture eats strategy for breakfast”. –Peter Drucker – how are you assessing organizational culture?</a:t>
            </a:r>
            <a:endParaRPr sz="2620"/>
          </a:p>
          <a:p>
            <a:pPr indent="-394969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620"/>
              <a:buChar char="○"/>
            </a:pPr>
            <a:r>
              <a:rPr lang="en" sz="2620"/>
              <a:t>Ensure you are getting to know people in all corners of your church and community.</a:t>
            </a:r>
            <a:endParaRPr sz="2620"/>
          </a:p>
          <a:p>
            <a:pPr indent="-394969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620"/>
              <a:buChar char="○"/>
            </a:pPr>
            <a:r>
              <a:rPr lang="en" sz="2620"/>
              <a:t>Listen for common language.</a:t>
            </a:r>
            <a:endParaRPr sz="2620"/>
          </a:p>
          <a:p>
            <a:pPr indent="-394969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620"/>
              <a:buChar char="○"/>
            </a:pPr>
            <a:r>
              <a:rPr lang="en" sz="2620"/>
              <a:t>Listen for what you are being told, not just what you want to hear.</a:t>
            </a:r>
            <a:endParaRPr sz="2620"/>
          </a:p>
          <a:p>
            <a:pPr indent="-394969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620"/>
              <a:buChar char="○"/>
            </a:pPr>
            <a:r>
              <a:rPr lang="en" sz="2620"/>
              <a:t>Don’t be afraid to say the thing and do the thing.</a:t>
            </a:r>
            <a:endParaRPr sz="262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Google Shape;219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5988" y="152400"/>
            <a:ext cx="7272036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/>
        </p:nvSpPr>
        <p:spPr>
          <a:xfrm>
            <a:off x="532150" y="162875"/>
            <a:ext cx="7960200" cy="42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“Leadership is a process whereby an individual influences a group of individuals to achieve a common goal.” </a:t>
            </a:r>
            <a:endParaRPr sz="43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43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Peter Northouse</a:t>
            </a:r>
            <a:r>
              <a:rPr lang="en" sz="43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sz="4300">
              <a:solidFill>
                <a:schemeClr val="dk1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42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Growth beyond the start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Amongst colleagues</a:t>
            </a:r>
            <a:endParaRPr/>
          </a:p>
        </p:txBody>
      </p:sp>
      <p:sp>
        <p:nvSpPr>
          <p:cNvPr id="230" name="Google Shape;230;p4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20369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3020"/>
              <a:buChar char="●"/>
            </a:pPr>
            <a:r>
              <a:rPr lang="en" sz="3020"/>
              <a:t>Find your covenant group – fellow clergy journeying on the way</a:t>
            </a:r>
            <a:endParaRPr sz="3020"/>
          </a:p>
          <a:p>
            <a:pPr indent="-420369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3020"/>
              <a:buChar char="○"/>
            </a:pPr>
            <a:r>
              <a:rPr lang="en" sz="3020"/>
              <a:t>Staying grounded in your calling</a:t>
            </a:r>
            <a:endParaRPr sz="3020"/>
          </a:p>
          <a:p>
            <a:pPr indent="-420369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3020"/>
              <a:buChar char="○"/>
            </a:pPr>
            <a:r>
              <a:rPr lang="en" sz="3020"/>
              <a:t>Edifying and challenging each other</a:t>
            </a:r>
            <a:endParaRPr sz="3020"/>
          </a:p>
          <a:p>
            <a:pPr indent="-420369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3020"/>
              <a:buChar char="○"/>
            </a:pPr>
            <a:r>
              <a:rPr lang="en" sz="3020"/>
              <a:t>Avoid this turning into a “moan and groan” or a “gossip” space.</a:t>
            </a:r>
            <a:endParaRPr sz="302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your appointment</a:t>
            </a:r>
            <a:endParaRPr/>
          </a:p>
        </p:txBody>
      </p:sp>
      <p:sp>
        <p:nvSpPr>
          <p:cNvPr id="236" name="Google Shape;236;p4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20369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3020"/>
              <a:buChar char="●"/>
            </a:pPr>
            <a:r>
              <a:rPr lang="en" sz="3020"/>
              <a:t>Find your four – people who will speak into you on a quarterly basis to give you perspective on your leadership</a:t>
            </a:r>
            <a:endParaRPr sz="3020"/>
          </a:p>
          <a:p>
            <a:pPr indent="-420369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3020"/>
              <a:buChar char="○"/>
            </a:pPr>
            <a:r>
              <a:rPr lang="en" sz="3020"/>
              <a:t>These should be people connected to your community</a:t>
            </a:r>
            <a:endParaRPr sz="302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4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your appointment</a:t>
            </a:r>
            <a:endParaRPr/>
          </a:p>
        </p:txBody>
      </p:sp>
      <p:sp>
        <p:nvSpPr>
          <p:cNvPr id="242" name="Google Shape;242;p4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Ongoing continuing education</a:t>
            </a:r>
            <a:endParaRPr sz="28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Reading as a part of this – consider the source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“Look at your library and see when your brain died.”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Events are great but be sure to attend to a diversity of education. </a:t>
            </a:r>
            <a:endParaRPr sz="24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360 evaluations – consider this from time to time</a:t>
            </a:r>
            <a:endParaRPr sz="28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6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Q+A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7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Vision Mapping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48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jonathanpage@vaumc.org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(757) 748-4785 (text)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Structure for this session</a:t>
            </a:r>
            <a:endParaRPr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Part 1: the nuts and bolts of what you are </a:t>
            </a:r>
            <a:r>
              <a:rPr b="1" lang="en" sz="2800">
                <a:solidFill>
                  <a:schemeClr val="accent6"/>
                </a:solidFill>
              </a:rPr>
              <a:t>required to do.</a:t>
            </a:r>
            <a:r>
              <a:rPr lang="en" sz="2800"/>
              <a:t> </a:t>
            </a:r>
            <a:endParaRPr sz="28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“The process of the UMC”</a:t>
            </a:r>
            <a:endParaRPr sz="24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/>
              <a:t>Part 2: the nuts and bolts of what you have the </a:t>
            </a:r>
            <a:r>
              <a:rPr b="1" lang="en" sz="2800">
                <a:solidFill>
                  <a:schemeClr val="accent6"/>
                </a:solidFill>
              </a:rPr>
              <a:t>opportunity to do</a:t>
            </a:r>
            <a:r>
              <a:rPr lang="en" sz="2800"/>
              <a:t>.</a:t>
            </a:r>
            <a:endParaRPr sz="28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“The process of Christian leadership”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Requirements of Leadership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3875" y="152400"/>
            <a:ext cx="7276239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“Expediter”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You provide oversight to the other people working behind the scenes.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You dictate what happens when.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You present to guests at times.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Maybe most importantly, y</a:t>
            </a:r>
            <a:r>
              <a:rPr b="1" lang="en" sz="2600"/>
              <a:t>ou have a vision for how the meal will unfold</a:t>
            </a:r>
            <a:r>
              <a:rPr lang="en" sz="2600"/>
              <a:t>.</a:t>
            </a:r>
            <a:endParaRPr sz="2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Basic Responsibilities (¶243)</a:t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322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120"/>
              <a:buChar char="●"/>
            </a:pPr>
            <a:r>
              <a:rPr lang="en" sz="2120"/>
              <a:t>Planning and implementing a program of nurture, outreach, and witness for persons and families within and without the congregation</a:t>
            </a:r>
            <a:endParaRPr sz="2120"/>
          </a:p>
          <a:p>
            <a:pPr indent="-36322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120"/>
              <a:buChar char="●"/>
            </a:pPr>
            <a:r>
              <a:rPr lang="en" sz="2120"/>
              <a:t>Providing for effective pastoral and lay leadership</a:t>
            </a:r>
            <a:endParaRPr sz="2120"/>
          </a:p>
          <a:p>
            <a:pPr indent="-36322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120"/>
              <a:buChar char="●"/>
            </a:pPr>
            <a:r>
              <a:rPr lang="en" sz="2120"/>
              <a:t>Providing for financial support, physical facilities, and the legal obligations of the church</a:t>
            </a:r>
            <a:endParaRPr sz="2120"/>
          </a:p>
          <a:p>
            <a:pPr indent="-36322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120"/>
              <a:buChar char="●"/>
            </a:pPr>
            <a:r>
              <a:rPr lang="en" sz="2120"/>
              <a:t>Utilizing the appropriate relationships and resources of the district and annual conference</a:t>
            </a:r>
            <a:endParaRPr sz="2120"/>
          </a:p>
          <a:p>
            <a:pPr indent="-36322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120"/>
              <a:buChar char="●"/>
            </a:pPr>
            <a:r>
              <a:rPr lang="en" sz="2120"/>
              <a:t>Providing for the proper creation, maintenance, and disposition of documentary record material of the local church</a:t>
            </a:r>
            <a:endParaRPr sz="2120"/>
          </a:p>
          <a:p>
            <a:pPr indent="-36322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120"/>
              <a:buChar char="●"/>
            </a:pPr>
            <a:r>
              <a:rPr lang="en" sz="2120"/>
              <a:t>Seeking inclusiveness in all aspects of life</a:t>
            </a:r>
            <a:endParaRPr sz="212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Charge Conference</a:t>
            </a:r>
            <a:r>
              <a:rPr lang="en"/>
              <a:t> (¶244)</a:t>
            </a:r>
            <a:endParaRPr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20369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3020"/>
              <a:buChar char="●"/>
            </a:pPr>
            <a:r>
              <a:rPr lang="en" sz="3020"/>
              <a:t>Sets leadership for the church</a:t>
            </a:r>
            <a:endParaRPr sz="3020"/>
          </a:p>
          <a:p>
            <a:pPr indent="-420369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3020"/>
              <a:buChar char="●"/>
            </a:pPr>
            <a:r>
              <a:rPr lang="en" sz="3020"/>
              <a:t>Sets compensation for pastor</a:t>
            </a:r>
            <a:endParaRPr sz="3020"/>
          </a:p>
          <a:p>
            <a:pPr indent="-420369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3020"/>
              <a:buChar char="●"/>
            </a:pPr>
            <a:r>
              <a:rPr lang="en" sz="3020"/>
              <a:t>Offers directional aims for the church</a:t>
            </a:r>
            <a:endParaRPr sz="302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