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9" r:id="rId1"/>
  </p:sldMasterIdLst>
  <p:notesMasterIdLst>
    <p:notesMasterId r:id="rId21"/>
  </p:notesMasterIdLst>
  <p:sldIdLst>
    <p:sldId id="256" r:id="rId2"/>
    <p:sldId id="271" r:id="rId3"/>
    <p:sldId id="281" r:id="rId4"/>
    <p:sldId id="257" r:id="rId5"/>
    <p:sldId id="259" r:id="rId6"/>
    <p:sldId id="261" r:id="rId7"/>
    <p:sldId id="265" r:id="rId8"/>
    <p:sldId id="290" r:id="rId9"/>
    <p:sldId id="275" r:id="rId10"/>
    <p:sldId id="276" r:id="rId11"/>
    <p:sldId id="277" r:id="rId12"/>
    <p:sldId id="269" r:id="rId13"/>
    <p:sldId id="270" r:id="rId14"/>
    <p:sldId id="287" r:id="rId15"/>
    <p:sldId id="285" r:id="rId16"/>
    <p:sldId id="283" r:id="rId17"/>
    <p:sldId id="278" r:id="rId18"/>
    <p:sldId id="280" r:id="rId19"/>
    <p:sldId id="2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78"/>
    <p:restoredTop sz="68492"/>
  </p:normalViewPr>
  <p:slideViewPr>
    <p:cSldViewPr snapToGrid="0" snapToObjects="1">
      <p:cViewPr varScale="1">
        <p:scale>
          <a:sx n="81" d="100"/>
          <a:sy n="81" d="100"/>
        </p:scale>
        <p:origin x="1096" y="184"/>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ED8B1-2055-4F7E-9088-5D5704CC4232}"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DDF220EC-14EC-4CC7-AC4E-76187D804832}">
      <dgm:prSet/>
      <dgm:spPr/>
      <dgm:t>
        <a:bodyPr/>
        <a:lstStyle/>
        <a:p>
          <a:pPr>
            <a:lnSpc>
              <a:spcPct val="100000"/>
            </a:lnSpc>
            <a:defRPr b="1"/>
          </a:pPr>
          <a:r>
            <a:rPr lang="en-US"/>
            <a:t>Show Up</a:t>
          </a:r>
        </a:p>
      </dgm:t>
    </dgm:pt>
    <dgm:pt modelId="{F43053D2-E194-4F2F-9CF9-07CD3E99B8AC}" type="parTrans" cxnId="{586EF4CC-B16E-41D6-B09B-B83575464075}">
      <dgm:prSet/>
      <dgm:spPr/>
      <dgm:t>
        <a:bodyPr/>
        <a:lstStyle/>
        <a:p>
          <a:endParaRPr lang="en-US"/>
        </a:p>
      </dgm:t>
    </dgm:pt>
    <dgm:pt modelId="{0FA106BF-102C-49B3-A358-ADB9196C8D04}" type="sibTrans" cxnId="{586EF4CC-B16E-41D6-B09B-B83575464075}">
      <dgm:prSet/>
      <dgm:spPr/>
      <dgm:t>
        <a:bodyPr/>
        <a:lstStyle/>
        <a:p>
          <a:endParaRPr lang="en-US"/>
        </a:p>
      </dgm:t>
    </dgm:pt>
    <dgm:pt modelId="{654545B3-E3A4-4522-8DC4-4021FAC87983}">
      <dgm:prSet/>
      <dgm:spPr/>
      <dgm:t>
        <a:bodyPr/>
        <a:lstStyle/>
        <a:p>
          <a:pPr>
            <a:lnSpc>
              <a:spcPct val="100000"/>
            </a:lnSpc>
          </a:pPr>
          <a:r>
            <a:rPr lang="en-US" dirty="0"/>
            <a:t>Show Up – physically, relationally, and spiritually</a:t>
          </a:r>
        </a:p>
      </dgm:t>
    </dgm:pt>
    <dgm:pt modelId="{413CF8C7-3571-4378-831C-7045C0BA3BAB}" type="parTrans" cxnId="{A8BA9E15-A528-42CF-BE0F-0A2CB7F33C35}">
      <dgm:prSet/>
      <dgm:spPr/>
      <dgm:t>
        <a:bodyPr/>
        <a:lstStyle/>
        <a:p>
          <a:endParaRPr lang="en-US"/>
        </a:p>
      </dgm:t>
    </dgm:pt>
    <dgm:pt modelId="{00D89DF0-69EB-49C8-99DC-44711E39A13C}" type="sibTrans" cxnId="{A8BA9E15-A528-42CF-BE0F-0A2CB7F33C35}">
      <dgm:prSet/>
      <dgm:spPr/>
      <dgm:t>
        <a:bodyPr/>
        <a:lstStyle/>
        <a:p>
          <a:endParaRPr lang="en-US"/>
        </a:p>
      </dgm:t>
    </dgm:pt>
    <dgm:pt modelId="{908ECC94-AF31-41A5-B0A6-EFB97CEF7843}">
      <dgm:prSet/>
      <dgm:spPr/>
      <dgm:t>
        <a:bodyPr/>
        <a:lstStyle/>
        <a:p>
          <a:pPr>
            <a:lnSpc>
              <a:spcPct val="100000"/>
            </a:lnSpc>
            <a:defRPr b="1"/>
          </a:pPr>
          <a:r>
            <a:rPr lang="en-US"/>
            <a:t>Pay Attention</a:t>
          </a:r>
        </a:p>
      </dgm:t>
    </dgm:pt>
    <dgm:pt modelId="{5C1943CC-4CE9-46B7-AEA1-8B653344EDC9}" type="parTrans" cxnId="{80AF79FA-D902-479F-9B8C-B5CA631A927A}">
      <dgm:prSet/>
      <dgm:spPr/>
      <dgm:t>
        <a:bodyPr/>
        <a:lstStyle/>
        <a:p>
          <a:endParaRPr lang="en-US"/>
        </a:p>
      </dgm:t>
    </dgm:pt>
    <dgm:pt modelId="{A6A33DF6-C639-4B26-9046-CC619D352D10}" type="sibTrans" cxnId="{80AF79FA-D902-479F-9B8C-B5CA631A927A}">
      <dgm:prSet/>
      <dgm:spPr/>
      <dgm:t>
        <a:bodyPr/>
        <a:lstStyle/>
        <a:p>
          <a:endParaRPr lang="en-US"/>
        </a:p>
      </dgm:t>
    </dgm:pt>
    <dgm:pt modelId="{9C88D4A7-A906-42B4-9EAD-D6569436B045}">
      <dgm:prSet/>
      <dgm:spPr/>
      <dgm:t>
        <a:bodyPr/>
        <a:lstStyle/>
        <a:p>
          <a:pPr>
            <a:lnSpc>
              <a:spcPct val="100000"/>
            </a:lnSpc>
          </a:pPr>
          <a:r>
            <a:rPr lang="en-US"/>
            <a:t>Pay Attention - listen, pray, and reflect theologically</a:t>
          </a:r>
        </a:p>
      </dgm:t>
    </dgm:pt>
    <dgm:pt modelId="{23EBFF0B-4E28-4024-979A-AA770CE17F44}" type="parTrans" cxnId="{543DC2A5-2FF2-42BF-B539-978248C39F92}">
      <dgm:prSet/>
      <dgm:spPr/>
      <dgm:t>
        <a:bodyPr/>
        <a:lstStyle/>
        <a:p>
          <a:endParaRPr lang="en-US"/>
        </a:p>
      </dgm:t>
    </dgm:pt>
    <dgm:pt modelId="{69BA0AAD-9183-459F-AC84-B849159A7BDC}" type="sibTrans" cxnId="{543DC2A5-2FF2-42BF-B539-978248C39F92}">
      <dgm:prSet/>
      <dgm:spPr/>
      <dgm:t>
        <a:bodyPr/>
        <a:lstStyle/>
        <a:p>
          <a:endParaRPr lang="en-US"/>
        </a:p>
      </dgm:t>
    </dgm:pt>
    <dgm:pt modelId="{6B4CD197-85C8-4CDD-B19B-EC251954F868}">
      <dgm:prSet/>
      <dgm:spPr/>
      <dgm:t>
        <a:bodyPr/>
        <a:lstStyle/>
        <a:p>
          <a:pPr>
            <a:lnSpc>
              <a:spcPct val="100000"/>
            </a:lnSpc>
            <a:defRPr b="1"/>
          </a:pPr>
          <a:r>
            <a:rPr lang="en-US" dirty="0"/>
            <a:t>Collaborate with God</a:t>
          </a:r>
        </a:p>
      </dgm:t>
    </dgm:pt>
    <dgm:pt modelId="{D7FD2C89-9DDD-4C04-8690-47979939282F}" type="parTrans" cxnId="{1FD41E6F-1EB2-4967-A53C-5CAA0CA4A5C6}">
      <dgm:prSet/>
      <dgm:spPr/>
      <dgm:t>
        <a:bodyPr/>
        <a:lstStyle/>
        <a:p>
          <a:endParaRPr lang="en-US"/>
        </a:p>
      </dgm:t>
    </dgm:pt>
    <dgm:pt modelId="{B91EF30C-1EE7-46AD-815B-8C3472499350}" type="sibTrans" cxnId="{1FD41E6F-1EB2-4967-A53C-5CAA0CA4A5C6}">
      <dgm:prSet/>
      <dgm:spPr/>
      <dgm:t>
        <a:bodyPr/>
        <a:lstStyle/>
        <a:p>
          <a:endParaRPr lang="en-US"/>
        </a:p>
      </dgm:t>
    </dgm:pt>
    <dgm:pt modelId="{84E7BC0C-1219-4562-946F-70549D381B13}">
      <dgm:prSet/>
      <dgm:spPr/>
      <dgm:t>
        <a:bodyPr/>
        <a:lstStyle/>
        <a:p>
          <a:pPr>
            <a:lnSpc>
              <a:spcPct val="100000"/>
            </a:lnSpc>
          </a:pPr>
          <a:r>
            <a:rPr lang="en-US" dirty="0"/>
            <a:t>Bring and Offer what God has given you to offer: Faith, Hope, and Love.</a:t>
          </a:r>
        </a:p>
      </dgm:t>
    </dgm:pt>
    <dgm:pt modelId="{2105CCBF-AD44-44EC-9F3B-7F10D2AF7334}" type="parTrans" cxnId="{1213091B-F054-4AC5-BA1B-49FDE43B2760}">
      <dgm:prSet/>
      <dgm:spPr/>
      <dgm:t>
        <a:bodyPr/>
        <a:lstStyle/>
        <a:p>
          <a:endParaRPr lang="en-US"/>
        </a:p>
      </dgm:t>
    </dgm:pt>
    <dgm:pt modelId="{F41A8BFE-1074-4AFD-AC82-FF597F4CE179}" type="sibTrans" cxnId="{1213091B-F054-4AC5-BA1B-49FDE43B2760}">
      <dgm:prSet/>
      <dgm:spPr/>
      <dgm:t>
        <a:bodyPr/>
        <a:lstStyle/>
        <a:p>
          <a:endParaRPr lang="en-US"/>
        </a:p>
      </dgm:t>
    </dgm:pt>
    <dgm:pt modelId="{430967C2-DDA5-403F-905F-21E9CE761BC8}">
      <dgm:prSet/>
      <dgm:spPr/>
      <dgm:t>
        <a:bodyPr/>
        <a:lstStyle/>
        <a:p>
          <a:pPr>
            <a:lnSpc>
              <a:spcPct val="100000"/>
            </a:lnSpc>
            <a:defRPr b="1"/>
          </a:pPr>
          <a:r>
            <a:rPr lang="en-US" dirty="0"/>
            <a:t>Release the Outcome</a:t>
          </a:r>
        </a:p>
      </dgm:t>
    </dgm:pt>
    <dgm:pt modelId="{F581532A-837D-40D6-84FD-1C27ECED8266}" type="parTrans" cxnId="{3BCE24C1-5F84-48C1-AD3F-A181AF53A89A}">
      <dgm:prSet/>
      <dgm:spPr/>
      <dgm:t>
        <a:bodyPr/>
        <a:lstStyle/>
        <a:p>
          <a:endParaRPr lang="en-US"/>
        </a:p>
      </dgm:t>
    </dgm:pt>
    <dgm:pt modelId="{39EDE7DB-F4BE-4327-9A35-EC4621B53038}" type="sibTrans" cxnId="{3BCE24C1-5F84-48C1-AD3F-A181AF53A89A}">
      <dgm:prSet/>
      <dgm:spPr/>
      <dgm:t>
        <a:bodyPr/>
        <a:lstStyle/>
        <a:p>
          <a:endParaRPr lang="en-US"/>
        </a:p>
      </dgm:t>
    </dgm:pt>
    <dgm:pt modelId="{A8C323AB-E53B-4C55-B253-EF7F232640D3}">
      <dgm:prSet/>
      <dgm:spPr/>
      <dgm:t>
        <a:bodyPr/>
        <a:lstStyle/>
        <a:p>
          <a:pPr>
            <a:lnSpc>
              <a:spcPct val="100000"/>
            </a:lnSpc>
          </a:pPr>
          <a:r>
            <a:rPr lang="en-US" dirty="0"/>
            <a:t>Connect care within the web of community.</a:t>
          </a:r>
        </a:p>
      </dgm:t>
    </dgm:pt>
    <dgm:pt modelId="{136BC494-7CAD-438E-84E4-5982178BAE7A}" type="parTrans" cxnId="{67ED8C0E-D48A-4C19-A9AA-2BE571A061C0}">
      <dgm:prSet/>
      <dgm:spPr/>
      <dgm:t>
        <a:bodyPr/>
        <a:lstStyle/>
        <a:p>
          <a:endParaRPr lang="en-US"/>
        </a:p>
      </dgm:t>
    </dgm:pt>
    <dgm:pt modelId="{5DE40C70-5692-4835-86F1-D31CE4BB3B21}" type="sibTrans" cxnId="{67ED8C0E-D48A-4C19-A9AA-2BE571A061C0}">
      <dgm:prSet/>
      <dgm:spPr/>
      <dgm:t>
        <a:bodyPr/>
        <a:lstStyle/>
        <a:p>
          <a:endParaRPr lang="en-US"/>
        </a:p>
      </dgm:t>
    </dgm:pt>
    <dgm:pt modelId="{870DB278-45E7-47AD-ABF6-BFB69BB23F88}" type="pres">
      <dgm:prSet presAssocID="{5B5ED8B1-2055-4F7E-9088-5D5704CC4232}" presName="root" presStyleCnt="0">
        <dgm:presLayoutVars>
          <dgm:dir/>
          <dgm:resizeHandles val="exact"/>
        </dgm:presLayoutVars>
      </dgm:prSet>
      <dgm:spPr/>
    </dgm:pt>
    <dgm:pt modelId="{4DE97596-DA22-4567-9522-C6AB7F0C8A09}" type="pres">
      <dgm:prSet presAssocID="{DDF220EC-14EC-4CC7-AC4E-76187D804832}" presName="compNode" presStyleCnt="0"/>
      <dgm:spPr/>
    </dgm:pt>
    <dgm:pt modelId="{7675D71F-FDB3-4699-B6C3-F2726724C231}" type="pres">
      <dgm:prSet presAssocID="{DDF220EC-14EC-4CC7-AC4E-76187D8048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scle Arm"/>
        </a:ext>
      </dgm:extLst>
    </dgm:pt>
    <dgm:pt modelId="{91D8BC3C-31DE-4495-BA5F-2AB01A7DF2F1}" type="pres">
      <dgm:prSet presAssocID="{DDF220EC-14EC-4CC7-AC4E-76187D804832}" presName="iconSpace" presStyleCnt="0"/>
      <dgm:spPr/>
    </dgm:pt>
    <dgm:pt modelId="{8C4DA2DC-364D-479E-9D82-0EEBA2BB3D16}" type="pres">
      <dgm:prSet presAssocID="{DDF220EC-14EC-4CC7-AC4E-76187D804832}" presName="parTx" presStyleLbl="revTx" presStyleIdx="0" presStyleCnt="8">
        <dgm:presLayoutVars>
          <dgm:chMax val="0"/>
          <dgm:chPref val="0"/>
        </dgm:presLayoutVars>
      </dgm:prSet>
      <dgm:spPr/>
    </dgm:pt>
    <dgm:pt modelId="{51A6B7BC-BB33-4D43-9E71-97FEF7454D4E}" type="pres">
      <dgm:prSet presAssocID="{DDF220EC-14EC-4CC7-AC4E-76187D804832}" presName="txSpace" presStyleCnt="0"/>
      <dgm:spPr/>
    </dgm:pt>
    <dgm:pt modelId="{B7175F3C-D628-4FDE-B68E-6EB94FE9B140}" type="pres">
      <dgm:prSet presAssocID="{DDF220EC-14EC-4CC7-AC4E-76187D804832}" presName="desTx" presStyleLbl="revTx" presStyleIdx="1" presStyleCnt="8">
        <dgm:presLayoutVars/>
      </dgm:prSet>
      <dgm:spPr/>
    </dgm:pt>
    <dgm:pt modelId="{2BE1B930-A80F-4463-B227-C9B58D93EAAC}" type="pres">
      <dgm:prSet presAssocID="{0FA106BF-102C-49B3-A358-ADB9196C8D04}" presName="sibTrans" presStyleCnt="0"/>
      <dgm:spPr/>
    </dgm:pt>
    <dgm:pt modelId="{345DB1B8-7E40-4D23-BBC6-DA67C3DADA05}" type="pres">
      <dgm:prSet presAssocID="{908ECC94-AF31-41A5-B0A6-EFB97CEF7843}" presName="compNode" presStyleCnt="0"/>
      <dgm:spPr/>
    </dgm:pt>
    <dgm:pt modelId="{1FACD011-69A8-49EE-AC86-3854E5D3CBB9}" type="pres">
      <dgm:prSet presAssocID="{908ECC94-AF31-41A5-B0A6-EFB97CEF78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
        </a:ext>
      </dgm:extLst>
    </dgm:pt>
    <dgm:pt modelId="{DBA78AB3-5AC1-440B-84D3-8CDBB6534196}" type="pres">
      <dgm:prSet presAssocID="{908ECC94-AF31-41A5-B0A6-EFB97CEF7843}" presName="iconSpace" presStyleCnt="0"/>
      <dgm:spPr/>
    </dgm:pt>
    <dgm:pt modelId="{AC40EF37-8AA0-4A9C-A20B-223BB611BCEE}" type="pres">
      <dgm:prSet presAssocID="{908ECC94-AF31-41A5-B0A6-EFB97CEF7843}" presName="parTx" presStyleLbl="revTx" presStyleIdx="2" presStyleCnt="8">
        <dgm:presLayoutVars>
          <dgm:chMax val="0"/>
          <dgm:chPref val="0"/>
        </dgm:presLayoutVars>
      </dgm:prSet>
      <dgm:spPr/>
    </dgm:pt>
    <dgm:pt modelId="{42BF92B6-926C-4B06-A208-7B89C4CE8A77}" type="pres">
      <dgm:prSet presAssocID="{908ECC94-AF31-41A5-B0A6-EFB97CEF7843}" presName="txSpace" presStyleCnt="0"/>
      <dgm:spPr/>
    </dgm:pt>
    <dgm:pt modelId="{B344950D-A07E-4437-A428-4E3B49EF8D24}" type="pres">
      <dgm:prSet presAssocID="{908ECC94-AF31-41A5-B0A6-EFB97CEF7843}" presName="desTx" presStyleLbl="revTx" presStyleIdx="3" presStyleCnt="8">
        <dgm:presLayoutVars/>
      </dgm:prSet>
      <dgm:spPr/>
    </dgm:pt>
    <dgm:pt modelId="{D649B262-E34E-484E-BA55-6FD74FA1A5FF}" type="pres">
      <dgm:prSet presAssocID="{A6A33DF6-C639-4B26-9046-CC619D352D10}" presName="sibTrans" presStyleCnt="0"/>
      <dgm:spPr/>
    </dgm:pt>
    <dgm:pt modelId="{4C39F43A-5906-4E64-8D92-38558368D136}" type="pres">
      <dgm:prSet presAssocID="{6B4CD197-85C8-4CDD-B19B-EC251954F868}" presName="compNode" presStyleCnt="0"/>
      <dgm:spPr/>
    </dgm:pt>
    <dgm:pt modelId="{78DB24E8-D5C5-43E4-B9A3-A4EAA4F07A85}" type="pres">
      <dgm:prSet presAssocID="{6B4CD197-85C8-4CDD-B19B-EC251954F86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ve Letter"/>
        </a:ext>
      </dgm:extLst>
    </dgm:pt>
    <dgm:pt modelId="{1A22A0B2-2648-4F7B-B02C-002306380134}" type="pres">
      <dgm:prSet presAssocID="{6B4CD197-85C8-4CDD-B19B-EC251954F868}" presName="iconSpace" presStyleCnt="0"/>
      <dgm:spPr/>
    </dgm:pt>
    <dgm:pt modelId="{405CCD87-994C-4091-8D4B-E52C2F13ADB5}" type="pres">
      <dgm:prSet presAssocID="{6B4CD197-85C8-4CDD-B19B-EC251954F868}" presName="parTx" presStyleLbl="revTx" presStyleIdx="4" presStyleCnt="8">
        <dgm:presLayoutVars>
          <dgm:chMax val="0"/>
          <dgm:chPref val="0"/>
        </dgm:presLayoutVars>
      </dgm:prSet>
      <dgm:spPr/>
    </dgm:pt>
    <dgm:pt modelId="{A7B737FA-F2DB-4761-94AB-73917DCF3004}" type="pres">
      <dgm:prSet presAssocID="{6B4CD197-85C8-4CDD-B19B-EC251954F868}" presName="txSpace" presStyleCnt="0"/>
      <dgm:spPr/>
    </dgm:pt>
    <dgm:pt modelId="{02160208-8A20-49E5-9B90-B51EBEB0FF98}" type="pres">
      <dgm:prSet presAssocID="{6B4CD197-85C8-4CDD-B19B-EC251954F868}" presName="desTx" presStyleLbl="revTx" presStyleIdx="5" presStyleCnt="8">
        <dgm:presLayoutVars/>
      </dgm:prSet>
      <dgm:spPr/>
    </dgm:pt>
    <dgm:pt modelId="{42F8AE6D-2AB8-471D-BEAE-FC9A217FC8F2}" type="pres">
      <dgm:prSet presAssocID="{B91EF30C-1EE7-46AD-815B-8C3472499350}" presName="sibTrans" presStyleCnt="0"/>
      <dgm:spPr/>
    </dgm:pt>
    <dgm:pt modelId="{A1674AFC-F6C5-41DB-BAE0-8D8A7606777C}" type="pres">
      <dgm:prSet presAssocID="{430967C2-DDA5-403F-905F-21E9CE761BC8}" presName="compNode" presStyleCnt="0"/>
      <dgm:spPr/>
    </dgm:pt>
    <dgm:pt modelId="{C4039974-D580-4EC8-86A6-AB0B50641DAE}" type="pres">
      <dgm:prSet presAssocID="{430967C2-DDA5-403F-905F-21E9CE761B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cial Network"/>
        </a:ext>
      </dgm:extLst>
    </dgm:pt>
    <dgm:pt modelId="{B035838F-DFA6-41F5-9576-24825EA4E3C5}" type="pres">
      <dgm:prSet presAssocID="{430967C2-DDA5-403F-905F-21E9CE761BC8}" presName="iconSpace" presStyleCnt="0"/>
      <dgm:spPr/>
    </dgm:pt>
    <dgm:pt modelId="{CBD5033A-C517-45C8-9F99-36AA4D5CEC5B}" type="pres">
      <dgm:prSet presAssocID="{430967C2-DDA5-403F-905F-21E9CE761BC8}" presName="parTx" presStyleLbl="revTx" presStyleIdx="6" presStyleCnt="8">
        <dgm:presLayoutVars>
          <dgm:chMax val="0"/>
          <dgm:chPref val="0"/>
        </dgm:presLayoutVars>
      </dgm:prSet>
      <dgm:spPr/>
    </dgm:pt>
    <dgm:pt modelId="{8860819B-9413-4359-A980-1537F05BF3C2}" type="pres">
      <dgm:prSet presAssocID="{430967C2-DDA5-403F-905F-21E9CE761BC8}" presName="txSpace" presStyleCnt="0"/>
      <dgm:spPr/>
    </dgm:pt>
    <dgm:pt modelId="{F09EFD9E-8027-40A9-8FD5-CEB6E95F1BA1}" type="pres">
      <dgm:prSet presAssocID="{430967C2-DDA5-403F-905F-21E9CE761BC8}" presName="desTx" presStyleLbl="revTx" presStyleIdx="7" presStyleCnt="8">
        <dgm:presLayoutVars/>
      </dgm:prSet>
      <dgm:spPr/>
    </dgm:pt>
  </dgm:ptLst>
  <dgm:cxnLst>
    <dgm:cxn modelId="{3508F70D-65E2-1A4C-8D7D-6269C8A9F1CE}" type="presOf" srcId="{6B4CD197-85C8-4CDD-B19B-EC251954F868}" destId="{405CCD87-994C-4091-8D4B-E52C2F13ADB5}" srcOrd="0" destOrd="0" presId="urn:microsoft.com/office/officeart/2018/5/layout/CenteredIconLabelDescriptionList"/>
    <dgm:cxn modelId="{67ED8C0E-D48A-4C19-A9AA-2BE571A061C0}" srcId="{430967C2-DDA5-403F-905F-21E9CE761BC8}" destId="{A8C323AB-E53B-4C55-B253-EF7F232640D3}" srcOrd="0" destOrd="0" parTransId="{136BC494-7CAD-438E-84E4-5982178BAE7A}" sibTransId="{5DE40C70-5692-4835-86F1-D31CE4BB3B21}"/>
    <dgm:cxn modelId="{A8BA9E15-A528-42CF-BE0F-0A2CB7F33C35}" srcId="{DDF220EC-14EC-4CC7-AC4E-76187D804832}" destId="{654545B3-E3A4-4522-8DC4-4021FAC87983}" srcOrd="0" destOrd="0" parTransId="{413CF8C7-3571-4378-831C-7045C0BA3BAB}" sibTransId="{00D89DF0-69EB-49C8-99DC-44711E39A13C}"/>
    <dgm:cxn modelId="{1213091B-F054-4AC5-BA1B-49FDE43B2760}" srcId="{6B4CD197-85C8-4CDD-B19B-EC251954F868}" destId="{84E7BC0C-1219-4562-946F-70549D381B13}" srcOrd="0" destOrd="0" parTransId="{2105CCBF-AD44-44EC-9F3B-7F10D2AF7334}" sibTransId="{F41A8BFE-1074-4AFD-AC82-FF597F4CE179}"/>
    <dgm:cxn modelId="{43E54B1F-2766-2940-882E-FB12006B8C74}" type="presOf" srcId="{430967C2-DDA5-403F-905F-21E9CE761BC8}" destId="{CBD5033A-C517-45C8-9F99-36AA4D5CEC5B}" srcOrd="0" destOrd="0" presId="urn:microsoft.com/office/officeart/2018/5/layout/CenteredIconLabelDescriptionList"/>
    <dgm:cxn modelId="{34AE472D-23E5-AB4B-9D07-5934268018ED}" type="presOf" srcId="{5B5ED8B1-2055-4F7E-9088-5D5704CC4232}" destId="{870DB278-45E7-47AD-ABF6-BFB69BB23F88}" srcOrd="0" destOrd="0" presId="urn:microsoft.com/office/officeart/2018/5/layout/CenteredIconLabelDescriptionList"/>
    <dgm:cxn modelId="{4FEFC72D-E33F-924F-85E9-7E461BB0E848}" type="presOf" srcId="{654545B3-E3A4-4522-8DC4-4021FAC87983}" destId="{B7175F3C-D628-4FDE-B68E-6EB94FE9B140}" srcOrd="0" destOrd="0" presId="urn:microsoft.com/office/officeart/2018/5/layout/CenteredIconLabelDescriptionList"/>
    <dgm:cxn modelId="{F7C99454-3466-2D49-93EC-5520606586B2}" type="presOf" srcId="{908ECC94-AF31-41A5-B0A6-EFB97CEF7843}" destId="{AC40EF37-8AA0-4A9C-A20B-223BB611BCEE}" srcOrd="0" destOrd="0" presId="urn:microsoft.com/office/officeart/2018/5/layout/CenteredIconLabelDescriptionList"/>
    <dgm:cxn modelId="{5262A960-28A6-8F4D-B7FE-D526489222AB}" type="presOf" srcId="{84E7BC0C-1219-4562-946F-70549D381B13}" destId="{02160208-8A20-49E5-9B90-B51EBEB0FF98}" srcOrd="0" destOrd="0" presId="urn:microsoft.com/office/officeart/2018/5/layout/CenteredIconLabelDescriptionList"/>
    <dgm:cxn modelId="{1FD41E6F-1EB2-4967-A53C-5CAA0CA4A5C6}" srcId="{5B5ED8B1-2055-4F7E-9088-5D5704CC4232}" destId="{6B4CD197-85C8-4CDD-B19B-EC251954F868}" srcOrd="2" destOrd="0" parTransId="{D7FD2C89-9DDD-4C04-8690-47979939282F}" sibTransId="{B91EF30C-1EE7-46AD-815B-8C3472499350}"/>
    <dgm:cxn modelId="{7B345982-E9E3-774C-A8CB-927AE150C39B}" type="presOf" srcId="{9C88D4A7-A906-42B4-9EAD-D6569436B045}" destId="{B344950D-A07E-4437-A428-4E3B49EF8D24}" srcOrd="0" destOrd="0" presId="urn:microsoft.com/office/officeart/2018/5/layout/CenteredIconLabelDescriptionList"/>
    <dgm:cxn modelId="{AEFAEF91-AA37-C64B-BD94-0C49CAE1196A}" type="presOf" srcId="{A8C323AB-E53B-4C55-B253-EF7F232640D3}" destId="{F09EFD9E-8027-40A9-8FD5-CEB6E95F1BA1}" srcOrd="0" destOrd="0" presId="urn:microsoft.com/office/officeart/2018/5/layout/CenteredIconLabelDescriptionList"/>
    <dgm:cxn modelId="{543DC2A5-2FF2-42BF-B539-978248C39F92}" srcId="{908ECC94-AF31-41A5-B0A6-EFB97CEF7843}" destId="{9C88D4A7-A906-42B4-9EAD-D6569436B045}" srcOrd="0" destOrd="0" parTransId="{23EBFF0B-4E28-4024-979A-AA770CE17F44}" sibTransId="{69BA0AAD-9183-459F-AC84-B849159A7BDC}"/>
    <dgm:cxn modelId="{3BCE24C1-5F84-48C1-AD3F-A181AF53A89A}" srcId="{5B5ED8B1-2055-4F7E-9088-5D5704CC4232}" destId="{430967C2-DDA5-403F-905F-21E9CE761BC8}" srcOrd="3" destOrd="0" parTransId="{F581532A-837D-40D6-84FD-1C27ECED8266}" sibTransId="{39EDE7DB-F4BE-4327-9A35-EC4621B53038}"/>
    <dgm:cxn modelId="{586EF4CC-B16E-41D6-B09B-B83575464075}" srcId="{5B5ED8B1-2055-4F7E-9088-5D5704CC4232}" destId="{DDF220EC-14EC-4CC7-AC4E-76187D804832}" srcOrd="0" destOrd="0" parTransId="{F43053D2-E194-4F2F-9CF9-07CD3E99B8AC}" sibTransId="{0FA106BF-102C-49B3-A358-ADB9196C8D04}"/>
    <dgm:cxn modelId="{EB5B46D6-4C2A-444A-8111-A766937D0061}" type="presOf" srcId="{DDF220EC-14EC-4CC7-AC4E-76187D804832}" destId="{8C4DA2DC-364D-479E-9D82-0EEBA2BB3D16}" srcOrd="0" destOrd="0" presId="urn:microsoft.com/office/officeart/2018/5/layout/CenteredIconLabelDescriptionList"/>
    <dgm:cxn modelId="{80AF79FA-D902-479F-9B8C-B5CA631A927A}" srcId="{5B5ED8B1-2055-4F7E-9088-5D5704CC4232}" destId="{908ECC94-AF31-41A5-B0A6-EFB97CEF7843}" srcOrd="1" destOrd="0" parTransId="{5C1943CC-4CE9-46B7-AEA1-8B653344EDC9}" sibTransId="{A6A33DF6-C639-4B26-9046-CC619D352D10}"/>
    <dgm:cxn modelId="{A21FE538-6390-264B-8724-37A7EC0C11A8}" type="presParOf" srcId="{870DB278-45E7-47AD-ABF6-BFB69BB23F88}" destId="{4DE97596-DA22-4567-9522-C6AB7F0C8A09}" srcOrd="0" destOrd="0" presId="urn:microsoft.com/office/officeart/2018/5/layout/CenteredIconLabelDescriptionList"/>
    <dgm:cxn modelId="{4C317222-0142-0841-9853-623B9BD5E782}" type="presParOf" srcId="{4DE97596-DA22-4567-9522-C6AB7F0C8A09}" destId="{7675D71F-FDB3-4699-B6C3-F2726724C231}" srcOrd="0" destOrd="0" presId="urn:microsoft.com/office/officeart/2018/5/layout/CenteredIconLabelDescriptionList"/>
    <dgm:cxn modelId="{1B7312D7-F692-DF4D-9C19-8F64754375C0}" type="presParOf" srcId="{4DE97596-DA22-4567-9522-C6AB7F0C8A09}" destId="{91D8BC3C-31DE-4495-BA5F-2AB01A7DF2F1}" srcOrd="1" destOrd="0" presId="urn:microsoft.com/office/officeart/2018/5/layout/CenteredIconLabelDescriptionList"/>
    <dgm:cxn modelId="{D19D3E4D-3F90-B049-93C8-7ACDD00BA64A}" type="presParOf" srcId="{4DE97596-DA22-4567-9522-C6AB7F0C8A09}" destId="{8C4DA2DC-364D-479E-9D82-0EEBA2BB3D16}" srcOrd="2" destOrd="0" presId="urn:microsoft.com/office/officeart/2018/5/layout/CenteredIconLabelDescriptionList"/>
    <dgm:cxn modelId="{46614FFF-A886-F94D-AE28-C8EC10808E6F}" type="presParOf" srcId="{4DE97596-DA22-4567-9522-C6AB7F0C8A09}" destId="{51A6B7BC-BB33-4D43-9E71-97FEF7454D4E}" srcOrd="3" destOrd="0" presId="urn:microsoft.com/office/officeart/2018/5/layout/CenteredIconLabelDescriptionList"/>
    <dgm:cxn modelId="{EC61EDDB-22A2-DD41-91E5-6CAD6958D3F2}" type="presParOf" srcId="{4DE97596-DA22-4567-9522-C6AB7F0C8A09}" destId="{B7175F3C-D628-4FDE-B68E-6EB94FE9B140}" srcOrd="4" destOrd="0" presId="urn:microsoft.com/office/officeart/2018/5/layout/CenteredIconLabelDescriptionList"/>
    <dgm:cxn modelId="{7C958F25-A599-DD40-89DD-AB102DE441E8}" type="presParOf" srcId="{870DB278-45E7-47AD-ABF6-BFB69BB23F88}" destId="{2BE1B930-A80F-4463-B227-C9B58D93EAAC}" srcOrd="1" destOrd="0" presId="urn:microsoft.com/office/officeart/2018/5/layout/CenteredIconLabelDescriptionList"/>
    <dgm:cxn modelId="{0754BF8A-3334-DE44-9076-5DC76C43B616}" type="presParOf" srcId="{870DB278-45E7-47AD-ABF6-BFB69BB23F88}" destId="{345DB1B8-7E40-4D23-BBC6-DA67C3DADA05}" srcOrd="2" destOrd="0" presId="urn:microsoft.com/office/officeart/2018/5/layout/CenteredIconLabelDescriptionList"/>
    <dgm:cxn modelId="{7AD7E8EE-7A31-7C43-B2A8-2CFF4798C65E}" type="presParOf" srcId="{345DB1B8-7E40-4D23-BBC6-DA67C3DADA05}" destId="{1FACD011-69A8-49EE-AC86-3854E5D3CBB9}" srcOrd="0" destOrd="0" presId="urn:microsoft.com/office/officeart/2018/5/layout/CenteredIconLabelDescriptionList"/>
    <dgm:cxn modelId="{D27283B8-A232-2C48-A41E-A7F2E1458768}" type="presParOf" srcId="{345DB1B8-7E40-4D23-BBC6-DA67C3DADA05}" destId="{DBA78AB3-5AC1-440B-84D3-8CDBB6534196}" srcOrd="1" destOrd="0" presId="urn:microsoft.com/office/officeart/2018/5/layout/CenteredIconLabelDescriptionList"/>
    <dgm:cxn modelId="{23D9218C-CA6A-354E-AB6F-4592C01BCDD9}" type="presParOf" srcId="{345DB1B8-7E40-4D23-BBC6-DA67C3DADA05}" destId="{AC40EF37-8AA0-4A9C-A20B-223BB611BCEE}" srcOrd="2" destOrd="0" presId="urn:microsoft.com/office/officeart/2018/5/layout/CenteredIconLabelDescriptionList"/>
    <dgm:cxn modelId="{C9788B04-27EE-0E4E-9E28-32E94C0E86CE}" type="presParOf" srcId="{345DB1B8-7E40-4D23-BBC6-DA67C3DADA05}" destId="{42BF92B6-926C-4B06-A208-7B89C4CE8A77}" srcOrd="3" destOrd="0" presId="urn:microsoft.com/office/officeart/2018/5/layout/CenteredIconLabelDescriptionList"/>
    <dgm:cxn modelId="{CB1F1E28-D8CC-6F44-BB51-CBA0CB4F8422}" type="presParOf" srcId="{345DB1B8-7E40-4D23-BBC6-DA67C3DADA05}" destId="{B344950D-A07E-4437-A428-4E3B49EF8D24}" srcOrd="4" destOrd="0" presId="urn:microsoft.com/office/officeart/2018/5/layout/CenteredIconLabelDescriptionList"/>
    <dgm:cxn modelId="{F64C6FB7-4168-9846-A327-C2C3C486B355}" type="presParOf" srcId="{870DB278-45E7-47AD-ABF6-BFB69BB23F88}" destId="{D649B262-E34E-484E-BA55-6FD74FA1A5FF}" srcOrd="3" destOrd="0" presId="urn:microsoft.com/office/officeart/2018/5/layout/CenteredIconLabelDescriptionList"/>
    <dgm:cxn modelId="{2EB4128B-8DF0-704B-9E0E-D15916A9F77F}" type="presParOf" srcId="{870DB278-45E7-47AD-ABF6-BFB69BB23F88}" destId="{4C39F43A-5906-4E64-8D92-38558368D136}" srcOrd="4" destOrd="0" presId="urn:microsoft.com/office/officeart/2018/5/layout/CenteredIconLabelDescriptionList"/>
    <dgm:cxn modelId="{643A8B5F-6850-9148-8378-FCAF3EFB62F2}" type="presParOf" srcId="{4C39F43A-5906-4E64-8D92-38558368D136}" destId="{78DB24E8-D5C5-43E4-B9A3-A4EAA4F07A85}" srcOrd="0" destOrd="0" presId="urn:microsoft.com/office/officeart/2018/5/layout/CenteredIconLabelDescriptionList"/>
    <dgm:cxn modelId="{003F69BD-F962-B64E-8E97-0667B318A168}" type="presParOf" srcId="{4C39F43A-5906-4E64-8D92-38558368D136}" destId="{1A22A0B2-2648-4F7B-B02C-002306380134}" srcOrd="1" destOrd="0" presId="urn:microsoft.com/office/officeart/2018/5/layout/CenteredIconLabelDescriptionList"/>
    <dgm:cxn modelId="{AF013171-468B-2E4F-9864-50134BBFA3E8}" type="presParOf" srcId="{4C39F43A-5906-4E64-8D92-38558368D136}" destId="{405CCD87-994C-4091-8D4B-E52C2F13ADB5}" srcOrd="2" destOrd="0" presId="urn:microsoft.com/office/officeart/2018/5/layout/CenteredIconLabelDescriptionList"/>
    <dgm:cxn modelId="{1A989783-E7F7-4041-8CDE-9288B4EDAFDC}" type="presParOf" srcId="{4C39F43A-5906-4E64-8D92-38558368D136}" destId="{A7B737FA-F2DB-4761-94AB-73917DCF3004}" srcOrd="3" destOrd="0" presId="urn:microsoft.com/office/officeart/2018/5/layout/CenteredIconLabelDescriptionList"/>
    <dgm:cxn modelId="{DF65334D-0200-0747-954E-2113865D0484}" type="presParOf" srcId="{4C39F43A-5906-4E64-8D92-38558368D136}" destId="{02160208-8A20-49E5-9B90-B51EBEB0FF98}" srcOrd="4" destOrd="0" presId="urn:microsoft.com/office/officeart/2018/5/layout/CenteredIconLabelDescriptionList"/>
    <dgm:cxn modelId="{0543EDA4-0B79-FD4B-9711-E13BFC8688B3}" type="presParOf" srcId="{870DB278-45E7-47AD-ABF6-BFB69BB23F88}" destId="{42F8AE6D-2AB8-471D-BEAE-FC9A217FC8F2}" srcOrd="5" destOrd="0" presId="urn:microsoft.com/office/officeart/2018/5/layout/CenteredIconLabelDescriptionList"/>
    <dgm:cxn modelId="{F2E8A15D-0FD0-0F43-9E9B-82375B7E2280}" type="presParOf" srcId="{870DB278-45E7-47AD-ABF6-BFB69BB23F88}" destId="{A1674AFC-F6C5-41DB-BAE0-8D8A7606777C}" srcOrd="6" destOrd="0" presId="urn:microsoft.com/office/officeart/2018/5/layout/CenteredIconLabelDescriptionList"/>
    <dgm:cxn modelId="{71BE95FC-5A36-2E43-B2A3-27C7C82B2FF7}" type="presParOf" srcId="{A1674AFC-F6C5-41DB-BAE0-8D8A7606777C}" destId="{C4039974-D580-4EC8-86A6-AB0B50641DAE}" srcOrd="0" destOrd="0" presId="urn:microsoft.com/office/officeart/2018/5/layout/CenteredIconLabelDescriptionList"/>
    <dgm:cxn modelId="{36C50965-4325-CF4A-BE38-D368C8971BEB}" type="presParOf" srcId="{A1674AFC-F6C5-41DB-BAE0-8D8A7606777C}" destId="{B035838F-DFA6-41F5-9576-24825EA4E3C5}" srcOrd="1" destOrd="0" presId="urn:microsoft.com/office/officeart/2018/5/layout/CenteredIconLabelDescriptionList"/>
    <dgm:cxn modelId="{29F624CE-D740-5B46-9B4C-1B95108C0F79}" type="presParOf" srcId="{A1674AFC-F6C5-41DB-BAE0-8D8A7606777C}" destId="{CBD5033A-C517-45C8-9F99-36AA4D5CEC5B}" srcOrd="2" destOrd="0" presId="urn:microsoft.com/office/officeart/2018/5/layout/CenteredIconLabelDescriptionList"/>
    <dgm:cxn modelId="{A3DF693A-0DBF-F742-BA7D-4501ADDDACBC}" type="presParOf" srcId="{A1674AFC-F6C5-41DB-BAE0-8D8A7606777C}" destId="{8860819B-9413-4359-A980-1537F05BF3C2}" srcOrd="3" destOrd="0" presId="urn:microsoft.com/office/officeart/2018/5/layout/CenteredIconLabelDescriptionList"/>
    <dgm:cxn modelId="{0A6C4A3B-3F87-2347-BAB7-8C9608056C3A}" type="presParOf" srcId="{A1674AFC-F6C5-41DB-BAE0-8D8A7606777C}" destId="{F09EFD9E-8027-40A9-8FD5-CEB6E95F1BA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9B84D-9880-6649-A191-C59CD16870CA}" type="doc">
      <dgm:prSet loTypeId="urn:microsoft.com/office/officeart/2009/3/layout/CircleRelationship" loCatId="" qsTypeId="urn:microsoft.com/office/officeart/2005/8/quickstyle/simple1" qsCatId="simple" csTypeId="urn:microsoft.com/office/officeart/2005/8/colors/colorful2" csCatId="colorful" phldr="1"/>
      <dgm:spPr/>
      <dgm:t>
        <a:bodyPr/>
        <a:lstStyle/>
        <a:p>
          <a:endParaRPr lang="en-US"/>
        </a:p>
      </dgm:t>
    </dgm:pt>
    <dgm:pt modelId="{F6C799D8-C93A-0542-9038-F42A3F67823D}">
      <dgm:prSet phldrT="[Text]"/>
      <dgm:spPr/>
      <dgm:t>
        <a:bodyPr/>
        <a:lstStyle/>
        <a:p>
          <a:r>
            <a:rPr lang="en-US"/>
            <a:t>Person or System</a:t>
          </a:r>
        </a:p>
      </dgm:t>
    </dgm:pt>
    <dgm:pt modelId="{1D8BD903-6429-8645-A2DE-99D1D7979702}" type="parTrans" cxnId="{B45CEE88-7CEF-9F4A-A5A5-6957E6658ECA}">
      <dgm:prSet/>
      <dgm:spPr/>
      <dgm:t>
        <a:bodyPr/>
        <a:lstStyle/>
        <a:p>
          <a:pPr algn="ctr"/>
          <a:endParaRPr lang="en-US"/>
        </a:p>
      </dgm:t>
    </dgm:pt>
    <dgm:pt modelId="{9687EC20-118A-4E48-A212-8CED3ADAE547}" type="sibTrans" cxnId="{B45CEE88-7CEF-9F4A-A5A5-6957E6658ECA}">
      <dgm:prSet/>
      <dgm:spPr/>
      <dgm:t>
        <a:bodyPr/>
        <a:lstStyle/>
        <a:p>
          <a:endParaRPr lang="en-US"/>
        </a:p>
      </dgm:t>
    </dgm:pt>
    <dgm:pt modelId="{BE27F452-1EE3-C14D-8270-AF3E99DC0D47}">
      <dgm:prSet phldrT="[Text]"/>
      <dgm:spPr/>
      <dgm:t>
        <a:bodyPr/>
        <a:lstStyle/>
        <a:p>
          <a:r>
            <a:rPr lang="en-US" dirty="0"/>
            <a:t>Pastoral</a:t>
          </a:r>
        </a:p>
      </dgm:t>
    </dgm:pt>
    <dgm:pt modelId="{8A726254-B193-B043-A98D-8F8BD9A9DEA0}" type="parTrans" cxnId="{14CCB2D2-EE7B-C64B-A752-91669610011E}">
      <dgm:prSet/>
      <dgm:spPr/>
      <dgm:t>
        <a:bodyPr/>
        <a:lstStyle/>
        <a:p>
          <a:pPr algn="ctr"/>
          <a:endParaRPr lang="en-US"/>
        </a:p>
      </dgm:t>
    </dgm:pt>
    <dgm:pt modelId="{F74BDE9E-F9E2-B048-8408-F1321762911B}" type="sibTrans" cxnId="{14CCB2D2-EE7B-C64B-A752-91669610011E}">
      <dgm:prSet/>
      <dgm:spPr/>
      <dgm:t>
        <a:bodyPr/>
        <a:lstStyle/>
        <a:p>
          <a:endParaRPr lang="en-US"/>
        </a:p>
      </dgm:t>
    </dgm:pt>
    <dgm:pt modelId="{AF0231F1-F1F8-CF45-9DED-038978B551C7}">
      <dgm:prSet phldrT="[Text]"/>
      <dgm:spPr/>
      <dgm:t>
        <a:bodyPr/>
        <a:lstStyle/>
        <a:p>
          <a:r>
            <a:rPr lang="en-US"/>
            <a:t>Clinical</a:t>
          </a:r>
        </a:p>
      </dgm:t>
    </dgm:pt>
    <dgm:pt modelId="{838D05A2-6A0A-894A-AEBC-1114E0BC8BF0}" type="parTrans" cxnId="{19A62045-F9AD-DC43-ACF9-DF020AEB094C}">
      <dgm:prSet/>
      <dgm:spPr/>
      <dgm:t>
        <a:bodyPr/>
        <a:lstStyle/>
        <a:p>
          <a:pPr algn="ctr"/>
          <a:endParaRPr lang="en-US"/>
        </a:p>
      </dgm:t>
    </dgm:pt>
    <dgm:pt modelId="{C6EB78A7-DFC3-FE46-8F5D-1270D87ADD75}" type="sibTrans" cxnId="{19A62045-F9AD-DC43-ACF9-DF020AEB094C}">
      <dgm:prSet/>
      <dgm:spPr/>
      <dgm:t>
        <a:bodyPr/>
        <a:lstStyle/>
        <a:p>
          <a:endParaRPr lang="en-US"/>
        </a:p>
      </dgm:t>
    </dgm:pt>
    <dgm:pt modelId="{949669FF-6308-5849-9ACD-52EFC096100A}">
      <dgm:prSet/>
      <dgm:spPr/>
      <dgm:t>
        <a:bodyPr/>
        <a:lstStyle/>
        <a:p>
          <a:r>
            <a:rPr lang="en-US"/>
            <a:t>Peer</a:t>
          </a:r>
        </a:p>
      </dgm:t>
    </dgm:pt>
    <dgm:pt modelId="{6D498D77-FC7B-0840-AEAC-50B45B8CC8EB}" type="parTrans" cxnId="{80EC9302-8A5C-9A48-9026-1303411C2D10}">
      <dgm:prSet/>
      <dgm:spPr/>
      <dgm:t>
        <a:bodyPr/>
        <a:lstStyle/>
        <a:p>
          <a:pPr algn="ctr"/>
          <a:endParaRPr lang="en-US"/>
        </a:p>
      </dgm:t>
    </dgm:pt>
    <dgm:pt modelId="{F3898273-4312-F849-8EF8-37D2BDECB71A}" type="sibTrans" cxnId="{80EC9302-8A5C-9A48-9026-1303411C2D10}">
      <dgm:prSet/>
      <dgm:spPr/>
      <dgm:t>
        <a:bodyPr/>
        <a:lstStyle/>
        <a:p>
          <a:endParaRPr lang="en-US"/>
        </a:p>
      </dgm:t>
    </dgm:pt>
    <dgm:pt modelId="{A3B8124D-23CA-654F-8AAB-751EB58540C8}" type="pres">
      <dgm:prSet presAssocID="{BEE9B84D-9880-6649-A191-C59CD16870CA}" presName="Name0" presStyleCnt="0">
        <dgm:presLayoutVars>
          <dgm:chMax val="1"/>
          <dgm:chPref val="1"/>
        </dgm:presLayoutVars>
      </dgm:prSet>
      <dgm:spPr/>
    </dgm:pt>
    <dgm:pt modelId="{F0D33822-47AB-154F-86C5-3098D1D9421B}" type="pres">
      <dgm:prSet presAssocID="{F6C799D8-C93A-0542-9038-F42A3F67823D}" presName="Parent" presStyleLbl="node0" presStyleIdx="0" presStyleCnt="1">
        <dgm:presLayoutVars>
          <dgm:chMax val="5"/>
          <dgm:chPref val="5"/>
        </dgm:presLayoutVars>
      </dgm:prSet>
      <dgm:spPr/>
    </dgm:pt>
    <dgm:pt modelId="{82EF98AF-E170-1C46-872A-65779A76AF6A}" type="pres">
      <dgm:prSet presAssocID="{F6C799D8-C93A-0542-9038-F42A3F67823D}" presName="Accent1" presStyleLbl="node1" presStyleIdx="0" presStyleCnt="15"/>
      <dgm:spPr/>
    </dgm:pt>
    <dgm:pt modelId="{E64BA053-E60E-B344-A51D-FBDEE59BBF63}" type="pres">
      <dgm:prSet presAssocID="{F6C799D8-C93A-0542-9038-F42A3F67823D}" presName="Accent2" presStyleLbl="node1" presStyleIdx="1" presStyleCnt="15"/>
      <dgm:spPr/>
    </dgm:pt>
    <dgm:pt modelId="{69470F2F-E0CB-B148-9741-80BADAD06B52}" type="pres">
      <dgm:prSet presAssocID="{F6C799D8-C93A-0542-9038-F42A3F67823D}" presName="Accent3" presStyleLbl="node1" presStyleIdx="2" presStyleCnt="15"/>
      <dgm:spPr/>
    </dgm:pt>
    <dgm:pt modelId="{57F8B0CA-27C0-2C4A-B0C1-0F43F61AA2CC}" type="pres">
      <dgm:prSet presAssocID="{F6C799D8-C93A-0542-9038-F42A3F67823D}" presName="Accent4" presStyleLbl="node1" presStyleIdx="3" presStyleCnt="15"/>
      <dgm:spPr/>
    </dgm:pt>
    <dgm:pt modelId="{F39AB1A5-7026-F542-928E-012885D6BC35}" type="pres">
      <dgm:prSet presAssocID="{F6C799D8-C93A-0542-9038-F42A3F67823D}" presName="Accent5" presStyleLbl="node1" presStyleIdx="4" presStyleCnt="15"/>
      <dgm:spPr/>
    </dgm:pt>
    <dgm:pt modelId="{ABE8D28B-BC6A-7A46-829C-FC6B001F1A89}" type="pres">
      <dgm:prSet presAssocID="{F6C799D8-C93A-0542-9038-F42A3F67823D}" presName="Accent6" presStyleLbl="node1" presStyleIdx="5" presStyleCnt="15"/>
      <dgm:spPr/>
    </dgm:pt>
    <dgm:pt modelId="{BD4D7CB2-CFAA-3449-B0D8-19D2A47B8B4E}" type="pres">
      <dgm:prSet presAssocID="{BE27F452-1EE3-C14D-8270-AF3E99DC0D47}" presName="Child1" presStyleLbl="node1" presStyleIdx="6" presStyleCnt="15" custLinFactNeighborX="-33258" custLinFactNeighborY="-26262">
        <dgm:presLayoutVars>
          <dgm:chMax val="0"/>
          <dgm:chPref val="0"/>
        </dgm:presLayoutVars>
      </dgm:prSet>
      <dgm:spPr/>
    </dgm:pt>
    <dgm:pt modelId="{EDD10BF2-0A12-4F40-A16B-9BBEE7E94E65}" type="pres">
      <dgm:prSet presAssocID="{BE27F452-1EE3-C14D-8270-AF3E99DC0D47}" presName="Accent7" presStyleCnt="0"/>
      <dgm:spPr/>
    </dgm:pt>
    <dgm:pt modelId="{A325D0EC-02E0-DC43-8C02-B7ED4543E55C}" type="pres">
      <dgm:prSet presAssocID="{BE27F452-1EE3-C14D-8270-AF3E99DC0D47}" presName="AccentHold1" presStyleLbl="node1" presStyleIdx="7" presStyleCnt="15"/>
      <dgm:spPr/>
    </dgm:pt>
    <dgm:pt modelId="{DBEF6841-A9AD-F947-860F-847CB43BBF34}" type="pres">
      <dgm:prSet presAssocID="{BE27F452-1EE3-C14D-8270-AF3E99DC0D47}" presName="Accent8" presStyleCnt="0"/>
      <dgm:spPr/>
    </dgm:pt>
    <dgm:pt modelId="{D0BE526F-4A7C-5A46-9537-5D38B1CB7C2E}" type="pres">
      <dgm:prSet presAssocID="{BE27F452-1EE3-C14D-8270-AF3E99DC0D47}" presName="AccentHold2" presStyleLbl="node1" presStyleIdx="8" presStyleCnt="15"/>
      <dgm:spPr/>
    </dgm:pt>
    <dgm:pt modelId="{CD19E530-4DDA-6D41-9B7B-F69A18F62791}" type="pres">
      <dgm:prSet presAssocID="{AF0231F1-F1F8-CF45-9DED-038978B551C7}" presName="Child2" presStyleLbl="node1" presStyleIdx="9" presStyleCnt="15">
        <dgm:presLayoutVars>
          <dgm:chMax val="0"/>
          <dgm:chPref val="0"/>
        </dgm:presLayoutVars>
      </dgm:prSet>
      <dgm:spPr/>
    </dgm:pt>
    <dgm:pt modelId="{AC4EFE3D-4F47-B04E-AA75-28E0EB7E446E}" type="pres">
      <dgm:prSet presAssocID="{AF0231F1-F1F8-CF45-9DED-038978B551C7}" presName="Accent9" presStyleCnt="0"/>
      <dgm:spPr/>
    </dgm:pt>
    <dgm:pt modelId="{F5B12F7C-50B5-7247-B293-B0CFD7D0FCB1}" type="pres">
      <dgm:prSet presAssocID="{AF0231F1-F1F8-CF45-9DED-038978B551C7}" presName="AccentHold1" presStyleLbl="node1" presStyleIdx="10" presStyleCnt="15"/>
      <dgm:spPr/>
    </dgm:pt>
    <dgm:pt modelId="{1B74329E-F52F-7542-9834-896414429DA7}" type="pres">
      <dgm:prSet presAssocID="{AF0231F1-F1F8-CF45-9DED-038978B551C7}" presName="Accent10" presStyleCnt="0"/>
      <dgm:spPr/>
    </dgm:pt>
    <dgm:pt modelId="{920AFA8F-4D7A-E241-A014-8DAC92FC7C33}" type="pres">
      <dgm:prSet presAssocID="{AF0231F1-F1F8-CF45-9DED-038978B551C7}" presName="AccentHold2" presStyleLbl="node1" presStyleIdx="11" presStyleCnt="15"/>
      <dgm:spPr/>
    </dgm:pt>
    <dgm:pt modelId="{0DE561FD-35CD-2E46-BB4A-F817E9A4685A}" type="pres">
      <dgm:prSet presAssocID="{AF0231F1-F1F8-CF45-9DED-038978B551C7}" presName="Accent11" presStyleCnt="0"/>
      <dgm:spPr/>
    </dgm:pt>
    <dgm:pt modelId="{52BFF2D6-CE66-3340-839B-32194ED3887B}" type="pres">
      <dgm:prSet presAssocID="{AF0231F1-F1F8-CF45-9DED-038978B551C7}" presName="AccentHold3" presStyleLbl="node1" presStyleIdx="12" presStyleCnt="15"/>
      <dgm:spPr/>
    </dgm:pt>
    <dgm:pt modelId="{B365324B-ED8D-C84D-887E-99580A7F7DA0}" type="pres">
      <dgm:prSet presAssocID="{949669FF-6308-5849-9ACD-52EFC096100A}" presName="Child3" presStyleLbl="node1" presStyleIdx="13" presStyleCnt="15" custLinFactNeighborX="-84676" custLinFactNeighborY="15757">
        <dgm:presLayoutVars>
          <dgm:chMax val="0"/>
          <dgm:chPref val="0"/>
        </dgm:presLayoutVars>
      </dgm:prSet>
      <dgm:spPr/>
    </dgm:pt>
    <dgm:pt modelId="{57BD03EE-7CD0-0540-A52F-23F66A57F8BA}" type="pres">
      <dgm:prSet presAssocID="{949669FF-6308-5849-9ACD-52EFC096100A}" presName="Accent12" presStyleCnt="0"/>
      <dgm:spPr/>
    </dgm:pt>
    <dgm:pt modelId="{C41A4328-EF65-1D40-A858-69FC5BE45F2D}" type="pres">
      <dgm:prSet presAssocID="{949669FF-6308-5849-9ACD-52EFC096100A}" presName="AccentHold1" presStyleLbl="node1" presStyleIdx="14" presStyleCnt="15" custLinFactX="-65521" custLinFactNeighborX="-100000" custLinFactNeighborY="-76138"/>
      <dgm:spPr/>
    </dgm:pt>
  </dgm:ptLst>
  <dgm:cxnLst>
    <dgm:cxn modelId="{80EC9302-8A5C-9A48-9026-1303411C2D10}" srcId="{F6C799D8-C93A-0542-9038-F42A3F67823D}" destId="{949669FF-6308-5849-9ACD-52EFC096100A}" srcOrd="2" destOrd="0" parTransId="{6D498D77-FC7B-0840-AEAC-50B45B8CC8EB}" sibTransId="{F3898273-4312-F849-8EF8-37D2BDECB71A}"/>
    <dgm:cxn modelId="{DE68B513-936B-344A-8FED-8A8A67D20CA7}" type="presOf" srcId="{F6C799D8-C93A-0542-9038-F42A3F67823D}" destId="{F0D33822-47AB-154F-86C5-3098D1D9421B}" srcOrd="0" destOrd="0" presId="urn:microsoft.com/office/officeart/2009/3/layout/CircleRelationship"/>
    <dgm:cxn modelId="{10F7A515-A458-9641-AC14-6CAE8B1C5CF0}" type="presOf" srcId="{BEE9B84D-9880-6649-A191-C59CD16870CA}" destId="{A3B8124D-23CA-654F-8AAB-751EB58540C8}" srcOrd="0" destOrd="0" presId="urn:microsoft.com/office/officeart/2009/3/layout/CircleRelationship"/>
    <dgm:cxn modelId="{19A62045-F9AD-DC43-ACF9-DF020AEB094C}" srcId="{F6C799D8-C93A-0542-9038-F42A3F67823D}" destId="{AF0231F1-F1F8-CF45-9DED-038978B551C7}" srcOrd="1" destOrd="0" parTransId="{838D05A2-6A0A-894A-AEBC-1114E0BC8BF0}" sibTransId="{C6EB78A7-DFC3-FE46-8F5D-1270D87ADD75}"/>
    <dgm:cxn modelId="{B45CEE88-7CEF-9F4A-A5A5-6957E6658ECA}" srcId="{BEE9B84D-9880-6649-A191-C59CD16870CA}" destId="{F6C799D8-C93A-0542-9038-F42A3F67823D}" srcOrd="0" destOrd="0" parTransId="{1D8BD903-6429-8645-A2DE-99D1D7979702}" sibTransId="{9687EC20-118A-4E48-A212-8CED3ADAE547}"/>
    <dgm:cxn modelId="{71EEB0C1-8907-9844-8B78-822C87ECC549}" type="presOf" srcId="{BE27F452-1EE3-C14D-8270-AF3E99DC0D47}" destId="{BD4D7CB2-CFAA-3449-B0D8-19D2A47B8B4E}" srcOrd="0" destOrd="0" presId="urn:microsoft.com/office/officeart/2009/3/layout/CircleRelationship"/>
    <dgm:cxn modelId="{7C735BD1-E0C1-A243-BF9E-92D44BCCD0C4}" type="presOf" srcId="{949669FF-6308-5849-9ACD-52EFC096100A}" destId="{B365324B-ED8D-C84D-887E-99580A7F7DA0}" srcOrd="0" destOrd="0" presId="urn:microsoft.com/office/officeart/2009/3/layout/CircleRelationship"/>
    <dgm:cxn modelId="{14CCB2D2-EE7B-C64B-A752-91669610011E}" srcId="{F6C799D8-C93A-0542-9038-F42A3F67823D}" destId="{BE27F452-1EE3-C14D-8270-AF3E99DC0D47}" srcOrd="0" destOrd="0" parTransId="{8A726254-B193-B043-A98D-8F8BD9A9DEA0}" sibTransId="{F74BDE9E-F9E2-B048-8408-F1321762911B}"/>
    <dgm:cxn modelId="{BD2687FC-8476-F44A-B976-167189FFBE4E}" type="presOf" srcId="{AF0231F1-F1F8-CF45-9DED-038978B551C7}" destId="{CD19E530-4DDA-6D41-9B7B-F69A18F62791}" srcOrd="0" destOrd="0" presId="urn:microsoft.com/office/officeart/2009/3/layout/CircleRelationship"/>
    <dgm:cxn modelId="{5CF057C1-188E-974E-B425-8624E00D87F3}" type="presParOf" srcId="{A3B8124D-23CA-654F-8AAB-751EB58540C8}" destId="{F0D33822-47AB-154F-86C5-3098D1D9421B}" srcOrd="0" destOrd="0" presId="urn:microsoft.com/office/officeart/2009/3/layout/CircleRelationship"/>
    <dgm:cxn modelId="{231A05CA-6229-7E45-9347-604871649B40}" type="presParOf" srcId="{A3B8124D-23CA-654F-8AAB-751EB58540C8}" destId="{82EF98AF-E170-1C46-872A-65779A76AF6A}" srcOrd="1" destOrd="0" presId="urn:microsoft.com/office/officeart/2009/3/layout/CircleRelationship"/>
    <dgm:cxn modelId="{8D54D807-5142-4243-90F4-51EEC3191083}" type="presParOf" srcId="{A3B8124D-23CA-654F-8AAB-751EB58540C8}" destId="{E64BA053-E60E-B344-A51D-FBDEE59BBF63}" srcOrd="2" destOrd="0" presId="urn:microsoft.com/office/officeart/2009/3/layout/CircleRelationship"/>
    <dgm:cxn modelId="{2BB448EA-D8AB-B64B-9E1E-9F0698E07329}" type="presParOf" srcId="{A3B8124D-23CA-654F-8AAB-751EB58540C8}" destId="{69470F2F-E0CB-B148-9741-80BADAD06B52}" srcOrd="3" destOrd="0" presId="urn:microsoft.com/office/officeart/2009/3/layout/CircleRelationship"/>
    <dgm:cxn modelId="{D390F19F-40C5-FE47-A956-0267A7DD11E0}" type="presParOf" srcId="{A3B8124D-23CA-654F-8AAB-751EB58540C8}" destId="{57F8B0CA-27C0-2C4A-B0C1-0F43F61AA2CC}" srcOrd="4" destOrd="0" presId="urn:microsoft.com/office/officeart/2009/3/layout/CircleRelationship"/>
    <dgm:cxn modelId="{001FCCA4-2EC6-C548-8C6C-8378236879AA}" type="presParOf" srcId="{A3B8124D-23CA-654F-8AAB-751EB58540C8}" destId="{F39AB1A5-7026-F542-928E-012885D6BC35}" srcOrd="5" destOrd="0" presId="urn:microsoft.com/office/officeart/2009/3/layout/CircleRelationship"/>
    <dgm:cxn modelId="{EDA1EE39-5F72-504E-81AD-D59BF297EC87}" type="presParOf" srcId="{A3B8124D-23CA-654F-8AAB-751EB58540C8}" destId="{ABE8D28B-BC6A-7A46-829C-FC6B001F1A89}" srcOrd="6" destOrd="0" presId="urn:microsoft.com/office/officeart/2009/3/layout/CircleRelationship"/>
    <dgm:cxn modelId="{F2133412-6405-1F40-91AC-7CFF8311DBBC}" type="presParOf" srcId="{A3B8124D-23CA-654F-8AAB-751EB58540C8}" destId="{BD4D7CB2-CFAA-3449-B0D8-19D2A47B8B4E}" srcOrd="7" destOrd="0" presId="urn:microsoft.com/office/officeart/2009/3/layout/CircleRelationship"/>
    <dgm:cxn modelId="{FA4B09E3-A0C8-834A-912C-A6DF1B736C23}" type="presParOf" srcId="{A3B8124D-23CA-654F-8AAB-751EB58540C8}" destId="{EDD10BF2-0A12-4F40-A16B-9BBEE7E94E65}" srcOrd="8" destOrd="0" presId="urn:microsoft.com/office/officeart/2009/3/layout/CircleRelationship"/>
    <dgm:cxn modelId="{BFFAB4F1-C7C6-8F40-8F38-189497E9EE4C}" type="presParOf" srcId="{EDD10BF2-0A12-4F40-A16B-9BBEE7E94E65}" destId="{A325D0EC-02E0-DC43-8C02-B7ED4543E55C}" srcOrd="0" destOrd="0" presId="urn:microsoft.com/office/officeart/2009/3/layout/CircleRelationship"/>
    <dgm:cxn modelId="{2FBB5A6C-262B-CE4E-8510-ACE3A68A82BC}" type="presParOf" srcId="{A3B8124D-23CA-654F-8AAB-751EB58540C8}" destId="{DBEF6841-A9AD-F947-860F-847CB43BBF34}" srcOrd="9" destOrd="0" presId="urn:microsoft.com/office/officeart/2009/3/layout/CircleRelationship"/>
    <dgm:cxn modelId="{186A586B-B199-D740-8AC1-16DB54C6E9AB}" type="presParOf" srcId="{DBEF6841-A9AD-F947-860F-847CB43BBF34}" destId="{D0BE526F-4A7C-5A46-9537-5D38B1CB7C2E}" srcOrd="0" destOrd="0" presId="urn:microsoft.com/office/officeart/2009/3/layout/CircleRelationship"/>
    <dgm:cxn modelId="{2FC4888C-4004-2C41-A3A6-FED2405672BC}" type="presParOf" srcId="{A3B8124D-23CA-654F-8AAB-751EB58540C8}" destId="{CD19E530-4DDA-6D41-9B7B-F69A18F62791}" srcOrd="10" destOrd="0" presId="urn:microsoft.com/office/officeart/2009/3/layout/CircleRelationship"/>
    <dgm:cxn modelId="{993E00E8-EF76-9844-AE3F-000B55CA4F87}" type="presParOf" srcId="{A3B8124D-23CA-654F-8AAB-751EB58540C8}" destId="{AC4EFE3D-4F47-B04E-AA75-28E0EB7E446E}" srcOrd="11" destOrd="0" presId="urn:microsoft.com/office/officeart/2009/3/layout/CircleRelationship"/>
    <dgm:cxn modelId="{786B977E-9A6C-9240-9DA4-D6B78ED08C20}" type="presParOf" srcId="{AC4EFE3D-4F47-B04E-AA75-28E0EB7E446E}" destId="{F5B12F7C-50B5-7247-B293-B0CFD7D0FCB1}" srcOrd="0" destOrd="0" presId="urn:microsoft.com/office/officeart/2009/3/layout/CircleRelationship"/>
    <dgm:cxn modelId="{D8B86E83-B404-D34F-93EB-8E4AB4D9548C}" type="presParOf" srcId="{A3B8124D-23CA-654F-8AAB-751EB58540C8}" destId="{1B74329E-F52F-7542-9834-896414429DA7}" srcOrd="12" destOrd="0" presId="urn:microsoft.com/office/officeart/2009/3/layout/CircleRelationship"/>
    <dgm:cxn modelId="{390C7B1E-F6EC-0E47-8B04-2CF7FBDC399E}" type="presParOf" srcId="{1B74329E-F52F-7542-9834-896414429DA7}" destId="{920AFA8F-4D7A-E241-A014-8DAC92FC7C33}" srcOrd="0" destOrd="0" presId="urn:microsoft.com/office/officeart/2009/3/layout/CircleRelationship"/>
    <dgm:cxn modelId="{97EFD25E-5C1A-4E44-8FAB-801BF8B19AD1}" type="presParOf" srcId="{A3B8124D-23CA-654F-8AAB-751EB58540C8}" destId="{0DE561FD-35CD-2E46-BB4A-F817E9A4685A}" srcOrd="13" destOrd="0" presId="urn:microsoft.com/office/officeart/2009/3/layout/CircleRelationship"/>
    <dgm:cxn modelId="{66CF5906-F53A-5B40-9095-2A71072B8D5F}" type="presParOf" srcId="{0DE561FD-35CD-2E46-BB4A-F817E9A4685A}" destId="{52BFF2D6-CE66-3340-839B-32194ED3887B}" srcOrd="0" destOrd="0" presId="urn:microsoft.com/office/officeart/2009/3/layout/CircleRelationship"/>
    <dgm:cxn modelId="{8A935010-1D69-A34B-B537-81D9E8DD0861}" type="presParOf" srcId="{A3B8124D-23CA-654F-8AAB-751EB58540C8}" destId="{B365324B-ED8D-C84D-887E-99580A7F7DA0}" srcOrd="14" destOrd="0" presId="urn:microsoft.com/office/officeart/2009/3/layout/CircleRelationship"/>
    <dgm:cxn modelId="{D5E8D36D-2BBF-7B4E-8F85-9D5559DC4223}" type="presParOf" srcId="{A3B8124D-23CA-654F-8AAB-751EB58540C8}" destId="{57BD03EE-7CD0-0540-A52F-23F66A57F8BA}" srcOrd="15" destOrd="0" presId="urn:microsoft.com/office/officeart/2009/3/layout/CircleRelationship"/>
    <dgm:cxn modelId="{B6FA1C73-5338-1547-8597-2A594E32A548}" type="presParOf" srcId="{57BD03EE-7CD0-0540-A52F-23F66A57F8BA}" destId="{C41A4328-EF65-1D40-A858-69FC5BE45F2D}"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5D71F-FDB3-4699-B6C3-F2726724C231}">
      <dsp:nvSpPr>
        <dsp:cNvPr id="0" name=""/>
        <dsp:cNvSpPr/>
      </dsp:nvSpPr>
      <dsp:spPr>
        <a:xfrm>
          <a:off x="788484" y="1049839"/>
          <a:ext cx="844593" cy="844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4DA2DC-364D-479E-9D82-0EEBA2BB3D16}">
      <dsp:nvSpPr>
        <dsp:cNvPr id="0" name=""/>
        <dsp:cNvSpPr/>
      </dsp:nvSpPr>
      <dsp:spPr>
        <a:xfrm>
          <a:off x="4219" y="1984437"/>
          <a:ext cx="2413125" cy="3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Show Up</a:t>
          </a:r>
        </a:p>
      </dsp:txBody>
      <dsp:txXfrm>
        <a:off x="4219" y="1984437"/>
        <a:ext cx="2413125" cy="361968"/>
      </dsp:txXfrm>
    </dsp:sp>
    <dsp:sp modelId="{B7175F3C-D628-4FDE-B68E-6EB94FE9B140}">
      <dsp:nvSpPr>
        <dsp:cNvPr id="0" name=""/>
        <dsp:cNvSpPr/>
      </dsp:nvSpPr>
      <dsp:spPr>
        <a:xfrm>
          <a:off x="4219" y="2388268"/>
          <a:ext cx="2413125" cy="754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Show Up – physically, relationally, and spiritually</a:t>
          </a:r>
        </a:p>
      </dsp:txBody>
      <dsp:txXfrm>
        <a:off x="4219" y="2388268"/>
        <a:ext cx="2413125" cy="754697"/>
      </dsp:txXfrm>
    </dsp:sp>
    <dsp:sp modelId="{1FACD011-69A8-49EE-AC86-3854E5D3CBB9}">
      <dsp:nvSpPr>
        <dsp:cNvPr id="0" name=""/>
        <dsp:cNvSpPr/>
      </dsp:nvSpPr>
      <dsp:spPr>
        <a:xfrm>
          <a:off x="3623906" y="1049839"/>
          <a:ext cx="844593" cy="844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40EF37-8AA0-4A9C-A20B-223BB611BCEE}">
      <dsp:nvSpPr>
        <dsp:cNvPr id="0" name=""/>
        <dsp:cNvSpPr/>
      </dsp:nvSpPr>
      <dsp:spPr>
        <a:xfrm>
          <a:off x="2839641" y="1984437"/>
          <a:ext cx="2413125" cy="3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Pay Attention</a:t>
          </a:r>
        </a:p>
      </dsp:txBody>
      <dsp:txXfrm>
        <a:off x="2839641" y="1984437"/>
        <a:ext cx="2413125" cy="361968"/>
      </dsp:txXfrm>
    </dsp:sp>
    <dsp:sp modelId="{B344950D-A07E-4437-A428-4E3B49EF8D24}">
      <dsp:nvSpPr>
        <dsp:cNvPr id="0" name=""/>
        <dsp:cNvSpPr/>
      </dsp:nvSpPr>
      <dsp:spPr>
        <a:xfrm>
          <a:off x="2839641" y="2388268"/>
          <a:ext cx="2413125" cy="754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Pay Attention - listen, pray, and reflect theologically</a:t>
          </a:r>
        </a:p>
      </dsp:txBody>
      <dsp:txXfrm>
        <a:off x="2839641" y="2388268"/>
        <a:ext cx="2413125" cy="754697"/>
      </dsp:txXfrm>
    </dsp:sp>
    <dsp:sp modelId="{78DB24E8-D5C5-43E4-B9A3-A4EAA4F07A85}">
      <dsp:nvSpPr>
        <dsp:cNvPr id="0" name=""/>
        <dsp:cNvSpPr/>
      </dsp:nvSpPr>
      <dsp:spPr>
        <a:xfrm>
          <a:off x="6459328" y="1049839"/>
          <a:ext cx="844593" cy="844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5CCD87-994C-4091-8D4B-E52C2F13ADB5}">
      <dsp:nvSpPr>
        <dsp:cNvPr id="0" name=""/>
        <dsp:cNvSpPr/>
      </dsp:nvSpPr>
      <dsp:spPr>
        <a:xfrm>
          <a:off x="5675062" y="1984437"/>
          <a:ext cx="2413125" cy="3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dirty="0"/>
            <a:t>Collaborate with God</a:t>
          </a:r>
        </a:p>
      </dsp:txBody>
      <dsp:txXfrm>
        <a:off x="5675062" y="1984437"/>
        <a:ext cx="2413125" cy="361968"/>
      </dsp:txXfrm>
    </dsp:sp>
    <dsp:sp modelId="{02160208-8A20-49E5-9B90-B51EBEB0FF98}">
      <dsp:nvSpPr>
        <dsp:cNvPr id="0" name=""/>
        <dsp:cNvSpPr/>
      </dsp:nvSpPr>
      <dsp:spPr>
        <a:xfrm>
          <a:off x="5675062" y="2388268"/>
          <a:ext cx="2413125" cy="754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Bring and Offer what God has given you to offer: Faith, Hope, and Love.</a:t>
          </a:r>
        </a:p>
      </dsp:txBody>
      <dsp:txXfrm>
        <a:off x="5675062" y="2388268"/>
        <a:ext cx="2413125" cy="754697"/>
      </dsp:txXfrm>
    </dsp:sp>
    <dsp:sp modelId="{C4039974-D580-4EC8-86A6-AB0B50641DAE}">
      <dsp:nvSpPr>
        <dsp:cNvPr id="0" name=""/>
        <dsp:cNvSpPr/>
      </dsp:nvSpPr>
      <dsp:spPr>
        <a:xfrm>
          <a:off x="9294750" y="1049839"/>
          <a:ext cx="844593" cy="8445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D5033A-C517-45C8-9F99-36AA4D5CEC5B}">
      <dsp:nvSpPr>
        <dsp:cNvPr id="0" name=""/>
        <dsp:cNvSpPr/>
      </dsp:nvSpPr>
      <dsp:spPr>
        <a:xfrm>
          <a:off x="8510484" y="1984437"/>
          <a:ext cx="2413125" cy="3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dirty="0"/>
            <a:t>Release the Outcome</a:t>
          </a:r>
        </a:p>
      </dsp:txBody>
      <dsp:txXfrm>
        <a:off x="8510484" y="1984437"/>
        <a:ext cx="2413125" cy="361968"/>
      </dsp:txXfrm>
    </dsp:sp>
    <dsp:sp modelId="{F09EFD9E-8027-40A9-8FD5-CEB6E95F1BA1}">
      <dsp:nvSpPr>
        <dsp:cNvPr id="0" name=""/>
        <dsp:cNvSpPr/>
      </dsp:nvSpPr>
      <dsp:spPr>
        <a:xfrm>
          <a:off x="8510484" y="2388268"/>
          <a:ext cx="2413125" cy="754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Connect care within the web of community.</a:t>
          </a:r>
        </a:p>
      </dsp:txBody>
      <dsp:txXfrm>
        <a:off x="8510484" y="2388268"/>
        <a:ext cx="2413125" cy="754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33822-47AB-154F-86C5-3098D1D9421B}">
      <dsp:nvSpPr>
        <dsp:cNvPr id="0" name=""/>
        <dsp:cNvSpPr/>
      </dsp:nvSpPr>
      <dsp:spPr>
        <a:xfrm>
          <a:off x="2744357" y="169702"/>
          <a:ext cx="3724326" cy="37247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Person or System</a:t>
          </a:r>
        </a:p>
      </dsp:txBody>
      <dsp:txXfrm>
        <a:off x="3289772" y="715178"/>
        <a:ext cx="2633496" cy="2633793"/>
      </dsp:txXfrm>
    </dsp:sp>
    <dsp:sp modelId="{82EF98AF-E170-1C46-872A-65779A76AF6A}">
      <dsp:nvSpPr>
        <dsp:cNvPr id="0" name=""/>
        <dsp:cNvSpPr/>
      </dsp:nvSpPr>
      <dsp:spPr>
        <a:xfrm>
          <a:off x="4869706" y="0"/>
          <a:ext cx="414068" cy="41424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4BA053-E60E-B344-A51D-FBDEE59BBF63}">
      <dsp:nvSpPr>
        <dsp:cNvPr id="0" name=""/>
        <dsp:cNvSpPr/>
      </dsp:nvSpPr>
      <dsp:spPr>
        <a:xfrm>
          <a:off x="3889539" y="3617702"/>
          <a:ext cx="300238" cy="300242"/>
        </a:xfrm>
        <a:prstGeom prst="ellipse">
          <a:avLst/>
        </a:prstGeom>
        <a:solidFill>
          <a:schemeClr val="accent2">
            <a:hueOff val="-103955"/>
            <a:satOff val="-5995"/>
            <a:lumOff val="6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70F2F-E0CB-B148-9741-80BADAD06B52}">
      <dsp:nvSpPr>
        <dsp:cNvPr id="0" name=""/>
        <dsp:cNvSpPr/>
      </dsp:nvSpPr>
      <dsp:spPr>
        <a:xfrm>
          <a:off x="6708568" y="1681357"/>
          <a:ext cx="300238" cy="300242"/>
        </a:xfrm>
        <a:prstGeom prst="ellipse">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8B0CA-27C0-2C4A-B0C1-0F43F61AA2CC}">
      <dsp:nvSpPr>
        <dsp:cNvPr id="0" name=""/>
        <dsp:cNvSpPr/>
      </dsp:nvSpPr>
      <dsp:spPr>
        <a:xfrm>
          <a:off x="5273843" y="3937090"/>
          <a:ext cx="414068" cy="414247"/>
        </a:xfrm>
        <a:prstGeom prst="ellipse">
          <a:avLst/>
        </a:prstGeom>
        <a:solidFill>
          <a:schemeClr val="accent2">
            <a:hueOff val="-311864"/>
            <a:satOff val="-17985"/>
            <a:lumOff val="1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AB1A5-7026-F542-928E-012885D6BC35}">
      <dsp:nvSpPr>
        <dsp:cNvPr id="0" name=""/>
        <dsp:cNvSpPr/>
      </dsp:nvSpPr>
      <dsp:spPr>
        <a:xfrm>
          <a:off x="3973575" y="588736"/>
          <a:ext cx="300238" cy="300242"/>
        </a:xfrm>
        <a:prstGeom prst="ellipse">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E8D28B-BC6A-7A46-829C-FC6B001F1A89}">
      <dsp:nvSpPr>
        <dsp:cNvPr id="0" name=""/>
        <dsp:cNvSpPr/>
      </dsp:nvSpPr>
      <dsp:spPr>
        <a:xfrm>
          <a:off x="3028551" y="2306209"/>
          <a:ext cx="300238" cy="300242"/>
        </a:xfrm>
        <a:prstGeom prst="ellipse">
          <a:avLst/>
        </a:prstGeom>
        <a:solidFill>
          <a:schemeClr val="accent2">
            <a:hueOff val="-519773"/>
            <a:satOff val="-29974"/>
            <a:lumOff val="3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D7CB2-CFAA-3449-B0D8-19D2A47B8B4E}">
      <dsp:nvSpPr>
        <dsp:cNvPr id="0" name=""/>
        <dsp:cNvSpPr/>
      </dsp:nvSpPr>
      <dsp:spPr>
        <a:xfrm>
          <a:off x="1076490" y="444421"/>
          <a:ext cx="1514177" cy="1513830"/>
        </a:xfrm>
        <a:prstGeom prst="ellipse">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Pastoral</a:t>
          </a:r>
        </a:p>
      </dsp:txBody>
      <dsp:txXfrm>
        <a:off x="1298236" y="666116"/>
        <a:ext cx="1070685" cy="1070440"/>
      </dsp:txXfrm>
    </dsp:sp>
    <dsp:sp modelId="{A325D0EC-02E0-DC43-8C02-B7ED4543E55C}">
      <dsp:nvSpPr>
        <dsp:cNvPr id="0" name=""/>
        <dsp:cNvSpPr/>
      </dsp:nvSpPr>
      <dsp:spPr>
        <a:xfrm>
          <a:off x="4451053" y="601790"/>
          <a:ext cx="414068" cy="414247"/>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E526F-4A7C-5A46-9537-5D38B1CB7C2E}">
      <dsp:nvSpPr>
        <dsp:cNvPr id="0" name=""/>
        <dsp:cNvSpPr/>
      </dsp:nvSpPr>
      <dsp:spPr>
        <a:xfrm>
          <a:off x="1722936" y="2799650"/>
          <a:ext cx="748685" cy="748865"/>
        </a:xfrm>
        <a:prstGeom prst="ellipse">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9E530-4DDA-6D41-9B7B-F69A18F62791}">
      <dsp:nvSpPr>
        <dsp:cNvPr id="0" name=""/>
        <dsp:cNvSpPr/>
      </dsp:nvSpPr>
      <dsp:spPr>
        <a:xfrm>
          <a:off x="6851429" y="129669"/>
          <a:ext cx="1514177" cy="1513830"/>
        </a:xfrm>
        <a:prstGeom prst="ellipse">
          <a:avLst/>
        </a:prstGeom>
        <a:solidFill>
          <a:schemeClr val="accent2">
            <a:hueOff val="-935590"/>
            <a:satOff val="-53954"/>
            <a:lumOff val="5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Clinical</a:t>
          </a:r>
        </a:p>
      </dsp:txBody>
      <dsp:txXfrm>
        <a:off x="7073175" y="351364"/>
        <a:ext cx="1070685" cy="1070440"/>
      </dsp:txXfrm>
    </dsp:sp>
    <dsp:sp modelId="{F5B12F7C-50B5-7247-B293-B0CFD7D0FCB1}">
      <dsp:nvSpPr>
        <dsp:cNvPr id="0" name=""/>
        <dsp:cNvSpPr/>
      </dsp:nvSpPr>
      <dsp:spPr>
        <a:xfrm>
          <a:off x="6175321" y="1174861"/>
          <a:ext cx="414068" cy="414247"/>
        </a:xfrm>
        <a:prstGeom prst="ellipse">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0AFA8F-4D7A-E241-A014-8DAC92FC7C33}">
      <dsp:nvSpPr>
        <dsp:cNvPr id="0" name=""/>
        <dsp:cNvSpPr/>
      </dsp:nvSpPr>
      <dsp:spPr>
        <a:xfrm>
          <a:off x="1437977" y="3690804"/>
          <a:ext cx="300238" cy="300242"/>
        </a:xfrm>
        <a:prstGeom prst="ellipse">
          <a:avLst/>
        </a:prstGeom>
        <a:solidFill>
          <a:schemeClr val="accent2">
            <a:hueOff val="-1143499"/>
            <a:satOff val="-65943"/>
            <a:lumOff val="67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BFF2D6-CE66-3340-839B-32194ED3887B}">
      <dsp:nvSpPr>
        <dsp:cNvPr id="0" name=""/>
        <dsp:cNvSpPr/>
      </dsp:nvSpPr>
      <dsp:spPr>
        <a:xfrm>
          <a:off x="4429662" y="3263503"/>
          <a:ext cx="300238" cy="300242"/>
        </a:xfrm>
        <a:prstGeom prst="ellipse">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5324B-ED8D-C84D-887E-99580A7F7DA0}">
      <dsp:nvSpPr>
        <dsp:cNvPr id="0" name=""/>
        <dsp:cNvSpPr/>
      </dsp:nvSpPr>
      <dsp:spPr>
        <a:xfrm>
          <a:off x="6281299" y="2837507"/>
          <a:ext cx="1514177" cy="1513830"/>
        </a:xfrm>
        <a:prstGeom prst="ellipse">
          <a:avLst/>
        </a:prstGeom>
        <a:solidFill>
          <a:schemeClr val="accent2">
            <a:hueOff val="-1351408"/>
            <a:satOff val="-77933"/>
            <a:lumOff val="80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Peer</a:t>
          </a:r>
        </a:p>
      </dsp:txBody>
      <dsp:txXfrm>
        <a:off x="6503045" y="3059202"/>
        <a:ext cx="1070685" cy="1070440"/>
      </dsp:txXfrm>
    </dsp:sp>
    <dsp:sp modelId="{C41A4328-EF65-1D40-A858-69FC5BE45F2D}">
      <dsp:nvSpPr>
        <dsp:cNvPr id="0" name=""/>
        <dsp:cNvSpPr/>
      </dsp:nvSpPr>
      <dsp:spPr>
        <a:xfrm>
          <a:off x="6639431" y="2464879"/>
          <a:ext cx="300238" cy="300242"/>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4BD3D-193A-6048-A7AE-A4CBEAF3A22F}" type="datetimeFigureOut">
              <a:rPr lang="en-US" smtClean="0"/>
              <a:t>5/1/24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44ADC-B5BA-E548-9F05-B2EC81C71A0D}" type="slidenum">
              <a:rPr lang="en-US" smtClean="0"/>
              <a:t>‹#›</a:t>
            </a:fld>
            <a:endParaRPr lang="en-US"/>
          </a:p>
        </p:txBody>
      </p:sp>
    </p:spTree>
    <p:extLst>
      <p:ext uri="{BB962C8B-B14F-4D97-AF65-F5344CB8AC3E}">
        <p14:creationId xmlns:p14="http://schemas.microsoft.com/office/powerpoint/2010/main" val="197979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44ADC-B5BA-E548-9F05-B2EC81C71A0D}" type="slidenum">
              <a:rPr lang="en-US" smtClean="0"/>
              <a:t>1</a:t>
            </a:fld>
            <a:endParaRPr lang="en-US"/>
          </a:p>
        </p:txBody>
      </p:sp>
    </p:spTree>
    <p:extLst>
      <p:ext uri="{BB962C8B-B14F-4D97-AF65-F5344CB8AC3E}">
        <p14:creationId xmlns:p14="http://schemas.microsoft.com/office/powerpoint/2010/main" val="243223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44ADC-B5BA-E548-9F05-B2EC81C71A0D}" type="slidenum">
              <a:rPr lang="en-US" smtClean="0"/>
              <a:t>6</a:t>
            </a:fld>
            <a:endParaRPr lang="en-US"/>
          </a:p>
        </p:txBody>
      </p:sp>
    </p:spTree>
    <p:extLst>
      <p:ext uri="{BB962C8B-B14F-4D97-AF65-F5344CB8AC3E}">
        <p14:creationId xmlns:p14="http://schemas.microsoft.com/office/powerpoint/2010/main" val="122880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44ADC-B5BA-E548-9F05-B2EC81C71A0D}" type="slidenum">
              <a:rPr lang="en-US" smtClean="0"/>
              <a:t>7</a:t>
            </a:fld>
            <a:endParaRPr lang="en-US"/>
          </a:p>
        </p:txBody>
      </p:sp>
    </p:spTree>
    <p:extLst>
      <p:ext uri="{BB962C8B-B14F-4D97-AF65-F5344CB8AC3E}">
        <p14:creationId xmlns:p14="http://schemas.microsoft.com/office/powerpoint/2010/main" val="187079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44ADC-B5BA-E548-9F05-B2EC81C71A0D}" type="slidenum">
              <a:rPr lang="en-US" smtClean="0"/>
              <a:t>9</a:t>
            </a:fld>
            <a:endParaRPr lang="en-US"/>
          </a:p>
        </p:txBody>
      </p:sp>
    </p:spTree>
    <p:extLst>
      <p:ext uri="{BB962C8B-B14F-4D97-AF65-F5344CB8AC3E}">
        <p14:creationId xmlns:p14="http://schemas.microsoft.com/office/powerpoint/2010/main" val="8552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44ADC-B5BA-E548-9F05-B2EC81C71A0D}" type="slidenum">
              <a:rPr lang="en-US" smtClean="0"/>
              <a:t>13</a:t>
            </a:fld>
            <a:endParaRPr lang="en-US"/>
          </a:p>
        </p:txBody>
      </p:sp>
    </p:spTree>
    <p:extLst>
      <p:ext uri="{BB962C8B-B14F-4D97-AF65-F5344CB8AC3E}">
        <p14:creationId xmlns:p14="http://schemas.microsoft.com/office/powerpoint/2010/main" val="208352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Saving Prayer by Scott Erickson</a:t>
            </a:r>
          </a:p>
          <a:p>
            <a:endParaRPr lang="en-US" dirty="0"/>
          </a:p>
          <a:p>
            <a:r>
              <a:rPr lang="en-US" dirty="0"/>
              <a:t>Even the saviors need saving. </a:t>
            </a:r>
          </a:p>
          <a:p>
            <a:r>
              <a:rPr lang="en-US" dirty="0"/>
              <a:t>Even the healers need healing.</a:t>
            </a:r>
          </a:p>
          <a:p>
            <a:r>
              <a:rPr lang="en-US" dirty="0"/>
              <a:t>Even the holders need holding.</a:t>
            </a:r>
          </a:p>
          <a:p>
            <a:r>
              <a:rPr lang="en-US" dirty="0"/>
              <a:t>Even the beings need being.</a:t>
            </a:r>
          </a:p>
          <a:p>
            <a:endParaRPr lang="en-US" dirty="0"/>
          </a:p>
        </p:txBody>
      </p:sp>
      <p:sp>
        <p:nvSpPr>
          <p:cNvPr id="4" name="Slide Number Placeholder 3"/>
          <p:cNvSpPr>
            <a:spLocks noGrp="1"/>
          </p:cNvSpPr>
          <p:nvPr>
            <p:ph type="sldNum" sz="quarter" idx="5"/>
          </p:nvPr>
        </p:nvSpPr>
        <p:spPr/>
        <p:txBody>
          <a:bodyPr/>
          <a:lstStyle/>
          <a:p>
            <a:fld id="{AC144ADC-B5BA-E548-9F05-B2EC81C71A0D}" type="slidenum">
              <a:rPr lang="en-US" smtClean="0"/>
              <a:t>14</a:t>
            </a:fld>
            <a:endParaRPr lang="en-US"/>
          </a:p>
        </p:txBody>
      </p:sp>
    </p:spTree>
    <p:extLst>
      <p:ext uri="{BB962C8B-B14F-4D97-AF65-F5344CB8AC3E}">
        <p14:creationId xmlns:p14="http://schemas.microsoft.com/office/powerpoint/2010/main" val="344612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44ADC-B5BA-E548-9F05-B2EC81C71A0D}" type="slidenum">
              <a:rPr lang="en-US" smtClean="0"/>
              <a:t>19</a:t>
            </a:fld>
            <a:endParaRPr lang="en-US"/>
          </a:p>
        </p:txBody>
      </p:sp>
    </p:spTree>
    <p:extLst>
      <p:ext uri="{BB962C8B-B14F-4D97-AF65-F5344CB8AC3E}">
        <p14:creationId xmlns:p14="http://schemas.microsoft.com/office/powerpoint/2010/main" val="98807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smtClean="0"/>
              <a:pPr/>
              <a:t>5/1/24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smtClean="0"/>
              <a:pPr/>
              <a:t>5/1/24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smtClean="0"/>
              <a:pPr/>
              <a:t>5/1/24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smtClean="0"/>
              <a:pPr/>
              <a:t>5/1/24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5/1/24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smtClean="0"/>
              <a:pPr/>
              <a:t>5/1/24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smtClean="0"/>
              <a:pPr/>
              <a:t>5/1/24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smtClean="0"/>
              <a:pPr/>
              <a:t>5/1/24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5/1/24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5/1/24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5/1/24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141008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and reaching out to sun">
            <a:extLst>
              <a:ext uri="{FF2B5EF4-FFF2-40B4-BE49-F238E27FC236}">
                <a16:creationId xmlns:a16="http://schemas.microsoft.com/office/drawing/2014/main" id="{0ABBB3EB-AAB3-476D-0ECC-143926B1C5C1}"/>
              </a:ext>
            </a:extLst>
          </p:cNvPr>
          <p:cNvPicPr>
            <a:picLocks noChangeAspect="1"/>
          </p:cNvPicPr>
          <p:nvPr/>
        </p:nvPicPr>
        <p:blipFill rotWithShape="1">
          <a:blip r:embed="rId3"/>
          <a:srcRect b="16045"/>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094" y="325550"/>
            <a:ext cx="12198094"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The Ministry of </a:t>
            </a:r>
            <a:br>
              <a:rPr lang="en-US" sz="5200" dirty="0">
                <a:solidFill>
                  <a:srgbClr val="FFFFFF"/>
                </a:solidFill>
              </a:rPr>
            </a:br>
            <a:r>
              <a:rPr lang="en-US" sz="5200" dirty="0">
                <a:solidFill>
                  <a:srgbClr val="FFFFFF"/>
                </a:solidFill>
              </a:rPr>
              <a:t>Soul / Pastoral / Spiritual /Congregational Care</a:t>
            </a:r>
          </a:p>
        </p:txBody>
      </p:sp>
      <p:sp>
        <p:nvSpPr>
          <p:cNvPr id="5" name="Subtitle 4"/>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VAUMC Licensing School 2024</a:t>
            </a:r>
          </a:p>
        </p:txBody>
      </p:sp>
    </p:spTree>
    <p:extLst>
      <p:ext uri="{BB962C8B-B14F-4D97-AF65-F5344CB8AC3E}">
        <p14:creationId xmlns:p14="http://schemas.microsoft.com/office/powerpoint/2010/main" val="28352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AE207-4121-6D6F-87A5-F52662E57772}"/>
              </a:ext>
            </a:extLst>
          </p:cNvPr>
          <p:cNvSpPr>
            <a:spLocks noGrp="1"/>
          </p:cNvSpPr>
          <p:nvPr>
            <p:ph type="title"/>
          </p:nvPr>
        </p:nvSpPr>
        <p:spPr>
          <a:xfrm>
            <a:off x="838200" y="365125"/>
            <a:ext cx="10515600" cy="1325563"/>
          </a:xfrm>
        </p:spPr>
        <p:txBody>
          <a:bodyPr>
            <a:normAutofit/>
          </a:bodyPr>
          <a:lstStyle/>
          <a:p>
            <a:r>
              <a:rPr lang="en-US">
                <a:solidFill>
                  <a:srgbClr val="FFFFFF"/>
                </a:solidFill>
              </a:rPr>
              <a:t>Web of Community Care  </a:t>
            </a:r>
          </a:p>
        </p:txBody>
      </p:sp>
      <p:graphicFrame>
        <p:nvGraphicFramePr>
          <p:cNvPr id="4" name="Content Placeholder 3">
            <a:extLst>
              <a:ext uri="{FF2B5EF4-FFF2-40B4-BE49-F238E27FC236}">
                <a16:creationId xmlns:a16="http://schemas.microsoft.com/office/drawing/2014/main" id="{5F9C6D5B-4688-20FD-E279-08ED95C6CB21}"/>
              </a:ext>
            </a:extLst>
          </p:cNvPr>
          <p:cNvGraphicFramePr>
            <a:graphicFrameLocks noGrp="1"/>
          </p:cNvGraphicFramePr>
          <p:nvPr>
            <p:ph idx="1"/>
            <p:extLst>
              <p:ext uri="{D42A27DB-BD31-4B8C-83A1-F6EECF244321}">
                <p14:modId xmlns:p14="http://schemas.microsoft.com/office/powerpoint/2010/main" val="39236896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68D5B0E-FA34-6E3B-811E-5F26A75C2979}"/>
              </a:ext>
            </a:extLst>
          </p:cNvPr>
          <p:cNvSpPr txBox="1"/>
          <p:nvPr/>
        </p:nvSpPr>
        <p:spPr>
          <a:xfrm>
            <a:off x="8812549" y="5715298"/>
            <a:ext cx="3025187" cy="830997"/>
          </a:xfrm>
          <a:prstGeom prst="rect">
            <a:avLst/>
          </a:prstGeom>
          <a:noFill/>
        </p:spPr>
        <p:txBody>
          <a:bodyPr wrap="none" rtlCol="0">
            <a:spAutoFit/>
          </a:bodyPr>
          <a:lstStyle/>
          <a:p>
            <a:r>
              <a:rPr lang="en-US" sz="1600" b="0" i="0" u="none" strike="noStrike" dirty="0">
                <a:effectLst/>
                <a:latin typeface="Source Sans Pro" panose="020F0502020204030204" pitchFamily="34" charset="0"/>
              </a:rPr>
              <a:t>Adapted from individual work by </a:t>
            </a:r>
          </a:p>
          <a:p>
            <a:r>
              <a:rPr lang="en-US" sz="1600" b="0" i="0" u="none" strike="noStrike" dirty="0">
                <a:effectLst/>
                <a:latin typeface="Source Sans Pro" panose="020F0502020204030204" pitchFamily="34" charset="0"/>
              </a:rPr>
              <a:t>Bonnie Miller-McLemore &amp;</a:t>
            </a:r>
          </a:p>
          <a:p>
            <a:r>
              <a:rPr lang="en-US" sz="1600" dirty="0"/>
              <a:t>Laura Howe</a:t>
            </a:r>
          </a:p>
        </p:txBody>
      </p:sp>
    </p:spTree>
    <p:extLst>
      <p:ext uri="{BB962C8B-B14F-4D97-AF65-F5344CB8AC3E}">
        <p14:creationId xmlns:p14="http://schemas.microsoft.com/office/powerpoint/2010/main" val="379358967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99E5BE-30B7-840C-78C5-43B4250E31EF}"/>
              </a:ext>
            </a:extLst>
          </p:cNvPr>
          <p:cNvSpPr>
            <a:spLocks noGrp="1"/>
          </p:cNvSpPr>
          <p:nvPr>
            <p:ph type="title"/>
          </p:nvPr>
        </p:nvSpPr>
        <p:spPr>
          <a:xfrm>
            <a:off x="5893407" y="1395239"/>
            <a:ext cx="6080793" cy="1454051"/>
          </a:xfrm>
        </p:spPr>
        <p:txBody>
          <a:bodyPr>
            <a:normAutofit fontScale="90000"/>
          </a:bodyPr>
          <a:lstStyle/>
          <a:p>
            <a:r>
              <a:rPr lang="en-US" sz="4000" dirty="0">
                <a:solidFill>
                  <a:schemeClr val="tx2"/>
                </a:solidFill>
                <a:effectLst/>
                <a:latin typeface="Arial Unicode MS" panose="020B0604020202020204" pitchFamily="34" charset="-128"/>
                <a:ea typeface="Arial Unicode MS" panose="020B0604020202020204" pitchFamily="34" charset="-128"/>
              </a:rPr>
              <a:t>And Now For Something Completely Different: </a:t>
            </a:r>
            <a:br>
              <a:rPr lang="en-US" sz="4000" dirty="0">
                <a:solidFill>
                  <a:schemeClr val="tx2"/>
                </a:solidFill>
                <a:effectLst/>
                <a:latin typeface="Arial Unicode MS" panose="020B0604020202020204" pitchFamily="34" charset="-128"/>
                <a:ea typeface="Arial Unicode MS" panose="020B0604020202020204" pitchFamily="34" charset="-128"/>
              </a:rPr>
            </a:br>
            <a:br>
              <a:rPr lang="en-US" sz="4000" dirty="0">
                <a:solidFill>
                  <a:schemeClr val="tx2"/>
                </a:solidFill>
                <a:effectLst/>
                <a:latin typeface="Arial Unicode MS" panose="020B0604020202020204" pitchFamily="34" charset="-128"/>
                <a:ea typeface="Arial Unicode MS" panose="020B0604020202020204" pitchFamily="34" charset="-128"/>
              </a:rPr>
            </a:br>
            <a:r>
              <a:rPr lang="en-US" sz="4000" dirty="0">
                <a:solidFill>
                  <a:schemeClr val="tx2"/>
                </a:solidFill>
                <a:effectLst/>
                <a:latin typeface="Arial Unicode MS" panose="020B0604020202020204" pitchFamily="34" charset="-128"/>
                <a:ea typeface="Arial Unicode MS" panose="020B0604020202020204" pitchFamily="34" charset="-128"/>
              </a:rPr>
              <a:t>You Are Not…</a:t>
            </a:r>
            <a:br>
              <a:rPr lang="en-US" sz="2300" dirty="0">
                <a:solidFill>
                  <a:schemeClr val="tx2"/>
                </a:solidFill>
                <a:effectLst/>
                <a:latin typeface="Arial Unicode MS" panose="020B0604020202020204" pitchFamily="34" charset="-128"/>
                <a:ea typeface="Arial Unicode MS" panose="020B0604020202020204" pitchFamily="34" charset="-128"/>
              </a:rPr>
            </a:br>
            <a:endParaRPr lang="en-US" sz="2300" dirty="0">
              <a:solidFill>
                <a:schemeClr val="tx2"/>
              </a:solidFill>
            </a:endParaRPr>
          </a:p>
        </p:txBody>
      </p:sp>
      <p:pic>
        <p:nvPicPr>
          <p:cNvPr id="7" name="Graphic 6" descr="Robot">
            <a:extLst>
              <a:ext uri="{FF2B5EF4-FFF2-40B4-BE49-F238E27FC236}">
                <a16:creationId xmlns:a16="http://schemas.microsoft.com/office/drawing/2014/main" id="{B0348C5B-2719-075A-2DAC-ED6BC1FF89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48634C4A-E662-5116-FC11-5054B618AE1D}"/>
              </a:ext>
            </a:extLst>
          </p:cNvPr>
          <p:cNvSpPr>
            <a:spLocks noGrp="1"/>
          </p:cNvSpPr>
          <p:nvPr>
            <p:ph idx="1"/>
          </p:nvPr>
        </p:nvSpPr>
        <p:spPr>
          <a:xfrm>
            <a:off x="5765589" y="2455163"/>
            <a:ext cx="7110727" cy="3932779"/>
          </a:xfrm>
        </p:spPr>
        <p:txBody>
          <a:bodyPr anchor="ctr">
            <a:normAutofit/>
          </a:bodyPr>
          <a:lstStyle/>
          <a:p>
            <a:pPr lvl="1">
              <a:lnSpc>
                <a:spcPct val="150000"/>
              </a:lnSpc>
              <a:spcBef>
                <a:spcPts val="0"/>
              </a:spcBef>
            </a:pPr>
            <a:r>
              <a:rPr lang="en-US" sz="2800" dirty="0">
                <a:solidFill>
                  <a:schemeClr val="tx2"/>
                </a:solidFill>
                <a:effectLst/>
                <a:latin typeface="Arial Unicode MS" panose="020B0604020202020204" pitchFamily="34" charset="-128"/>
                <a:ea typeface="Arial Unicode MS" panose="020B0604020202020204" pitchFamily="34" charset="-128"/>
              </a:rPr>
              <a:t>Hero with a Cape</a:t>
            </a:r>
          </a:p>
          <a:p>
            <a:pPr lvl="1">
              <a:lnSpc>
                <a:spcPct val="150000"/>
              </a:lnSpc>
              <a:spcBef>
                <a:spcPts val="0"/>
              </a:spcBef>
            </a:pPr>
            <a:r>
              <a:rPr lang="en-US" sz="2800" dirty="0">
                <a:solidFill>
                  <a:schemeClr val="tx2"/>
                </a:solidFill>
                <a:effectLst/>
                <a:latin typeface="Arial Unicode MS" panose="020B0604020202020204" pitchFamily="34" charset="-128"/>
                <a:ea typeface="Arial Unicode MS" panose="020B0604020202020204" pitchFamily="34" charset="-128"/>
              </a:rPr>
              <a:t>The On-Demand Pastoral Machine </a:t>
            </a:r>
          </a:p>
          <a:p>
            <a:pPr lvl="1">
              <a:lnSpc>
                <a:spcPct val="150000"/>
              </a:lnSpc>
              <a:spcBef>
                <a:spcPts val="0"/>
              </a:spcBef>
            </a:pPr>
            <a:r>
              <a:rPr lang="en-US" sz="2800" dirty="0">
                <a:solidFill>
                  <a:schemeClr val="tx2"/>
                </a:solidFill>
                <a:effectLst/>
                <a:latin typeface="Arial Unicode MS" panose="020B0604020202020204" pitchFamily="34" charset="-128"/>
                <a:ea typeface="Arial Unicode MS" panose="020B0604020202020204" pitchFamily="34" charset="-128"/>
              </a:rPr>
              <a:t>The Failure, the Monster, the Incompetent</a:t>
            </a:r>
          </a:p>
          <a:p>
            <a:endParaRPr lang="en-US"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4907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6569" y="301544"/>
            <a:ext cx="4840010" cy="1807305"/>
          </a:xfrm>
        </p:spPr>
        <p:txBody>
          <a:bodyPr>
            <a:normAutofit/>
          </a:bodyPr>
          <a:lstStyle/>
          <a:p>
            <a:r>
              <a:rPr lang="en-US" sz="3400"/>
              <a:t>Guidelines for Counseling by Clergy of the Virginia Annual Conference </a:t>
            </a:r>
            <a:endParaRPr lang="en-US" sz="3400" dirty="0"/>
          </a:p>
        </p:txBody>
      </p:sp>
      <p:pic>
        <p:nvPicPr>
          <p:cNvPr id="19" name="Picture 4" descr="One in a crowd">
            <a:extLst>
              <a:ext uri="{FF2B5EF4-FFF2-40B4-BE49-F238E27FC236}">
                <a16:creationId xmlns:a16="http://schemas.microsoft.com/office/drawing/2014/main" id="{63F6B695-2C56-2698-BACC-4816004154EB}"/>
              </a:ext>
            </a:extLst>
          </p:cNvPr>
          <p:cNvPicPr>
            <a:picLocks noChangeAspect="1"/>
          </p:cNvPicPr>
          <p:nvPr/>
        </p:nvPicPr>
        <p:blipFill rotWithShape="1">
          <a:blip r:embed="rId2"/>
          <a:srcRect l="20649" r="1245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199354" y="2045998"/>
            <a:ext cx="5573546" cy="4384026"/>
          </a:xfrm>
        </p:spPr>
        <p:txBody>
          <a:bodyPr>
            <a:normAutofit/>
          </a:bodyPr>
          <a:lstStyle/>
          <a:p>
            <a:r>
              <a:rPr lang="en-US" sz="2000" dirty="0"/>
              <a:t>“Pastoral Counseling” is different from Pastoral “Counseling” </a:t>
            </a:r>
          </a:p>
          <a:p>
            <a:r>
              <a:rPr lang="en-US" sz="2000" dirty="0"/>
              <a:t>‘Stay in Your Lane’ by offering listening ministry, brief supportive ‘counseling’ and refer to other care providers as appropriate. </a:t>
            </a:r>
          </a:p>
          <a:p>
            <a:r>
              <a:rPr lang="en-US" sz="2000" dirty="0"/>
              <a:t>Set a personal policy limiting counseling relationship to three session of 60-90 minutes per concern. </a:t>
            </a:r>
          </a:p>
          <a:p>
            <a:r>
              <a:rPr lang="en-US" sz="2000" dirty="0"/>
              <a:t>Develop a referral network and continue to care when seeing other care providers. </a:t>
            </a:r>
          </a:p>
          <a:p>
            <a:r>
              <a:rPr lang="en-US" sz="2000" dirty="0"/>
              <a:t>Maintain confidentiality, except where legally or ethically mandated to report</a:t>
            </a:r>
          </a:p>
          <a:p>
            <a:r>
              <a:rPr lang="en-US" sz="2000" dirty="0"/>
              <a:t>Keep Boundaries</a:t>
            </a:r>
          </a:p>
        </p:txBody>
      </p:sp>
    </p:spTree>
    <p:extLst>
      <p:ext uri="{BB962C8B-B14F-4D97-AF65-F5344CB8AC3E}">
        <p14:creationId xmlns:p14="http://schemas.microsoft.com/office/powerpoint/2010/main" val="3431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flexing her muscles&#10;&#10;Description automatically generated with medium confidence">
            <a:extLst>
              <a:ext uri="{FF2B5EF4-FFF2-40B4-BE49-F238E27FC236}">
                <a16:creationId xmlns:a16="http://schemas.microsoft.com/office/drawing/2014/main" id="{08D1E607-FE16-9F42-AE75-EA43AEE3934C}"/>
              </a:ext>
            </a:extLst>
          </p:cNvPr>
          <p:cNvPicPr>
            <a:picLocks noChangeAspect="1"/>
          </p:cNvPicPr>
          <p:nvPr/>
        </p:nvPicPr>
        <p:blipFill rotWithShape="1">
          <a:blip r:embed="rId3"/>
          <a:srcRect r="-2" b="63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13" name="TextBox 12"/>
          <p:cNvSpPr txBox="1"/>
          <p:nvPr/>
        </p:nvSpPr>
        <p:spPr>
          <a:xfrm>
            <a:off x="7161439" y="1020417"/>
            <a:ext cx="4511054" cy="5446644"/>
          </a:xfrm>
          <a:prstGeom prst="rect">
            <a:avLst/>
          </a:prstGeom>
        </p:spPr>
        <p:txBody>
          <a:bodyPr vert="horz" lIns="91440" tIns="45720" rIns="91440" bIns="45720" rtlCol="0">
            <a:normAutofit lnSpcReduction="10000"/>
          </a:bodyPr>
          <a:lstStyle/>
          <a:p>
            <a:pPr indent="-228600" defTabSz="914400">
              <a:lnSpc>
                <a:spcPct val="90000"/>
              </a:lnSpc>
              <a:spcAft>
                <a:spcPts val="600"/>
              </a:spcAft>
              <a:buFont typeface="Arial" panose="020B0604020202020204" pitchFamily="34" charset="0"/>
              <a:buChar char="•"/>
            </a:pPr>
            <a:r>
              <a:rPr lang="en-US" sz="3000"/>
              <a:t>Take Care of Yourself as part of the Web of Care.</a:t>
            </a:r>
          </a:p>
          <a:p>
            <a:pPr indent="-228600" defTabSz="914400">
              <a:lnSpc>
                <a:spcPct val="90000"/>
              </a:lnSpc>
              <a:spcAft>
                <a:spcPts val="600"/>
              </a:spcAft>
              <a:buFont typeface="Arial" panose="020B0604020202020204" pitchFamily="34" charset="0"/>
              <a:buChar char="•"/>
            </a:pPr>
            <a:endParaRPr lang="en-US" sz="3000"/>
          </a:p>
          <a:p>
            <a:pPr indent="-228600" defTabSz="914400">
              <a:lnSpc>
                <a:spcPct val="90000"/>
              </a:lnSpc>
              <a:spcAft>
                <a:spcPts val="600"/>
              </a:spcAft>
              <a:buFont typeface="Arial" panose="020B0604020202020204" pitchFamily="34" charset="0"/>
              <a:buChar char="•"/>
            </a:pPr>
            <a:r>
              <a:rPr lang="en-US" sz="3000"/>
              <a:t>We take turns in caring for each other.  </a:t>
            </a:r>
          </a:p>
          <a:p>
            <a:pPr indent="-228600" defTabSz="914400">
              <a:lnSpc>
                <a:spcPct val="90000"/>
              </a:lnSpc>
              <a:spcAft>
                <a:spcPts val="600"/>
              </a:spcAft>
              <a:buFont typeface="Arial" panose="020B0604020202020204" pitchFamily="34" charset="0"/>
              <a:buChar char="•"/>
            </a:pPr>
            <a:endParaRPr lang="en-US" sz="3000"/>
          </a:p>
          <a:p>
            <a:pPr indent="-228600" defTabSz="914400">
              <a:lnSpc>
                <a:spcPct val="90000"/>
              </a:lnSpc>
              <a:spcAft>
                <a:spcPts val="600"/>
              </a:spcAft>
              <a:buFont typeface="Arial" panose="020B0604020202020204" pitchFamily="34" charset="0"/>
              <a:buChar char="•"/>
            </a:pPr>
            <a:r>
              <a:rPr lang="en-US" sz="3000"/>
              <a:t>We are connected with the people that we serve. </a:t>
            </a:r>
          </a:p>
          <a:p>
            <a:pPr indent="-228600" defTabSz="914400">
              <a:lnSpc>
                <a:spcPct val="90000"/>
              </a:lnSpc>
              <a:spcAft>
                <a:spcPts val="600"/>
              </a:spcAft>
              <a:buFont typeface="Arial" panose="020B0604020202020204" pitchFamily="34" charset="0"/>
              <a:buChar char="•"/>
            </a:pPr>
            <a:endParaRPr lang="en-US" sz="3000"/>
          </a:p>
          <a:p>
            <a:pPr indent="-228600" defTabSz="914400">
              <a:lnSpc>
                <a:spcPct val="90000"/>
              </a:lnSpc>
              <a:spcAft>
                <a:spcPts val="600"/>
              </a:spcAft>
              <a:buFont typeface="Arial" panose="020B0604020202020204" pitchFamily="34" charset="0"/>
              <a:buChar char="•"/>
            </a:pPr>
            <a:r>
              <a:rPr lang="en-US" sz="3000"/>
              <a:t>But, as care provider, don’t meet your needs with people you are providing care. </a:t>
            </a:r>
          </a:p>
          <a:p>
            <a:pPr indent="-228600" defTabSz="914400">
              <a:lnSpc>
                <a:spcPct val="90000"/>
              </a:lnSpc>
              <a:spcAft>
                <a:spcPts val="600"/>
              </a:spcAft>
              <a:buFont typeface="Arial" panose="020B0604020202020204" pitchFamily="34" charset="0"/>
              <a:buChar char="•"/>
            </a:pPr>
            <a:endParaRPr lang="en-US" sz="2000" dirty="0"/>
          </a:p>
        </p:txBody>
      </p:sp>
      <p:sp>
        <p:nvSpPr>
          <p:cNvPr id="5" name="TextBox 4">
            <a:extLst>
              <a:ext uri="{FF2B5EF4-FFF2-40B4-BE49-F238E27FC236}">
                <a16:creationId xmlns:a16="http://schemas.microsoft.com/office/drawing/2014/main" id="{6D8FD1E3-7B78-C43C-00F8-7D124EF80CF8}"/>
              </a:ext>
            </a:extLst>
          </p:cNvPr>
          <p:cNvSpPr txBox="1"/>
          <p:nvPr/>
        </p:nvSpPr>
        <p:spPr>
          <a:xfrm>
            <a:off x="3207024" y="6205451"/>
            <a:ext cx="3127513" cy="523220"/>
          </a:xfrm>
          <a:prstGeom prst="rect">
            <a:avLst/>
          </a:prstGeom>
          <a:noFill/>
        </p:spPr>
        <p:txBody>
          <a:bodyPr wrap="square" rtlCol="0">
            <a:spAutoFit/>
          </a:bodyPr>
          <a:lstStyle/>
          <a:p>
            <a:r>
              <a:rPr lang="en-US" sz="2800" dirty="0" err="1">
                <a:solidFill>
                  <a:schemeClr val="bg1">
                    <a:lumMod val="95000"/>
                  </a:schemeClr>
                </a:solidFill>
              </a:rPr>
              <a:t>thehappygivers.com</a:t>
            </a:r>
            <a:endParaRPr lang="en-US" sz="2800" dirty="0">
              <a:solidFill>
                <a:schemeClr val="bg1">
                  <a:lumMod val="95000"/>
                </a:schemeClr>
              </a:solidFill>
            </a:endParaRPr>
          </a:p>
        </p:txBody>
      </p:sp>
    </p:spTree>
    <p:extLst>
      <p:ext uri="{BB962C8B-B14F-4D97-AF65-F5344CB8AC3E}">
        <p14:creationId xmlns:p14="http://schemas.microsoft.com/office/powerpoint/2010/main" val="812761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truck with a yellow cross on it&#10;&#10;Description automatically generated with low confidence">
            <a:extLst>
              <a:ext uri="{FF2B5EF4-FFF2-40B4-BE49-F238E27FC236}">
                <a16:creationId xmlns:a16="http://schemas.microsoft.com/office/drawing/2014/main" id="{B47CF4AD-04E8-671E-A7E4-7A2D0DFD0CAF}"/>
              </a:ext>
            </a:extLst>
          </p:cNvPr>
          <p:cNvPicPr>
            <a:picLocks noChangeAspect="1"/>
          </p:cNvPicPr>
          <p:nvPr/>
        </p:nvPicPr>
        <p:blipFill>
          <a:blip r:embed="rId3"/>
          <a:stretch>
            <a:fillRect/>
          </a:stretch>
        </p:blipFill>
        <p:spPr>
          <a:xfrm>
            <a:off x="643467" y="1084412"/>
            <a:ext cx="10905066" cy="4689176"/>
          </a:xfrm>
          <a:prstGeom prst="rect">
            <a:avLst/>
          </a:prstGeom>
        </p:spPr>
      </p:pic>
      <p:sp>
        <p:nvSpPr>
          <p:cNvPr id="4" name="TextBox 3">
            <a:extLst>
              <a:ext uri="{FF2B5EF4-FFF2-40B4-BE49-F238E27FC236}">
                <a16:creationId xmlns:a16="http://schemas.microsoft.com/office/drawing/2014/main" id="{9F54F2D2-2FD5-D15B-AAE6-A1B4D69302D7}"/>
              </a:ext>
            </a:extLst>
          </p:cNvPr>
          <p:cNvSpPr txBox="1"/>
          <p:nvPr/>
        </p:nvSpPr>
        <p:spPr>
          <a:xfrm>
            <a:off x="7991061" y="5521766"/>
            <a:ext cx="3379304" cy="523220"/>
          </a:xfrm>
          <a:prstGeom prst="rect">
            <a:avLst/>
          </a:prstGeom>
          <a:noFill/>
        </p:spPr>
        <p:txBody>
          <a:bodyPr wrap="square" rtlCol="0">
            <a:spAutoFit/>
          </a:bodyPr>
          <a:lstStyle/>
          <a:p>
            <a:r>
              <a:rPr lang="en-US" sz="2800" dirty="0" err="1"/>
              <a:t>scottericksonart.com</a:t>
            </a:r>
            <a:endParaRPr lang="en-US" sz="2800" dirty="0"/>
          </a:p>
        </p:txBody>
      </p:sp>
    </p:spTree>
    <p:extLst>
      <p:ext uri="{BB962C8B-B14F-4D97-AF65-F5344CB8AC3E}">
        <p14:creationId xmlns:p14="http://schemas.microsoft.com/office/powerpoint/2010/main" val="2929076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pointing up with her finger&#10;&#10;Description automatically generated with medium confidence">
            <a:extLst>
              <a:ext uri="{FF2B5EF4-FFF2-40B4-BE49-F238E27FC236}">
                <a16:creationId xmlns:a16="http://schemas.microsoft.com/office/drawing/2014/main" id="{091A85A6-0EFA-5C4C-7309-C87092B1BAE4}"/>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118878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ACAF3AD2-CE45-B885-00F6-55022A4A5C43}"/>
              </a:ext>
            </a:extLst>
          </p:cNvPr>
          <p:cNvPicPr>
            <a:picLocks noChangeAspect="1"/>
          </p:cNvPicPr>
          <p:nvPr/>
        </p:nvPicPr>
        <p:blipFill rotWithShape="1">
          <a:blip r:embed="rId2"/>
          <a:srcRect t="17677" b="26084"/>
          <a:stretch/>
        </p:blipFill>
        <p:spPr>
          <a:xfrm>
            <a:off x="562393" y="316923"/>
            <a:ext cx="11067213" cy="6224154"/>
          </a:xfrm>
          <a:prstGeom prst="rect">
            <a:avLst/>
          </a:prstGeom>
        </p:spPr>
      </p:pic>
    </p:spTree>
    <p:extLst>
      <p:ext uri="{BB962C8B-B14F-4D97-AF65-F5344CB8AC3E}">
        <p14:creationId xmlns:p14="http://schemas.microsoft.com/office/powerpoint/2010/main" val="2038933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BDFB7-B32B-9CD4-4856-3A6547FB46E0}"/>
              </a:ext>
            </a:extLst>
          </p:cNvPr>
          <p:cNvSpPr>
            <a:spLocks noGrp="1"/>
          </p:cNvSpPr>
          <p:nvPr>
            <p:ph type="title"/>
          </p:nvPr>
        </p:nvSpPr>
        <p:spPr>
          <a:xfrm rot="521069">
            <a:off x="3974785" y="1708169"/>
            <a:ext cx="5044595" cy="998866"/>
          </a:xfrm>
          <a:effectLst>
            <a:outerShdw blurRad="50800" dist="38100" dir="2700000" algn="tl" rotWithShape="0">
              <a:prstClr val="black">
                <a:alpha val="40000"/>
              </a:prstClr>
            </a:outerShdw>
          </a:effectLst>
        </p:spPr>
        <p:txBody>
          <a:bodyPr vert="horz" lIns="91440" tIns="45720" rIns="91440" bIns="45720" rtlCol="0" anchor="b">
            <a:noAutofit/>
          </a:bodyPr>
          <a:lstStyle/>
          <a:p>
            <a:pPr algn="ctr"/>
            <a:r>
              <a:rPr lang="en-US" sz="8800" dirty="0">
                <a:solidFill>
                  <a:srgbClr val="C00000"/>
                </a:solidFill>
                <a:latin typeface="AkayaTelivigala" pitchFamily="2" charset="77"/>
                <a:cs typeface="AkayaTelivigala" pitchFamily="2" charset="77"/>
              </a:rPr>
              <a:t>Not So</a:t>
            </a:r>
          </a:p>
        </p:txBody>
      </p:sp>
      <p:pic>
        <p:nvPicPr>
          <p:cNvPr id="6" name="Picture 5" descr="A picture containing black, darkness&#10;&#10;Description automatically generated">
            <a:extLst>
              <a:ext uri="{FF2B5EF4-FFF2-40B4-BE49-F238E27FC236}">
                <a16:creationId xmlns:a16="http://schemas.microsoft.com/office/drawing/2014/main" id="{96C94D1F-3F4B-1622-9517-AA64F7D54C60}"/>
              </a:ext>
            </a:extLst>
          </p:cNvPr>
          <p:cNvPicPr>
            <a:picLocks noChangeAspect="1"/>
          </p:cNvPicPr>
          <p:nvPr/>
        </p:nvPicPr>
        <p:blipFill>
          <a:blip r:embed="rId2"/>
          <a:stretch>
            <a:fillRect/>
          </a:stretch>
        </p:blipFill>
        <p:spPr>
          <a:xfrm rot="21374807">
            <a:off x="2458621" y="1687473"/>
            <a:ext cx="6163526" cy="4202404"/>
          </a:xfrm>
          <a:prstGeom prst="rect">
            <a:avLst/>
          </a:prstGeom>
          <a:effectLst>
            <a:outerShdw blurRad="50800" dist="50800" dir="5400000" algn="ctr" rotWithShape="0">
              <a:schemeClr val="bg1"/>
            </a:outerShdw>
          </a:effectLst>
        </p:spPr>
      </p:pic>
    </p:spTree>
    <p:extLst>
      <p:ext uri="{BB962C8B-B14F-4D97-AF65-F5344CB8AC3E}">
        <p14:creationId xmlns:p14="http://schemas.microsoft.com/office/powerpoint/2010/main" val="35594613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path" presetSubtype="0" accel="50000" fill="hold" grpId="1" nodeType="afterEffect" p14:presetBounceEnd="50000">
                                      <p:stCondLst>
                                        <p:cond delay="0"/>
                                      </p:stCondLst>
                                      <p:childTnLst>
                                        <p:animMotion origin="layout" path="M 0.47422 -0.34514 C 0.4642 -0.3588 0.42969 -0.37199 0.41719 -0.37199 C 0.34063 -0.37199 0.26133 -0.16111 0.26133 0.05023 C 0.26133 -0.05625 0.22175 -0.16111 0.18477 -0.16111 C 0.14518 -0.16111 0.10821 -0.05532 0.10821 0.05023 C 0.10821 -0.00255 0.08854 -0.05625 0.06862 -0.05625 C 0.04896 -0.05625 0.02891 -0.00417 0.02891 0.05023 C 0.02891 0.02315 0.01901 -0.00255 0.00938 -0.00255 C -0.00065 -0.00255 -0.01028 0.02477 -0.01028 0.05023 C -0.01028 0.03634 -0.0151 0.02315 -0.02031 0.02315 C -0.02291 0.02315 -0.03021 0.0368 -0.03021 0.05023 C -0.03021 0.04352 -0.03281 0.03634 -0.03515 0.03634 C -0.03515 0.03518 -0.03997 0.04305 -0.03997 0.05023 C -0.03997 0.04676 -0.03997 0.04352 -0.04245 0.04352 C -0.04245 0.04514 -0.04505 0.04676 -0.04505 0.05023 C -0.04505 0.04838 -0.04505 0.04676 -0.04505 0.04514 C -0.04765 0.04514 -0.04765 0.04676 -0.04765 0.04838 C -0.05026 0.04838 -0.05026 0.04676 -0.05026 0.04514 C -0.05273 0.04514 -0.05273 0.04676 -0.05273 0.04838 " pathEditMode="relative" rAng="0" ptsTypes="AAAAAAAAAAAAAAAAAAA" p14:bounceEnd="50000">
                                          <p:cBhvr>
                                            <p:cTn id="6" dur="5000" fill="hold"/>
                                            <p:tgtEl>
                                              <p:spTgt spid="2"/>
                                            </p:tgtEl>
                                            <p:attrNameLst>
                                              <p:attrName>ppt_x</p:attrName>
                                              <p:attrName>ppt_y</p:attrName>
                                            </p:attrNameLst>
                                          </p:cBhvr>
                                          <p:rCtr x="-26354" y="18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path" presetSubtype="0" accel="50000" fill="hold" grpId="1" nodeType="afterEffect">
                                      <p:stCondLst>
                                        <p:cond delay="0"/>
                                      </p:stCondLst>
                                      <p:childTnLst>
                                        <p:animMotion origin="layout" path="M 0.47422 -0.34514 C 0.4642 -0.3588 0.42969 -0.37199 0.41719 -0.37199 C 0.34063 -0.37199 0.26133 -0.16111 0.26133 0.05023 C 0.26133 -0.05625 0.22175 -0.16111 0.18477 -0.16111 C 0.14518 -0.16111 0.10821 -0.05532 0.10821 0.05023 C 0.10821 -0.00255 0.08854 -0.05625 0.06862 -0.05625 C 0.04896 -0.05625 0.02891 -0.00417 0.02891 0.05023 C 0.02891 0.02315 0.01901 -0.00255 0.00938 -0.00255 C -0.00065 -0.00255 -0.01028 0.02477 -0.01028 0.05023 C -0.01028 0.03634 -0.0151 0.02315 -0.02031 0.02315 C -0.02291 0.02315 -0.03021 0.0368 -0.03021 0.05023 C -0.03021 0.04352 -0.03281 0.03634 -0.03515 0.03634 C -0.03515 0.03518 -0.03997 0.04305 -0.03997 0.05023 C -0.03997 0.04676 -0.03997 0.04352 -0.04245 0.04352 C -0.04245 0.04514 -0.04505 0.04676 -0.04505 0.05023 C -0.04505 0.04838 -0.04505 0.04676 -0.04505 0.04514 C -0.04765 0.04514 -0.04765 0.04676 -0.04765 0.04838 C -0.05026 0.04838 -0.05026 0.04676 -0.05026 0.04514 C -0.05273 0.04514 -0.05273 0.04676 -0.05273 0.04838 " pathEditMode="relative" rAng="0" ptsTypes="AAAAAAAAAAAAAAAAAAA">
                                          <p:cBhvr>
                                            <p:cTn id="6" dur="5000" fill="hold"/>
                                            <p:tgtEl>
                                              <p:spTgt spid="2"/>
                                            </p:tgtEl>
                                            <p:attrNameLst>
                                              <p:attrName>ppt_x</p:attrName>
                                              <p:attrName>ppt_y</p:attrName>
                                            </p:attrNameLst>
                                          </p:cBhvr>
                                          <p:rCtr x="-26354" y="18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0E519-51BD-4648-C931-DAFB0D683D50}"/>
              </a:ext>
            </a:extLst>
          </p:cNvPr>
          <p:cNvSpPr>
            <a:spLocks noGrp="1"/>
          </p:cNvSpPr>
          <p:nvPr>
            <p:ph type="title"/>
          </p:nvPr>
        </p:nvSpPr>
        <p:spPr>
          <a:xfrm>
            <a:off x="4822700" y="2794881"/>
            <a:ext cx="7369300" cy="1297115"/>
          </a:xfrm>
        </p:spPr>
        <p:txBody>
          <a:bodyPr vert="horz" lIns="91440" tIns="45720" rIns="91440" bIns="45720" rtlCol="0" anchor="t">
            <a:normAutofit/>
          </a:bodyPr>
          <a:lstStyle/>
          <a:p>
            <a:r>
              <a:rPr lang="en-US" sz="4000" kern="1200" dirty="0">
                <a:solidFill>
                  <a:schemeClr val="tx2"/>
                </a:solidFill>
                <a:latin typeface="+mj-lt"/>
                <a:ea typeface="+mj-ea"/>
                <a:cs typeface="+mj-cs"/>
              </a:rPr>
              <a:t>Learn More and Stay in Touch at </a:t>
            </a:r>
          </a:p>
        </p:txBody>
      </p:sp>
      <p:sp>
        <p:nvSpPr>
          <p:cNvPr id="3" name="Content Placeholder 2">
            <a:extLst>
              <a:ext uri="{FF2B5EF4-FFF2-40B4-BE49-F238E27FC236}">
                <a16:creationId xmlns:a16="http://schemas.microsoft.com/office/drawing/2014/main" id="{17D629BB-DF41-2843-CD1D-A9690B43A60A}"/>
              </a:ext>
            </a:extLst>
          </p:cNvPr>
          <p:cNvSpPr>
            <a:spLocks noGrp="1"/>
          </p:cNvSpPr>
          <p:nvPr>
            <p:ph idx="1"/>
          </p:nvPr>
        </p:nvSpPr>
        <p:spPr>
          <a:xfrm>
            <a:off x="4822395" y="3715397"/>
            <a:ext cx="7029134" cy="822904"/>
          </a:xfrm>
        </p:spPr>
        <p:txBody>
          <a:bodyPr vert="horz" lIns="91440" tIns="45720" rIns="91440" bIns="45720" rtlCol="0" anchor="b">
            <a:normAutofit fontScale="92500" lnSpcReduction="10000"/>
          </a:bodyPr>
          <a:lstStyle/>
          <a:p>
            <a:pPr marL="0" indent="0">
              <a:buNone/>
            </a:pPr>
            <a:r>
              <a:rPr lang="en-US" sz="6000" kern="1200" dirty="0" err="1">
                <a:solidFill>
                  <a:schemeClr val="tx2"/>
                </a:solidFill>
                <a:effectLst/>
                <a:latin typeface="+mn-lt"/>
                <a:ea typeface="+mn-ea"/>
                <a:cs typeface="+mn-cs"/>
              </a:rPr>
              <a:t>soulcare.substack.com</a:t>
            </a:r>
            <a:r>
              <a:rPr lang="en-US" sz="6000" kern="1200" dirty="0">
                <a:solidFill>
                  <a:schemeClr val="tx2"/>
                </a:solidFill>
                <a:effectLst/>
                <a:latin typeface="+mn-lt"/>
                <a:ea typeface="+mn-ea"/>
                <a:cs typeface="+mn-cs"/>
              </a:rPr>
              <a:t> </a:t>
            </a:r>
            <a:endParaRPr lang="en-US" sz="6000" kern="1200" dirty="0">
              <a:solidFill>
                <a:schemeClr val="tx2"/>
              </a:solidFill>
              <a:latin typeface="+mn-lt"/>
              <a:ea typeface="+mn-ea"/>
              <a:cs typeface="+mn-cs"/>
            </a:endParaRPr>
          </a:p>
        </p:txBody>
      </p:sp>
      <p:pic>
        <p:nvPicPr>
          <p:cNvPr id="14" name="Graphic 13" descr="Email">
            <a:extLst>
              <a:ext uri="{FF2B5EF4-FFF2-40B4-BE49-F238E27FC236}">
                <a16:creationId xmlns:a16="http://schemas.microsoft.com/office/drawing/2014/main" id="{4C0F4569-E435-95DB-2C45-C4B4249132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1" name="Group 20">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2" name="Freeform: Shape 21">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6787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screenshot, font&#10;&#10;Description automatically generated">
            <a:extLst>
              <a:ext uri="{FF2B5EF4-FFF2-40B4-BE49-F238E27FC236}">
                <a16:creationId xmlns:a16="http://schemas.microsoft.com/office/drawing/2014/main" id="{32D966E4-7616-470F-8341-BA34E082BD93}"/>
              </a:ext>
            </a:extLst>
          </p:cNvPr>
          <p:cNvPicPr>
            <a:picLocks noChangeAspect="1"/>
          </p:cNvPicPr>
          <p:nvPr/>
        </p:nvPicPr>
        <p:blipFill rotWithShape="1">
          <a:blip r:embed="rId3"/>
          <a:srcRect t="10219" r="-1" b="10218"/>
          <a:stretch/>
        </p:blipFill>
        <p:spPr>
          <a:xfrm>
            <a:off x="20" y="431"/>
            <a:ext cx="8115280" cy="6408311"/>
          </a:xfrm>
          <a:prstGeom prst="rect">
            <a:avLst/>
          </a:prstGeom>
        </p:spPr>
      </p:pic>
      <p:sp>
        <p:nvSpPr>
          <p:cNvPr id="22" name="Content Placeholder 8">
            <a:extLst>
              <a:ext uri="{FF2B5EF4-FFF2-40B4-BE49-F238E27FC236}">
                <a16:creationId xmlns:a16="http://schemas.microsoft.com/office/drawing/2014/main" id="{8B14BDD0-0536-682F-F964-E255C69CFBDE}"/>
              </a:ext>
            </a:extLst>
          </p:cNvPr>
          <p:cNvSpPr>
            <a:spLocks noGrp="1"/>
          </p:cNvSpPr>
          <p:nvPr>
            <p:ph idx="1"/>
          </p:nvPr>
        </p:nvSpPr>
        <p:spPr>
          <a:xfrm>
            <a:off x="8534704" y="760091"/>
            <a:ext cx="2942813" cy="1471666"/>
          </a:xfrm>
        </p:spPr>
        <p:txBody>
          <a:bodyPr>
            <a:normAutofit/>
          </a:bodyPr>
          <a:lstStyle/>
          <a:p>
            <a:pPr marL="0" indent="0">
              <a:buNone/>
            </a:pPr>
            <a:r>
              <a:rPr lang="en-US" sz="4400" dirty="0"/>
              <a:t>A blessing for us all… </a:t>
            </a:r>
          </a:p>
        </p:txBody>
      </p:sp>
      <p:sp>
        <p:nvSpPr>
          <p:cNvPr id="29" name="Rectangle 2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5557C0E-ABEA-F26B-62C5-8D58A20CAD5D}"/>
              </a:ext>
            </a:extLst>
          </p:cNvPr>
          <p:cNvSpPr txBox="1"/>
          <p:nvPr/>
        </p:nvSpPr>
        <p:spPr>
          <a:xfrm>
            <a:off x="9458889" y="5728577"/>
            <a:ext cx="2942813" cy="369332"/>
          </a:xfrm>
          <a:prstGeom prst="rect">
            <a:avLst/>
          </a:prstGeom>
          <a:noFill/>
        </p:spPr>
        <p:txBody>
          <a:bodyPr wrap="square" rtlCol="0">
            <a:spAutoFit/>
          </a:bodyPr>
          <a:lstStyle/>
          <a:p>
            <a:r>
              <a:rPr lang="en-US" dirty="0" err="1"/>
              <a:t>everymomentholy.com</a:t>
            </a:r>
            <a:endParaRPr lang="en-US" dirty="0"/>
          </a:p>
        </p:txBody>
      </p:sp>
    </p:spTree>
    <p:extLst>
      <p:ext uri="{BB962C8B-B14F-4D97-AF65-F5344CB8AC3E}">
        <p14:creationId xmlns:p14="http://schemas.microsoft.com/office/powerpoint/2010/main" val="389514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784A61-673D-46C8-BC99-953D3F32ABF9}"/>
              </a:ext>
            </a:extLst>
          </p:cNvPr>
          <p:cNvSpPr>
            <a:spLocks noGrp="1"/>
          </p:cNvSpPr>
          <p:nvPr>
            <p:ph type="title"/>
          </p:nvPr>
        </p:nvSpPr>
        <p:spPr>
          <a:xfrm>
            <a:off x="640080" y="325369"/>
            <a:ext cx="4368602" cy="1956841"/>
          </a:xfrm>
        </p:spPr>
        <p:txBody>
          <a:bodyPr anchor="b">
            <a:normAutofit/>
          </a:bodyPr>
          <a:lstStyle/>
          <a:p>
            <a:r>
              <a:rPr lang="en-US" sz="5400"/>
              <a:t>Howdy</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169BC7-2040-B7C4-E497-E14F0168AFA1}"/>
              </a:ext>
            </a:extLst>
          </p:cNvPr>
          <p:cNvSpPr>
            <a:spLocks noGrp="1"/>
          </p:cNvSpPr>
          <p:nvPr>
            <p:ph idx="1"/>
          </p:nvPr>
        </p:nvSpPr>
        <p:spPr>
          <a:xfrm>
            <a:off x="640080" y="2872899"/>
            <a:ext cx="4243589" cy="3320668"/>
          </a:xfrm>
        </p:spPr>
        <p:txBody>
          <a:bodyPr>
            <a:normAutofit fontScale="92500" lnSpcReduction="10000"/>
          </a:bodyPr>
          <a:lstStyle/>
          <a:p>
            <a:r>
              <a:rPr lang="en-US" sz="1800" dirty="0"/>
              <a:t>Bias</a:t>
            </a:r>
          </a:p>
          <a:p>
            <a:pPr lvl="1"/>
            <a:r>
              <a:rPr lang="en-US" sz="1800" dirty="0"/>
              <a:t>Recovering Baptist</a:t>
            </a:r>
          </a:p>
          <a:p>
            <a:pPr lvl="1"/>
            <a:r>
              <a:rPr lang="en-US" sz="1800" dirty="0"/>
              <a:t>Recovering Psychologist </a:t>
            </a:r>
          </a:p>
          <a:p>
            <a:pPr lvl="1"/>
            <a:r>
              <a:rPr lang="en-US" sz="1800" dirty="0"/>
              <a:t>Practicing Pastor and Doctoral Student in Soul Care</a:t>
            </a:r>
          </a:p>
          <a:p>
            <a:r>
              <a:rPr lang="en-US" sz="1800" dirty="0"/>
              <a:t>Assumptions </a:t>
            </a:r>
          </a:p>
          <a:p>
            <a:pPr lvl="1"/>
            <a:r>
              <a:rPr lang="en-US" sz="1800" dirty="0"/>
              <a:t>You have been exposed to care</a:t>
            </a:r>
          </a:p>
          <a:p>
            <a:pPr lvl="1"/>
            <a:r>
              <a:rPr lang="en-US" sz="1800" dirty="0"/>
              <a:t>You will continue to be in training and formation.  </a:t>
            </a:r>
          </a:p>
          <a:p>
            <a:r>
              <a:rPr lang="en-US" sz="1800" dirty="0"/>
              <a:t>Plan </a:t>
            </a:r>
          </a:p>
          <a:p>
            <a:pPr lvl="1"/>
            <a:r>
              <a:rPr lang="en-US" sz="1800" dirty="0"/>
              <a:t>Brief, Practical Overview </a:t>
            </a:r>
          </a:p>
          <a:p>
            <a:pPr lvl="1"/>
            <a:r>
              <a:rPr lang="en-US" sz="1800" dirty="0"/>
              <a:t>Not So Master Class</a:t>
            </a:r>
          </a:p>
        </p:txBody>
      </p:sp>
      <p:pic>
        <p:nvPicPr>
          <p:cNvPr id="5" name="Picture 4" descr="Coach's whistle">
            <a:extLst>
              <a:ext uri="{FF2B5EF4-FFF2-40B4-BE49-F238E27FC236}">
                <a16:creationId xmlns:a16="http://schemas.microsoft.com/office/drawing/2014/main" id="{C82E40FD-9DB1-BD93-B49F-B11F93306556}"/>
              </a:ext>
            </a:extLst>
          </p:cNvPr>
          <p:cNvPicPr>
            <a:picLocks noChangeAspect="1"/>
          </p:cNvPicPr>
          <p:nvPr/>
        </p:nvPicPr>
        <p:blipFill rotWithShape="1">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31414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0E519-51BD-4648-C931-DAFB0D683D50}"/>
              </a:ext>
            </a:extLst>
          </p:cNvPr>
          <p:cNvSpPr>
            <a:spLocks noGrp="1"/>
          </p:cNvSpPr>
          <p:nvPr>
            <p:ph type="title"/>
          </p:nvPr>
        </p:nvSpPr>
        <p:spPr>
          <a:xfrm>
            <a:off x="4822700" y="2794881"/>
            <a:ext cx="7369300" cy="1297115"/>
          </a:xfrm>
        </p:spPr>
        <p:txBody>
          <a:bodyPr vert="horz" lIns="91440" tIns="45720" rIns="91440" bIns="45720" rtlCol="0" anchor="t">
            <a:normAutofit/>
          </a:bodyPr>
          <a:lstStyle/>
          <a:p>
            <a:r>
              <a:rPr lang="en-US" sz="4000" kern="1200" dirty="0">
                <a:solidFill>
                  <a:schemeClr val="tx2"/>
                </a:solidFill>
                <a:latin typeface="+mj-lt"/>
                <a:ea typeface="+mj-ea"/>
                <a:cs typeface="+mj-cs"/>
              </a:rPr>
              <a:t>Learn More and Stay in Touch at </a:t>
            </a:r>
          </a:p>
        </p:txBody>
      </p:sp>
      <p:sp>
        <p:nvSpPr>
          <p:cNvPr id="3" name="Content Placeholder 2">
            <a:extLst>
              <a:ext uri="{FF2B5EF4-FFF2-40B4-BE49-F238E27FC236}">
                <a16:creationId xmlns:a16="http://schemas.microsoft.com/office/drawing/2014/main" id="{17D629BB-DF41-2843-CD1D-A9690B43A60A}"/>
              </a:ext>
            </a:extLst>
          </p:cNvPr>
          <p:cNvSpPr>
            <a:spLocks noGrp="1"/>
          </p:cNvSpPr>
          <p:nvPr>
            <p:ph idx="1"/>
          </p:nvPr>
        </p:nvSpPr>
        <p:spPr>
          <a:xfrm>
            <a:off x="4822395" y="3715397"/>
            <a:ext cx="7029134" cy="822904"/>
          </a:xfrm>
        </p:spPr>
        <p:txBody>
          <a:bodyPr vert="horz" lIns="91440" tIns="45720" rIns="91440" bIns="45720" rtlCol="0" anchor="b">
            <a:normAutofit fontScale="92500" lnSpcReduction="10000"/>
          </a:bodyPr>
          <a:lstStyle/>
          <a:p>
            <a:pPr marL="0" indent="0">
              <a:buNone/>
            </a:pPr>
            <a:r>
              <a:rPr lang="en-US" sz="6000" kern="1200" dirty="0" err="1">
                <a:solidFill>
                  <a:schemeClr val="tx2"/>
                </a:solidFill>
                <a:effectLst/>
                <a:latin typeface="+mn-lt"/>
                <a:ea typeface="+mn-ea"/>
                <a:cs typeface="+mn-cs"/>
              </a:rPr>
              <a:t>soulcare.substack.com</a:t>
            </a:r>
            <a:r>
              <a:rPr lang="en-US" sz="6000" kern="1200" dirty="0">
                <a:solidFill>
                  <a:schemeClr val="tx2"/>
                </a:solidFill>
                <a:effectLst/>
                <a:latin typeface="+mn-lt"/>
                <a:ea typeface="+mn-ea"/>
                <a:cs typeface="+mn-cs"/>
              </a:rPr>
              <a:t> </a:t>
            </a:r>
            <a:endParaRPr lang="en-US" sz="6000" kern="1200" dirty="0">
              <a:solidFill>
                <a:schemeClr val="tx2"/>
              </a:solidFill>
              <a:latin typeface="+mn-lt"/>
              <a:ea typeface="+mn-ea"/>
              <a:cs typeface="+mn-cs"/>
            </a:endParaRPr>
          </a:p>
        </p:txBody>
      </p:sp>
      <p:pic>
        <p:nvPicPr>
          <p:cNvPr id="14" name="Graphic 13" descr="Email">
            <a:extLst>
              <a:ext uri="{FF2B5EF4-FFF2-40B4-BE49-F238E27FC236}">
                <a16:creationId xmlns:a16="http://schemas.microsoft.com/office/drawing/2014/main" id="{4C0F4569-E435-95DB-2C45-C4B4249132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1" name="Group 20">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2" name="Freeform: Shape 21">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5124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9" name="Freeform: Shape 8">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682" b="-1"/>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3" name="Freeform: Shape 12">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494CD0BC-73F5-8BDE-BD2E-5425C08DE975}"/>
              </a:ext>
            </a:extLst>
          </p:cNvPr>
          <p:cNvSpPr txBox="1"/>
          <p:nvPr/>
        </p:nvSpPr>
        <p:spPr>
          <a:xfrm>
            <a:off x="229519" y="901187"/>
            <a:ext cx="2756893" cy="1200329"/>
          </a:xfrm>
          <a:prstGeom prst="rect">
            <a:avLst/>
          </a:prstGeom>
          <a:noFill/>
        </p:spPr>
        <p:txBody>
          <a:bodyPr wrap="square">
            <a:spAutoFit/>
          </a:bodyPr>
          <a:lstStyle/>
          <a:p>
            <a:r>
              <a:rPr lang="en-US" sz="3600" dirty="0"/>
              <a:t>Daniel </a:t>
            </a:r>
          </a:p>
          <a:p>
            <a:r>
              <a:rPr lang="en-US" sz="3600" dirty="0"/>
              <a:t>the Stylite </a:t>
            </a:r>
          </a:p>
        </p:txBody>
      </p:sp>
      <p:sp>
        <p:nvSpPr>
          <p:cNvPr id="6" name="TextBox 5">
            <a:extLst>
              <a:ext uri="{FF2B5EF4-FFF2-40B4-BE49-F238E27FC236}">
                <a16:creationId xmlns:a16="http://schemas.microsoft.com/office/drawing/2014/main" id="{6628DB18-5A66-9687-A3A4-AAC78652BD6F}"/>
              </a:ext>
            </a:extLst>
          </p:cNvPr>
          <p:cNvSpPr txBox="1"/>
          <p:nvPr/>
        </p:nvSpPr>
        <p:spPr>
          <a:xfrm>
            <a:off x="229519" y="2101516"/>
            <a:ext cx="2529723" cy="13388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409-493</a:t>
            </a:r>
          </a:p>
          <a:p>
            <a:pPr marL="285750" indent="-285750">
              <a:buFont typeface="Arial" panose="020B0604020202020204" pitchFamily="34" charset="0"/>
              <a:buChar char="•"/>
            </a:pPr>
            <a:r>
              <a:rPr lang="en-US" b="0" i="0" u="none" strike="noStrike" dirty="0">
                <a:solidFill>
                  <a:srgbClr val="222222"/>
                </a:solidFill>
                <a:effectLst/>
                <a:latin typeface="Arial" panose="020B0604020202020204" pitchFamily="34" charset="0"/>
              </a:rPr>
              <a:t>33 years on a pillar near the city of </a:t>
            </a:r>
            <a:r>
              <a:rPr lang="en-US" b="0" i="0" u="none" strike="noStrike" dirty="0">
                <a:solidFill>
                  <a:srgbClr val="0B0080"/>
                </a:solidFill>
                <a:effectLst/>
                <a:latin typeface="Arial" panose="020B0604020202020204" pitchFamily="34" charset="0"/>
              </a:rPr>
              <a:t>Constantinople</a:t>
            </a:r>
            <a:endParaRPr lang="en-US" dirty="0"/>
          </a:p>
        </p:txBody>
      </p:sp>
    </p:spTree>
    <p:extLst>
      <p:ext uri="{BB962C8B-B14F-4D97-AF65-F5344CB8AC3E}">
        <p14:creationId xmlns:p14="http://schemas.microsoft.com/office/powerpoint/2010/main" val="152954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259737">
            <a:off x="2994433" y="1206228"/>
            <a:ext cx="4903173" cy="4445544"/>
          </a:xfrm>
        </p:spPr>
      </p:pic>
      <p:sp>
        <p:nvSpPr>
          <p:cNvPr id="5" name="TextBox 4"/>
          <p:cNvSpPr txBox="1"/>
          <p:nvPr/>
        </p:nvSpPr>
        <p:spPr>
          <a:xfrm>
            <a:off x="9405216" y="5113711"/>
            <a:ext cx="1681871" cy="769441"/>
          </a:xfrm>
          <a:prstGeom prst="rect">
            <a:avLst/>
          </a:prstGeom>
          <a:noFill/>
        </p:spPr>
        <p:txBody>
          <a:bodyPr wrap="none" rtlCol="0">
            <a:spAutoFit/>
          </a:bodyPr>
          <a:lstStyle/>
          <a:p>
            <a:r>
              <a:rPr lang="en-US" sz="4400" b="1" dirty="0"/>
              <a:t>Daniel</a:t>
            </a:r>
            <a:endParaRPr lang="en-US" b="1" dirty="0"/>
          </a:p>
        </p:txBody>
      </p:sp>
      <p:sp>
        <p:nvSpPr>
          <p:cNvPr id="6" name="TextBox 5"/>
          <p:cNvSpPr txBox="1"/>
          <p:nvPr/>
        </p:nvSpPr>
        <p:spPr>
          <a:xfrm>
            <a:off x="4683940" y="451262"/>
            <a:ext cx="1613941" cy="769441"/>
          </a:xfrm>
          <a:prstGeom prst="rect">
            <a:avLst/>
          </a:prstGeom>
          <a:noFill/>
        </p:spPr>
        <p:txBody>
          <a:bodyPr wrap="square" rtlCol="0">
            <a:spAutoFit/>
          </a:bodyPr>
          <a:lstStyle/>
          <a:p>
            <a:r>
              <a:rPr lang="en-US" sz="4400" b="1" dirty="0"/>
              <a:t>God</a:t>
            </a:r>
          </a:p>
        </p:txBody>
      </p:sp>
      <p:sp>
        <p:nvSpPr>
          <p:cNvPr id="7" name="TextBox 6"/>
          <p:cNvSpPr txBox="1"/>
          <p:nvPr/>
        </p:nvSpPr>
        <p:spPr>
          <a:xfrm>
            <a:off x="786064" y="4818394"/>
            <a:ext cx="2892135" cy="1200329"/>
          </a:xfrm>
          <a:prstGeom prst="rect">
            <a:avLst/>
          </a:prstGeom>
          <a:noFill/>
        </p:spPr>
        <p:txBody>
          <a:bodyPr wrap="square" rtlCol="0">
            <a:spAutoFit/>
          </a:bodyPr>
          <a:lstStyle/>
          <a:p>
            <a:r>
              <a:rPr lang="en-US" sz="3600" b="1" dirty="0"/>
              <a:t>Person in need of Care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578" y="3863113"/>
            <a:ext cx="1404996" cy="2155610"/>
          </a:xfrm>
          <a:prstGeom prst="rect">
            <a:avLst/>
          </a:prstGeom>
        </p:spPr>
      </p:pic>
    </p:spTree>
    <p:extLst>
      <p:ext uri="{BB962C8B-B14F-4D97-AF65-F5344CB8AC3E}">
        <p14:creationId xmlns:p14="http://schemas.microsoft.com/office/powerpoint/2010/main" val="119065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a:cxnSpLocks/>
          </p:cNvCxnSpPr>
          <p:nvPr/>
        </p:nvCxnSpPr>
        <p:spPr>
          <a:xfrm>
            <a:off x="6579486" y="784341"/>
            <a:ext cx="53927" cy="5343743"/>
          </a:xfrm>
          <a:prstGeom prst="straightConnector1">
            <a:avLst/>
          </a:prstGeom>
          <a:ln w="44450">
            <a:solidFill>
              <a:schemeClr val="accent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63499" y="1748052"/>
            <a:ext cx="3765518" cy="3416320"/>
          </a:xfrm>
          <a:prstGeom prst="rect">
            <a:avLst/>
          </a:prstGeom>
          <a:noFill/>
        </p:spPr>
        <p:txBody>
          <a:bodyPr wrap="none" rtlCol="0">
            <a:spAutoFit/>
          </a:bodyPr>
          <a:lstStyle/>
          <a:p>
            <a:endParaRPr lang="en-US" sz="3600" dirty="0">
              <a:latin typeface="American Typewriter" charset="0"/>
              <a:ea typeface="American Typewriter" charset="0"/>
              <a:cs typeface="American Typewriter" charset="0"/>
            </a:endParaRPr>
          </a:p>
          <a:p>
            <a:r>
              <a:rPr lang="en-US" sz="3600" dirty="0">
                <a:latin typeface="American Typewriter" charset="0"/>
                <a:ea typeface="American Typewriter" charset="0"/>
                <a:cs typeface="American Typewriter" charset="0"/>
              </a:rPr>
              <a:t>Reaching to God</a:t>
            </a:r>
          </a:p>
          <a:p>
            <a:endParaRPr lang="en-US" sz="3600" dirty="0">
              <a:latin typeface="American Typewriter" charset="0"/>
              <a:ea typeface="American Typewriter" charset="0"/>
              <a:cs typeface="American Typewriter" charset="0"/>
            </a:endParaRPr>
          </a:p>
          <a:p>
            <a:endParaRPr lang="en-US" sz="3600" dirty="0">
              <a:latin typeface="American Typewriter" charset="0"/>
              <a:ea typeface="American Typewriter" charset="0"/>
              <a:cs typeface="American Typewriter" charset="0"/>
            </a:endParaRPr>
          </a:p>
          <a:p>
            <a:r>
              <a:rPr lang="en-US" sz="3600" dirty="0">
                <a:latin typeface="American Typewriter" charset="0"/>
                <a:ea typeface="American Typewriter" charset="0"/>
                <a:cs typeface="American Typewriter" charset="0"/>
              </a:rPr>
              <a:t>Rooted in Earth</a:t>
            </a:r>
          </a:p>
          <a:p>
            <a:endParaRPr lang="en-US" sz="3600" dirty="0">
              <a:latin typeface="American Typewriter" charset="0"/>
              <a:ea typeface="American Typewriter" charset="0"/>
              <a:cs typeface="American Typewriter"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931" y="508821"/>
            <a:ext cx="3806658" cy="5840352"/>
          </a:xfrm>
          <a:prstGeom prst="rect">
            <a:avLst/>
          </a:prstGeom>
        </p:spPr>
      </p:pic>
      <p:sp>
        <p:nvSpPr>
          <p:cNvPr id="13" name="TextBox 12"/>
          <p:cNvSpPr txBox="1"/>
          <p:nvPr/>
        </p:nvSpPr>
        <p:spPr>
          <a:xfrm>
            <a:off x="1908681" y="784341"/>
            <a:ext cx="3649908" cy="1754326"/>
          </a:xfrm>
          <a:prstGeom prst="rect">
            <a:avLst/>
          </a:prstGeom>
          <a:noFill/>
        </p:spPr>
        <p:txBody>
          <a:bodyPr wrap="square" rtlCol="0">
            <a:spAutoFit/>
          </a:bodyPr>
          <a:lstStyle/>
          <a:p>
            <a:r>
              <a:rPr lang="en-US" sz="3600" dirty="0">
                <a:latin typeface="American Typewriter" charset="0"/>
                <a:ea typeface="American Typewriter" charset="0"/>
                <a:cs typeface="American Typewriter" charset="0"/>
              </a:rPr>
              <a:t>Where you stand </a:t>
            </a:r>
          </a:p>
          <a:p>
            <a:r>
              <a:rPr lang="en-US" sz="3600" dirty="0">
                <a:latin typeface="American Typewriter" charset="0"/>
                <a:ea typeface="American Typewriter" charset="0"/>
                <a:cs typeface="American Typewriter" charset="0"/>
              </a:rPr>
              <a:t>as a pastor:</a:t>
            </a:r>
          </a:p>
        </p:txBody>
      </p:sp>
    </p:spTree>
    <p:extLst>
      <p:ext uri="{BB962C8B-B14F-4D97-AF65-F5344CB8AC3E}">
        <p14:creationId xmlns:p14="http://schemas.microsoft.com/office/powerpoint/2010/main" val="37966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ycle with People">
            <a:extLst>
              <a:ext uri="{FF2B5EF4-FFF2-40B4-BE49-F238E27FC236}">
                <a16:creationId xmlns:a16="http://schemas.microsoft.com/office/drawing/2014/main" id="{E06E4B1C-D17A-28DD-7224-051F6B3C34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 y="2121468"/>
            <a:ext cx="2968480" cy="2968480"/>
          </a:xfrm>
          <a:prstGeom prst="rect">
            <a:avLst/>
          </a:prstGeom>
        </p:spPr>
      </p:pic>
      <p:sp>
        <p:nvSpPr>
          <p:cNvPr id="3" name="Content Placeholder 2"/>
          <p:cNvSpPr>
            <a:spLocks noGrp="1"/>
          </p:cNvSpPr>
          <p:nvPr>
            <p:ph idx="1"/>
          </p:nvPr>
        </p:nvSpPr>
        <p:spPr>
          <a:xfrm>
            <a:off x="686952" y="656031"/>
            <a:ext cx="11866449" cy="1391138"/>
          </a:xfrm>
        </p:spPr>
        <p:txBody>
          <a:bodyPr anchor="ctr">
            <a:normAutofit/>
          </a:bodyPr>
          <a:lstStyle/>
          <a:p>
            <a:pPr marL="0" indent="0">
              <a:buNone/>
            </a:pPr>
            <a:r>
              <a:rPr lang="en-US" sz="3600" dirty="0">
                <a:solidFill>
                  <a:srgbClr val="0070C0"/>
                </a:solidFill>
              </a:rPr>
              <a:t>The Work of Soul / Pastoral / Spiritual/ Congregational  Care </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CFA6C4A7-B75C-2C35-0BA2-56B5A2251B0F}"/>
              </a:ext>
            </a:extLst>
          </p:cNvPr>
          <p:cNvSpPr txBox="1"/>
          <p:nvPr/>
        </p:nvSpPr>
        <p:spPr>
          <a:xfrm>
            <a:off x="2966937" y="2121469"/>
            <a:ext cx="8712682" cy="3785652"/>
          </a:xfrm>
          <a:prstGeom prst="rect">
            <a:avLst/>
          </a:prstGeom>
          <a:solidFill>
            <a:schemeClr val="accent1"/>
          </a:solidFill>
        </p:spPr>
        <p:txBody>
          <a:bodyPr wrap="square" rtlCol="0">
            <a:spAutoFit/>
          </a:bodyPr>
          <a:lstStyle/>
          <a:p>
            <a:pPr marL="0" marR="0"/>
            <a:r>
              <a:rPr lang="en-US" sz="4000" dirty="0">
                <a:solidFill>
                  <a:schemeClr val="bg1"/>
                </a:solidFill>
                <a:effectLst/>
                <a:latin typeface="Times New Roman" panose="02020603050405020304" pitchFamily="18" charset="0"/>
                <a:ea typeface="Times New Roman" panose="02020603050405020304" pitchFamily="18" charset="0"/>
              </a:rPr>
              <a:t>The work of care is concern and action for the well-being of souls.  The soul includes the totality of a person, including their spiritual, physical, psychological, and relational health and well-being. </a:t>
            </a:r>
            <a:endParaRPr lang="en-US" dirty="0">
              <a:solidFill>
                <a:schemeClr val="bg1"/>
              </a:solidFill>
            </a:endParaRPr>
          </a:p>
        </p:txBody>
      </p:sp>
    </p:spTree>
    <p:extLst>
      <p:ext uri="{BB962C8B-B14F-4D97-AF65-F5344CB8AC3E}">
        <p14:creationId xmlns:p14="http://schemas.microsoft.com/office/powerpoint/2010/main" val="4219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47FF-1F88-8A19-EC67-856AD6275DFD}"/>
              </a:ext>
            </a:extLst>
          </p:cNvPr>
          <p:cNvSpPr>
            <a:spLocks noGrp="1"/>
          </p:cNvSpPr>
          <p:nvPr>
            <p:ph type="title"/>
          </p:nvPr>
        </p:nvSpPr>
        <p:spPr>
          <a:xfrm>
            <a:off x="838200" y="365125"/>
            <a:ext cx="10515600" cy="425289"/>
          </a:xfrm>
        </p:spPr>
        <p:txBody>
          <a:bodyPr>
            <a:normAutofit fontScale="90000"/>
          </a:bodyPr>
          <a:lstStyle/>
          <a:p>
            <a:r>
              <a:rPr lang="en-US" dirty="0"/>
              <a:t>Continued…</a:t>
            </a:r>
          </a:p>
        </p:txBody>
      </p:sp>
      <p:sp>
        <p:nvSpPr>
          <p:cNvPr id="3" name="Content Placeholder 2">
            <a:extLst>
              <a:ext uri="{FF2B5EF4-FFF2-40B4-BE49-F238E27FC236}">
                <a16:creationId xmlns:a16="http://schemas.microsoft.com/office/drawing/2014/main" id="{A1D0570B-C142-B0D1-A656-B32F1B4FDE5B}"/>
              </a:ext>
            </a:extLst>
          </p:cNvPr>
          <p:cNvSpPr>
            <a:spLocks noGrp="1"/>
          </p:cNvSpPr>
          <p:nvPr>
            <p:ph idx="1"/>
          </p:nvPr>
        </p:nvSpPr>
        <p:spPr>
          <a:xfrm>
            <a:off x="838200" y="914400"/>
            <a:ext cx="10661542" cy="5262563"/>
          </a:xfrm>
          <a:solidFill>
            <a:schemeClr val="accent1"/>
          </a:solidFill>
        </p:spPr>
        <p:txBody>
          <a:bodyPr>
            <a:normAutofit fontScale="70000" lnSpcReduction="20000"/>
          </a:bodyPr>
          <a:lstStyle/>
          <a:p>
            <a:pPr marL="0" marR="0"/>
            <a:endParaRPr lang="en-US" sz="2800" dirty="0">
              <a:effectLst/>
              <a:latin typeface="Times New Roman" panose="02020603050405020304" pitchFamily="18" charset="0"/>
              <a:ea typeface="Times New Roman" panose="02020603050405020304" pitchFamily="18" charset="0"/>
            </a:endParaRPr>
          </a:p>
          <a:p>
            <a:pPr marL="0" marR="0" indent="0">
              <a:lnSpc>
                <a:spcPct val="120000"/>
              </a:lnSpc>
              <a:buNone/>
            </a:pPr>
            <a:r>
              <a:rPr lang="en-US" sz="4700" dirty="0">
                <a:solidFill>
                  <a:schemeClr val="bg1"/>
                </a:solidFill>
                <a:effectLst/>
                <a:latin typeface="Times New Roman" panose="02020603050405020304" pitchFamily="18" charset="0"/>
                <a:ea typeface="Times New Roman" panose="02020603050405020304" pitchFamily="18" charset="0"/>
              </a:rPr>
              <a:t>Soul care providers help and collaborate but can’t fix or save. </a:t>
            </a:r>
            <a:r>
              <a:rPr lang="en-US" sz="4700" dirty="0">
                <a:solidFill>
                  <a:schemeClr val="bg1"/>
                </a:solidFill>
                <a:latin typeface="Times New Roman" panose="02020603050405020304" pitchFamily="18" charset="0"/>
                <a:ea typeface="Times New Roman" panose="02020603050405020304" pitchFamily="18" charset="0"/>
              </a:rPr>
              <a:t>P</a:t>
            </a:r>
            <a:r>
              <a:rPr lang="en-US" sz="4700" dirty="0">
                <a:solidFill>
                  <a:schemeClr val="bg1"/>
                </a:solidFill>
                <a:effectLst/>
                <a:latin typeface="Times New Roman" panose="02020603050405020304" pitchFamily="18" charset="0"/>
                <a:ea typeface="Times New Roman" panose="02020603050405020304" pitchFamily="18" charset="0"/>
              </a:rPr>
              <a:t>roviders participate in God’s encounter with suffering and evil, which takes many forms, such as trauma, grief, anxiety, sadness, illness, isolation, anger, injury, instability, and more.  </a:t>
            </a:r>
          </a:p>
          <a:p>
            <a:pPr marL="0" marR="0" indent="0">
              <a:lnSpc>
                <a:spcPct val="120000"/>
              </a:lnSpc>
              <a:buNone/>
            </a:pPr>
            <a:r>
              <a:rPr lang="en-US" sz="4700" dirty="0">
                <a:solidFill>
                  <a:schemeClr val="bg1"/>
                </a:solidFill>
                <a:effectLst/>
                <a:latin typeface="Times New Roman" panose="02020603050405020304" pitchFamily="18" charset="0"/>
                <a:ea typeface="Times New Roman" panose="02020603050405020304" pitchFamily="18" charset="0"/>
              </a:rPr>
              <a:t>Soul care can be healing, comforting, and clarifying, but not necessarily curative.  It is an openness to healing and wholeness that God chooses to offer, and people choose to receive and share. </a:t>
            </a:r>
          </a:p>
          <a:p>
            <a:endParaRPr lang="en-US" dirty="0"/>
          </a:p>
          <a:p>
            <a:endParaRPr lang="en-US" dirty="0"/>
          </a:p>
        </p:txBody>
      </p:sp>
    </p:spTree>
    <p:extLst>
      <p:ext uri="{BB962C8B-B14F-4D97-AF65-F5344CB8AC3E}">
        <p14:creationId xmlns:p14="http://schemas.microsoft.com/office/powerpoint/2010/main" val="4704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7F0943-5AA6-C2FE-E59C-A22E1C85FE16}"/>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effectLst/>
                <a:latin typeface="Arial Unicode MS" panose="020B0604020202020204" pitchFamily="34" charset="-128"/>
                <a:ea typeface="Arial Unicode MS" panose="020B0604020202020204" pitchFamily="34" charset="-128"/>
              </a:rPr>
              <a:t>The Primary Tasks for Caregivers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E9EED5F5-9A6E-6B72-4A51-1DFDB1921D06}"/>
              </a:ext>
            </a:extLst>
          </p:cNvPr>
          <p:cNvGraphicFramePr>
            <a:graphicFrameLocks noGrp="1"/>
          </p:cNvGraphicFramePr>
          <p:nvPr>
            <p:ph idx="1"/>
            <p:extLst>
              <p:ext uri="{D42A27DB-BD31-4B8C-83A1-F6EECF244321}">
                <p14:modId xmlns:p14="http://schemas.microsoft.com/office/powerpoint/2010/main" val="366338384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8EFA842-93E2-DFF3-D4E4-71EB338B268D}"/>
              </a:ext>
            </a:extLst>
          </p:cNvPr>
          <p:cNvSpPr txBox="1"/>
          <p:nvPr/>
        </p:nvSpPr>
        <p:spPr>
          <a:xfrm>
            <a:off x="8341129" y="5568042"/>
            <a:ext cx="2873828" cy="369332"/>
          </a:xfrm>
          <a:prstGeom prst="rect">
            <a:avLst/>
          </a:prstGeom>
          <a:noFill/>
        </p:spPr>
        <p:txBody>
          <a:bodyPr wrap="square" rtlCol="0">
            <a:spAutoFit/>
          </a:bodyPr>
          <a:lstStyle/>
          <a:p>
            <a:r>
              <a:rPr lang="en-US" dirty="0"/>
              <a:t>Adapted from Elaine Heath</a:t>
            </a:r>
          </a:p>
        </p:txBody>
      </p:sp>
    </p:spTree>
    <p:extLst>
      <p:ext uri="{BB962C8B-B14F-4D97-AF65-F5344CB8AC3E}">
        <p14:creationId xmlns:p14="http://schemas.microsoft.com/office/powerpoint/2010/main" val="2043778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881</TotalTime>
  <Words>556</Words>
  <Application>Microsoft Macintosh PowerPoint</Application>
  <PresentationFormat>Widescreen</PresentationFormat>
  <Paragraphs>92</Paragraphs>
  <Slides>19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 Unicode MS</vt:lpstr>
      <vt:lpstr>Meiryo</vt:lpstr>
      <vt:lpstr>AkayaTelivigala</vt:lpstr>
      <vt:lpstr>American Typewriter</vt:lpstr>
      <vt:lpstr>Arial</vt:lpstr>
      <vt:lpstr>Calibri</vt:lpstr>
      <vt:lpstr>Calibri Light</vt:lpstr>
      <vt:lpstr>Source Sans Pro</vt:lpstr>
      <vt:lpstr>Times New Roman</vt:lpstr>
      <vt:lpstr>Office Theme</vt:lpstr>
      <vt:lpstr>The Ministry of  Soul / Pastoral / Spiritual /Congregational Care</vt:lpstr>
      <vt:lpstr>Howdy</vt:lpstr>
      <vt:lpstr>Learn More and Stay in Touch at </vt:lpstr>
      <vt:lpstr>PowerPoint Presentation</vt:lpstr>
      <vt:lpstr>PowerPoint Presentation</vt:lpstr>
      <vt:lpstr>PowerPoint Presentation</vt:lpstr>
      <vt:lpstr>PowerPoint Presentation</vt:lpstr>
      <vt:lpstr>Continued…</vt:lpstr>
      <vt:lpstr>The Primary Tasks for Caregivers</vt:lpstr>
      <vt:lpstr>Web of Community Care  </vt:lpstr>
      <vt:lpstr>And Now For Something Completely Different:   You Are Not… </vt:lpstr>
      <vt:lpstr>Guidelines for Counseling by Clergy of the Virginia Annual Conference </vt:lpstr>
      <vt:lpstr>PowerPoint Presentation</vt:lpstr>
      <vt:lpstr>PowerPoint Presentation</vt:lpstr>
      <vt:lpstr>PowerPoint Presentation</vt:lpstr>
      <vt:lpstr>PowerPoint Presentation</vt:lpstr>
      <vt:lpstr>Not So</vt:lpstr>
      <vt:lpstr>Learn More and Stay in Touch at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Pastoral Care </dc:title>
  <dc:creator>Bert Cloud</dc:creator>
  <cp:lastModifiedBy>Bert Cloud</cp:lastModifiedBy>
  <cp:revision>30</cp:revision>
  <dcterms:created xsi:type="dcterms:W3CDTF">2017-05-31T19:55:18Z</dcterms:created>
  <dcterms:modified xsi:type="dcterms:W3CDTF">2024-05-01T13:52:29Z</dcterms:modified>
</cp:coreProperties>
</file>