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1"/>
  </p:sldMasterIdLst>
  <p:notesMasterIdLst>
    <p:notesMasterId r:id="rId60"/>
  </p:notesMasterIdLst>
  <p:sldIdLst>
    <p:sldId id="256" r:id="rId2"/>
    <p:sldId id="312" r:id="rId3"/>
    <p:sldId id="258" r:id="rId4"/>
    <p:sldId id="257" r:id="rId5"/>
    <p:sldId id="259" r:id="rId6"/>
    <p:sldId id="260" r:id="rId7"/>
    <p:sldId id="261" r:id="rId8"/>
    <p:sldId id="262" r:id="rId9"/>
    <p:sldId id="263" r:id="rId10"/>
    <p:sldId id="265" r:id="rId11"/>
    <p:sldId id="266" r:id="rId12"/>
    <p:sldId id="267" r:id="rId13"/>
    <p:sldId id="270" r:id="rId14"/>
    <p:sldId id="269" r:id="rId15"/>
    <p:sldId id="268" r:id="rId16"/>
    <p:sldId id="271" r:id="rId17"/>
    <p:sldId id="272" r:id="rId18"/>
    <p:sldId id="273" r:id="rId19"/>
    <p:sldId id="274" r:id="rId20"/>
    <p:sldId id="282" r:id="rId21"/>
    <p:sldId id="275" r:id="rId22"/>
    <p:sldId id="276" r:id="rId23"/>
    <p:sldId id="277" r:id="rId24"/>
    <p:sldId id="278" r:id="rId25"/>
    <p:sldId id="279" r:id="rId26"/>
    <p:sldId id="280" r:id="rId27"/>
    <p:sldId id="281" r:id="rId28"/>
    <p:sldId id="283" r:id="rId29"/>
    <p:sldId id="284" r:id="rId30"/>
    <p:sldId id="285" r:id="rId31"/>
    <p:sldId id="286" r:id="rId32"/>
    <p:sldId id="287" r:id="rId33"/>
    <p:sldId id="313" r:id="rId34"/>
    <p:sldId id="288" r:id="rId35"/>
    <p:sldId id="289" r:id="rId36"/>
    <p:sldId id="290" r:id="rId37"/>
    <p:sldId id="291" r:id="rId38"/>
    <p:sldId id="293" r:id="rId39"/>
    <p:sldId id="294" r:id="rId40"/>
    <p:sldId id="298" r:id="rId41"/>
    <p:sldId id="299" r:id="rId42"/>
    <p:sldId id="300" r:id="rId43"/>
    <p:sldId id="301" r:id="rId44"/>
    <p:sldId id="302" r:id="rId45"/>
    <p:sldId id="296" r:id="rId46"/>
    <p:sldId id="307" r:id="rId47"/>
    <p:sldId id="295" r:id="rId48"/>
    <p:sldId id="314" r:id="rId49"/>
    <p:sldId id="316" r:id="rId50"/>
    <p:sldId id="317" r:id="rId51"/>
    <p:sldId id="318" r:id="rId52"/>
    <p:sldId id="319" r:id="rId53"/>
    <p:sldId id="320" r:id="rId54"/>
    <p:sldId id="315" r:id="rId55"/>
    <p:sldId id="311" r:id="rId56"/>
    <p:sldId id="308" r:id="rId57"/>
    <p:sldId id="309" r:id="rId58"/>
    <p:sldId id="310"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94"/>
    <p:restoredTop sz="60915"/>
  </p:normalViewPr>
  <p:slideViewPr>
    <p:cSldViewPr snapToGrid="0">
      <p:cViewPr varScale="1">
        <p:scale>
          <a:sx n="72" d="100"/>
          <a:sy n="72" d="100"/>
        </p:scale>
        <p:origin x="1216"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3" d="100"/>
          <a:sy n="93" d="100"/>
        </p:scale>
        <p:origin x="3784"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409E6-E6DF-9F4F-BE97-6E9D6CCA3B7D}" type="datetimeFigureOut">
              <a:rPr lang="en-US" smtClean="0"/>
              <a:t>5/17/24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DC00F-A945-BD42-82D6-FFD6584B2501}" type="slidenum">
              <a:rPr lang="en-US" smtClean="0"/>
              <a:t>‹#›</a:t>
            </a:fld>
            <a:endParaRPr lang="en-US"/>
          </a:p>
        </p:txBody>
      </p:sp>
    </p:spTree>
    <p:extLst>
      <p:ext uri="{BB962C8B-B14F-4D97-AF65-F5344CB8AC3E}">
        <p14:creationId xmlns:p14="http://schemas.microsoft.com/office/powerpoint/2010/main" val="3095877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1</a:t>
            </a:fld>
            <a:endParaRPr lang="en-US"/>
          </a:p>
        </p:txBody>
      </p:sp>
    </p:spTree>
    <p:extLst>
      <p:ext uri="{BB962C8B-B14F-4D97-AF65-F5344CB8AC3E}">
        <p14:creationId xmlns:p14="http://schemas.microsoft.com/office/powerpoint/2010/main" val="3051081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for example, when Paul says, "the scriptures (</a:t>
            </a:r>
            <a:r>
              <a:rPr lang="en-US" dirty="0" err="1"/>
              <a:t>graphai</a:t>
            </a:r>
            <a:r>
              <a:rPr lang="en-US" dirty="0"/>
              <a:t>)" he is talking about the law and prophets most likely. Not anything in the NT.</a:t>
            </a:r>
          </a:p>
        </p:txBody>
      </p:sp>
      <p:sp>
        <p:nvSpPr>
          <p:cNvPr id="4" name="Slide Number Placeholder 3"/>
          <p:cNvSpPr>
            <a:spLocks noGrp="1"/>
          </p:cNvSpPr>
          <p:nvPr>
            <p:ph type="sldNum" sz="quarter" idx="5"/>
          </p:nvPr>
        </p:nvSpPr>
        <p:spPr/>
        <p:txBody>
          <a:bodyPr/>
          <a:lstStyle/>
          <a:p>
            <a:fld id="{8BEDC00F-A945-BD42-82D6-FFD6584B2501}" type="slidenum">
              <a:rPr lang="en-US" smtClean="0"/>
              <a:t>12</a:t>
            </a:fld>
            <a:endParaRPr lang="en-US"/>
          </a:p>
        </p:txBody>
      </p:sp>
    </p:spTree>
    <p:extLst>
      <p:ext uri="{BB962C8B-B14F-4D97-AF65-F5344CB8AC3E}">
        <p14:creationId xmlns:p14="http://schemas.microsoft.com/office/powerpoint/2010/main" val="3474459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Qumran gives us an idea of the relative fluidity of the third section and the relative fixity of the first two. A first century library (albeit with some fragments).</a:t>
            </a:r>
          </a:p>
        </p:txBody>
      </p:sp>
      <p:sp>
        <p:nvSpPr>
          <p:cNvPr id="4" name="Slide Number Placeholder 3"/>
          <p:cNvSpPr>
            <a:spLocks noGrp="1"/>
          </p:cNvSpPr>
          <p:nvPr>
            <p:ph type="sldNum" sz="quarter" idx="5"/>
          </p:nvPr>
        </p:nvSpPr>
        <p:spPr/>
        <p:txBody>
          <a:bodyPr/>
          <a:lstStyle/>
          <a:p>
            <a:fld id="{8BEDC00F-A945-BD42-82D6-FFD6584B2501}" type="slidenum">
              <a:rPr lang="en-US" smtClean="0"/>
              <a:t>13</a:t>
            </a:fld>
            <a:endParaRPr lang="en-US"/>
          </a:p>
        </p:txBody>
      </p:sp>
    </p:spTree>
    <p:extLst>
      <p:ext uri="{BB962C8B-B14F-4D97-AF65-F5344CB8AC3E}">
        <p14:creationId xmlns:p14="http://schemas.microsoft.com/office/powerpoint/2010/main" val="2696039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Qumran gives us an idea of the relative fluidity of the third section and the relative fixity of the first two. A first century library (albeit with some fragments).</a:t>
            </a:r>
          </a:p>
        </p:txBody>
      </p:sp>
      <p:sp>
        <p:nvSpPr>
          <p:cNvPr id="4" name="Slide Number Placeholder 3"/>
          <p:cNvSpPr>
            <a:spLocks noGrp="1"/>
          </p:cNvSpPr>
          <p:nvPr>
            <p:ph type="sldNum" sz="quarter" idx="5"/>
          </p:nvPr>
        </p:nvSpPr>
        <p:spPr/>
        <p:txBody>
          <a:bodyPr/>
          <a:lstStyle/>
          <a:p>
            <a:fld id="{8BEDC00F-A945-BD42-82D6-FFD6584B2501}" type="slidenum">
              <a:rPr lang="en-US" smtClean="0"/>
              <a:t>14</a:t>
            </a:fld>
            <a:endParaRPr lang="en-US"/>
          </a:p>
        </p:txBody>
      </p:sp>
    </p:spTree>
    <p:extLst>
      <p:ext uri="{BB962C8B-B14F-4D97-AF65-F5344CB8AC3E}">
        <p14:creationId xmlns:p14="http://schemas.microsoft.com/office/powerpoint/2010/main" val="1694733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more finalized canonizing process happened after the destruction of the Temple, but even then, it was </a:t>
            </a:r>
            <a:r>
              <a:rPr lang="en-US" dirty="0" err="1"/>
              <a:t>unpointed</a:t>
            </a:r>
            <a:r>
              <a:rPr lang="en-US" dirty="0"/>
              <a:t> until a pointed version by the </a:t>
            </a:r>
            <a:r>
              <a:rPr lang="en-US" dirty="0" err="1"/>
              <a:t>Masoretes</a:t>
            </a:r>
            <a:r>
              <a:rPr lang="en-US" dirty="0"/>
              <a:t> came, which is still the authoritative text.</a:t>
            </a:r>
          </a:p>
        </p:txBody>
      </p:sp>
      <p:sp>
        <p:nvSpPr>
          <p:cNvPr id="4" name="Slide Number Placeholder 3"/>
          <p:cNvSpPr>
            <a:spLocks noGrp="1"/>
          </p:cNvSpPr>
          <p:nvPr>
            <p:ph type="sldNum" sz="quarter" idx="5"/>
          </p:nvPr>
        </p:nvSpPr>
        <p:spPr/>
        <p:txBody>
          <a:bodyPr/>
          <a:lstStyle/>
          <a:p>
            <a:fld id="{8BEDC00F-A945-BD42-82D6-FFD6584B2501}" type="slidenum">
              <a:rPr lang="en-US" smtClean="0"/>
              <a:t>15</a:t>
            </a:fld>
            <a:endParaRPr lang="en-US"/>
          </a:p>
        </p:txBody>
      </p:sp>
    </p:spTree>
    <p:extLst>
      <p:ext uri="{BB962C8B-B14F-4D97-AF65-F5344CB8AC3E}">
        <p14:creationId xmlns:p14="http://schemas.microsoft.com/office/powerpoint/2010/main" val="3460774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Called the Septuagint because legend has it that 72 scholars were commissioned to translate the Pentateuch into Greek at the request of King Ptolemy in Egypt. They were so well looked after that they completed the task in 72 days. The name and abbreviation stuck. </a:t>
            </a:r>
            <a:br>
              <a:rPr lang="en-US" dirty="0"/>
            </a:br>
            <a:br>
              <a:rPr lang="en-US" dirty="0"/>
            </a:br>
            <a:r>
              <a:rPr lang="en-US" dirty="0"/>
              <a:t>Major differences: Jeremiah is significantly shorter in Greek. However, the Hebrew text of Jeremiah at Qumran is closer to the Greek. Books included in LXX and that aren’t in canonical Hebrew Bible: 1 Esdras, Wisdom of Solomon, Sirach, Judith, Tobit, Baruch, the Letter or Jeremiah, 1-4 Maccabees, and the Psalms of Solomon. The order of L, P, W is abandoned in the LXX. The LXX is just what scripture is for many folks in the NT, including some of what the Gospel writers record Jesus saying, such Jesus (and Matthew) very likely paraphrasing the Wisdom of Solomon. It became the primary OT reference for the Early Church until St. Jerome offers the Latin translation into Latin in the late 4th/earth 5</a:t>
            </a:r>
            <a:r>
              <a:rPr lang="en-US" baseline="30000" dirty="0"/>
              <a:t>th</a:t>
            </a:r>
            <a:r>
              <a:rPr lang="en-US" dirty="0"/>
              <a:t> century.</a:t>
            </a:r>
          </a:p>
        </p:txBody>
      </p:sp>
      <p:sp>
        <p:nvSpPr>
          <p:cNvPr id="4" name="Slide Number Placeholder 3"/>
          <p:cNvSpPr>
            <a:spLocks noGrp="1"/>
          </p:cNvSpPr>
          <p:nvPr>
            <p:ph type="sldNum" sz="quarter" idx="5"/>
          </p:nvPr>
        </p:nvSpPr>
        <p:spPr/>
        <p:txBody>
          <a:bodyPr/>
          <a:lstStyle/>
          <a:p>
            <a:fld id="{8BEDC00F-A945-BD42-82D6-FFD6584B2501}" type="slidenum">
              <a:rPr lang="en-US" smtClean="0"/>
              <a:t>16</a:t>
            </a:fld>
            <a:endParaRPr lang="en-US"/>
          </a:p>
        </p:txBody>
      </p:sp>
    </p:spTree>
    <p:extLst>
      <p:ext uri="{BB962C8B-B14F-4D97-AF65-F5344CB8AC3E}">
        <p14:creationId xmlns:p14="http://schemas.microsoft.com/office/powerpoint/2010/main" val="1377026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17</a:t>
            </a:fld>
            <a:endParaRPr lang="en-US"/>
          </a:p>
        </p:txBody>
      </p:sp>
    </p:spTree>
    <p:extLst>
      <p:ext uri="{BB962C8B-B14F-4D97-AF65-F5344CB8AC3E}">
        <p14:creationId xmlns:p14="http://schemas.microsoft.com/office/powerpoint/2010/main" val="3363360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 preference in KJV for the Hebrew canon. The less preferred are separated out into the Apocrypha (Greek plural for hidden or obscure). “Only for the wise or initiated.” There were lots of reasons that the Reformers handled it this way. However, you can already begin to see the way that Theology is shaping the canon, the reformers didn’t like the Second Book of Maccabees because it included prayers for the dead (2 Maccabees 12:43-44), which is a Catholic practice rejected by the Reformers. Eventually, Protestant Bible Societies began printing the OT and NT and leaving out the apocrypha altogether.</a:t>
            </a:r>
          </a:p>
        </p:txBody>
      </p:sp>
      <p:sp>
        <p:nvSpPr>
          <p:cNvPr id="4" name="Slide Number Placeholder 3"/>
          <p:cNvSpPr>
            <a:spLocks noGrp="1"/>
          </p:cNvSpPr>
          <p:nvPr>
            <p:ph type="sldNum" sz="quarter" idx="5"/>
          </p:nvPr>
        </p:nvSpPr>
        <p:spPr/>
        <p:txBody>
          <a:bodyPr/>
          <a:lstStyle/>
          <a:p>
            <a:fld id="{8BEDC00F-A945-BD42-82D6-FFD6584B2501}" type="slidenum">
              <a:rPr lang="en-US" smtClean="0"/>
              <a:t>18</a:t>
            </a:fld>
            <a:endParaRPr lang="en-US"/>
          </a:p>
        </p:txBody>
      </p:sp>
    </p:spTree>
    <p:extLst>
      <p:ext uri="{BB962C8B-B14F-4D97-AF65-F5344CB8AC3E}">
        <p14:creationId xmlns:p14="http://schemas.microsoft.com/office/powerpoint/2010/main" val="695858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NT writers are referring to Scripture, especially in terms of its authority, what does it mean if they don’t consider what they are writing scripture? Originally, it was referring to the books belonging to the old or new covenants, but eventually became to be associated with them being the old and new covenants themselves.</a:t>
            </a:r>
          </a:p>
        </p:txBody>
      </p:sp>
      <p:sp>
        <p:nvSpPr>
          <p:cNvPr id="4" name="Slide Number Placeholder 3"/>
          <p:cNvSpPr>
            <a:spLocks noGrp="1"/>
          </p:cNvSpPr>
          <p:nvPr>
            <p:ph type="sldNum" sz="quarter" idx="5"/>
          </p:nvPr>
        </p:nvSpPr>
        <p:spPr/>
        <p:txBody>
          <a:bodyPr/>
          <a:lstStyle/>
          <a:p>
            <a:fld id="{8BEDC00F-A945-BD42-82D6-FFD6584B2501}" type="slidenum">
              <a:rPr lang="en-US" smtClean="0"/>
              <a:t>19</a:t>
            </a:fld>
            <a:endParaRPr lang="en-US"/>
          </a:p>
        </p:txBody>
      </p:sp>
    </p:spTree>
    <p:extLst>
      <p:ext uri="{BB962C8B-B14F-4D97-AF65-F5344CB8AC3E}">
        <p14:creationId xmlns:p14="http://schemas.microsoft.com/office/powerpoint/2010/main" val="423000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NT writers are referring to Scripture, especially in terms of its authority, what does it mean if they don’t consider what they are writing scripture? Originally, it was referring to the books belonging to the old or new covenants, but eventually became to be associated with them being the old and new covenants themselves.</a:t>
            </a:r>
          </a:p>
        </p:txBody>
      </p:sp>
      <p:sp>
        <p:nvSpPr>
          <p:cNvPr id="4" name="Slide Number Placeholder 3"/>
          <p:cNvSpPr>
            <a:spLocks noGrp="1"/>
          </p:cNvSpPr>
          <p:nvPr>
            <p:ph type="sldNum" sz="quarter" idx="5"/>
          </p:nvPr>
        </p:nvSpPr>
        <p:spPr/>
        <p:txBody>
          <a:bodyPr/>
          <a:lstStyle/>
          <a:p>
            <a:fld id="{8BEDC00F-A945-BD42-82D6-FFD6584B2501}" type="slidenum">
              <a:rPr lang="en-US" smtClean="0"/>
              <a:t>20</a:t>
            </a:fld>
            <a:endParaRPr lang="en-US"/>
          </a:p>
        </p:txBody>
      </p:sp>
    </p:spTree>
    <p:extLst>
      <p:ext uri="{BB962C8B-B14F-4D97-AF65-F5344CB8AC3E}">
        <p14:creationId xmlns:p14="http://schemas.microsoft.com/office/powerpoint/2010/main" val="1302958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Clearly Paul and other letter writers are exercising authority in sending letters, and it was their use in worship and their circulation. Usefulness and being consistent with what the church taught about Jesus passed on from the apostles was an important criteria. If the NT writers are referring to Scripture, especially in terms of its authority, what does it mean if they don’t consider what they are writing scripture?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Originally, it was referring to the books belonging to the old or new covenants, but eventually became to be associated with them being the old and new covenants themselves. For example, how would this influence our interpretation for something like 2 Timothy 3:16-17? “</a:t>
            </a:r>
            <a:r>
              <a:rPr lang="en-US" b="0" i="0" u="none" strike="noStrike" dirty="0">
                <a:solidFill>
                  <a:srgbClr val="E2EEFF"/>
                </a:solidFill>
                <a:effectLst/>
                <a:latin typeface="Google Sans"/>
              </a:rPr>
              <a:t>All scripture is inspired by God and is useful for teaching, for reproof, for correction, and for training in righteousness</a:t>
            </a:r>
            <a:r>
              <a:rPr lang="en-US" b="0" i="0" u="none" strike="noStrike" dirty="0">
                <a:solidFill>
                  <a:srgbClr val="E8EAED"/>
                </a:solidFill>
                <a:effectLst/>
                <a:latin typeface="Google Sans"/>
              </a:rPr>
              <a:t>, so that everyone who belongs to God may be proficient, equipped for every good work.” What is scripture here? What makes sense of course, is that later as the NT scriptures became canonized, this is certainly criteria that is applicable to them!</a:t>
            </a:r>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21</a:t>
            </a:fld>
            <a:endParaRPr lang="en-US"/>
          </a:p>
        </p:txBody>
      </p:sp>
    </p:spTree>
    <p:extLst>
      <p:ext uri="{BB962C8B-B14F-4D97-AF65-F5344CB8AC3E}">
        <p14:creationId xmlns:p14="http://schemas.microsoft.com/office/powerpoint/2010/main" val="2273645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2</a:t>
            </a:fld>
            <a:endParaRPr lang="en-US"/>
          </a:p>
        </p:txBody>
      </p:sp>
    </p:spTree>
    <p:extLst>
      <p:ext uri="{BB962C8B-B14F-4D97-AF65-F5344CB8AC3E}">
        <p14:creationId xmlns:p14="http://schemas.microsoft.com/office/powerpoint/2010/main" val="3911436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thoughts about how they got written down. They are addressed to particular communities. To clearly record the life, death, and resurrection of Jesus. </a:t>
            </a:r>
          </a:p>
        </p:txBody>
      </p:sp>
      <p:sp>
        <p:nvSpPr>
          <p:cNvPr id="4" name="Slide Number Placeholder 3"/>
          <p:cNvSpPr>
            <a:spLocks noGrp="1"/>
          </p:cNvSpPr>
          <p:nvPr>
            <p:ph type="sldNum" sz="quarter" idx="5"/>
          </p:nvPr>
        </p:nvSpPr>
        <p:spPr/>
        <p:txBody>
          <a:bodyPr/>
          <a:lstStyle/>
          <a:p>
            <a:fld id="{8BEDC00F-A945-BD42-82D6-FFD6584B2501}" type="slidenum">
              <a:rPr lang="en-US" smtClean="0"/>
              <a:t>22</a:t>
            </a:fld>
            <a:endParaRPr lang="en-US"/>
          </a:p>
        </p:txBody>
      </p:sp>
    </p:spTree>
    <p:extLst>
      <p:ext uri="{BB962C8B-B14F-4D97-AF65-F5344CB8AC3E}">
        <p14:creationId xmlns:p14="http://schemas.microsoft.com/office/powerpoint/2010/main" val="3633981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very little consensus on how the NT became fixed. Early theologian sometimes produced lists they considered authoritative. The Gospels were the most contentious because there were more than four out there, and then even the four we kept don’t always record things the same way. In 170 Tatian tried to solve the problem by composing a single gospel from Matthew, Mark, and Luke. Eventually a four-fold gospel is accepted. A pragmatic agreement that also recognizes that one account of the center of our faith is not adequate. </a:t>
            </a:r>
          </a:p>
        </p:txBody>
      </p:sp>
      <p:sp>
        <p:nvSpPr>
          <p:cNvPr id="4" name="Slide Number Placeholder 3"/>
          <p:cNvSpPr>
            <a:spLocks noGrp="1"/>
          </p:cNvSpPr>
          <p:nvPr>
            <p:ph type="sldNum" sz="quarter" idx="5"/>
          </p:nvPr>
        </p:nvSpPr>
        <p:spPr/>
        <p:txBody>
          <a:bodyPr/>
          <a:lstStyle/>
          <a:p>
            <a:fld id="{8BEDC00F-A945-BD42-82D6-FFD6584B2501}" type="slidenum">
              <a:rPr lang="en-US" smtClean="0"/>
              <a:t>23</a:t>
            </a:fld>
            <a:endParaRPr lang="en-US"/>
          </a:p>
        </p:txBody>
      </p:sp>
    </p:spTree>
    <p:extLst>
      <p:ext uri="{BB962C8B-B14F-4D97-AF65-F5344CB8AC3E}">
        <p14:creationId xmlns:p14="http://schemas.microsoft.com/office/powerpoint/2010/main" val="3030060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Written to all the churches, rather than one. 1 Peter and 1 John in the second and third centuries. Others took longer: James, 2 Peter, 2 and 3 John, and Jude. 2 and 3 John were still rejected in parts of the East as late as the 6</a:t>
            </a:r>
            <a:r>
              <a:rPr lang="en-US" baseline="30000" dirty="0"/>
              <a:t>th</a:t>
            </a:r>
            <a:r>
              <a:rPr lang="en-US" dirty="0"/>
              <a:t> century.</a:t>
            </a:r>
          </a:p>
        </p:txBody>
      </p:sp>
      <p:sp>
        <p:nvSpPr>
          <p:cNvPr id="4" name="Slide Number Placeholder 3"/>
          <p:cNvSpPr>
            <a:spLocks noGrp="1"/>
          </p:cNvSpPr>
          <p:nvPr>
            <p:ph type="sldNum" sz="quarter" idx="5"/>
          </p:nvPr>
        </p:nvSpPr>
        <p:spPr/>
        <p:txBody>
          <a:bodyPr/>
          <a:lstStyle/>
          <a:p>
            <a:fld id="{8BEDC00F-A945-BD42-82D6-FFD6584B2501}" type="slidenum">
              <a:rPr lang="en-US" smtClean="0"/>
              <a:t>24</a:t>
            </a:fld>
            <a:endParaRPr lang="en-US"/>
          </a:p>
        </p:txBody>
      </p:sp>
    </p:spTree>
    <p:extLst>
      <p:ext uri="{BB962C8B-B14F-4D97-AF65-F5344CB8AC3E}">
        <p14:creationId xmlns:p14="http://schemas.microsoft.com/office/powerpoint/2010/main" val="3081313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NT canon is eventually concluded by a series of church councils, though this didn’t quite totally settle it. Criteria: judged to have been written by one of the Apostles, have been addressed to the Church at large, and which were believed to be orthodox (again, Theology affecting the canon, the interplay between scripture and tradition). This criteria, was pretty flexible, since even then they doubted Hebrews was written by an apostle, Paul’s letters were written to particular churches, and of course Revelation was popular with fringe groups and heretical groups (sound familiar?)</a:t>
            </a:r>
          </a:p>
        </p:txBody>
      </p:sp>
      <p:sp>
        <p:nvSpPr>
          <p:cNvPr id="4" name="Slide Number Placeholder 3"/>
          <p:cNvSpPr>
            <a:spLocks noGrp="1"/>
          </p:cNvSpPr>
          <p:nvPr>
            <p:ph type="sldNum" sz="quarter" idx="5"/>
          </p:nvPr>
        </p:nvSpPr>
        <p:spPr/>
        <p:txBody>
          <a:bodyPr/>
          <a:lstStyle/>
          <a:p>
            <a:fld id="{8BEDC00F-A945-BD42-82D6-FFD6584B2501}" type="slidenum">
              <a:rPr lang="en-US" smtClean="0"/>
              <a:t>25</a:t>
            </a:fld>
            <a:endParaRPr lang="en-US"/>
          </a:p>
        </p:txBody>
      </p:sp>
    </p:spTree>
    <p:extLst>
      <p:ext uri="{BB962C8B-B14F-4D97-AF65-F5344CB8AC3E}">
        <p14:creationId xmlns:p14="http://schemas.microsoft.com/office/powerpoint/2010/main" val="1456403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this gradual, and often contentious, process of canonization is seen as evidence that Scripture should be authoritative, but I don’t think we have to look at it that way. </a:t>
            </a:r>
          </a:p>
          <a:p>
            <a:endParaRPr lang="en-US" dirty="0"/>
          </a:p>
          <a:p>
            <a:r>
              <a:rPr lang="en-US" dirty="0"/>
              <a:t>Normative – norms which affect and help regulate the life of the community, helps make decisions, settle conflicts, and give rulings of belief and practice. Of course, it can also create division when disagreement happens on those norms (see General Conference). But it forms the BASIS of the CONVERSATION. It is the common ground, the starting place.</a:t>
            </a:r>
          </a:p>
          <a:p>
            <a:endParaRPr lang="en-US" dirty="0"/>
          </a:p>
          <a:p>
            <a:r>
              <a:rPr lang="en-US" dirty="0"/>
              <a:t>Formative – education, poetry, stories – shape a worldview, help us to make sense of our lives as part of a larger narrative. </a:t>
            </a:r>
          </a:p>
          <a:p>
            <a:endParaRPr lang="en-US" dirty="0"/>
          </a:p>
          <a:p>
            <a:r>
              <a:rPr lang="en-US" dirty="0"/>
              <a:t>This is good, but difficult work. The point of this is to remind us that there are layers upon layers upon layers of interpretation. It takes us out of a simple “what does the Bible say about _____?” It takes us out of “the Bible says it, I believe it, and that settles it.” To look at it in a larger way helps us to see it as a gift because it isn’t some fixed entity that can only mean one thing, but a living, breathing conversations, a story of which we are still a part. In Wesleyan terms, even though the quadrilateral isn’t always helpful, we can see why it isn’t a good idea, or even possible to approach scripture without Tradition. It’s not possible because we are already bringing whatever stream of tradition we are a part of to bear on our interpretation. And with the quad, we turn more clearly to our own tradition as United Methodists.</a:t>
            </a:r>
          </a:p>
        </p:txBody>
      </p:sp>
      <p:sp>
        <p:nvSpPr>
          <p:cNvPr id="4" name="Slide Number Placeholder 3"/>
          <p:cNvSpPr>
            <a:spLocks noGrp="1"/>
          </p:cNvSpPr>
          <p:nvPr>
            <p:ph type="sldNum" sz="quarter" idx="5"/>
          </p:nvPr>
        </p:nvSpPr>
        <p:spPr/>
        <p:txBody>
          <a:bodyPr/>
          <a:lstStyle/>
          <a:p>
            <a:fld id="{8BEDC00F-A945-BD42-82D6-FFD6584B2501}" type="slidenum">
              <a:rPr lang="en-US" smtClean="0"/>
              <a:t>26</a:t>
            </a:fld>
            <a:endParaRPr lang="en-US"/>
          </a:p>
        </p:txBody>
      </p:sp>
    </p:spTree>
    <p:extLst>
      <p:ext uri="{BB962C8B-B14F-4D97-AF65-F5344CB8AC3E}">
        <p14:creationId xmlns:p14="http://schemas.microsoft.com/office/powerpoint/2010/main" val="1500468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Contains everything necessary to salvation, not everything about everything. Lists out OT books, but interestingly, not the NT! Cleary you’ve got the anti-Catholic background floating around in the background.</a:t>
            </a:r>
          </a:p>
        </p:txBody>
      </p:sp>
      <p:sp>
        <p:nvSpPr>
          <p:cNvPr id="4" name="Slide Number Placeholder 3"/>
          <p:cNvSpPr>
            <a:spLocks noGrp="1"/>
          </p:cNvSpPr>
          <p:nvPr>
            <p:ph type="sldNum" sz="quarter" idx="5"/>
          </p:nvPr>
        </p:nvSpPr>
        <p:spPr/>
        <p:txBody>
          <a:bodyPr/>
          <a:lstStyle/>
          <a:p>
            <a:fld id="{8BEDC00F-A945-BD42-82D6-FFD6584B2501}" type="slidenum">
              <a:rPr lang="en-US" smtClean="0"/>
              <a:t>27</a:t>
            </a:fld>
            <a:endParaRPr lang="en-US"/>
          </a:p>
        </p:txBody>
      </p:sp>
    </p:spTree>
    <p:extLst>
      <p:ext uri="{BB962C8B-B14F-4D97-AF65-F5344CB8AC3E}">
        <p14:creationId xmlns:p14="http://schemas.microsoft.com/office/powerpoint/2010/main" val="126417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“reveals the Word of God"</a:t>
            </a:r>
          </a:p>
        </p:txBody>
      </p:sp>
      <p:sp>
        <p:nvSpPr>
          <p:cNvPr id="4" name="Slide Number Placeholder 3"/>
          <p:cNvSpPr>
            <a:spLocks noGrp="1"/>
          </p:cNvSpPr>
          <p:nvPr>
            <p:ph type="sldNum" sz="quarter" idx="5"/>
          </p:nvPr>
        </p:nvSpPr>
        <p:spPr/>
        <p:txBody>
          <a:bodyPr/>
          <a:lstStyle/>
          <a:p>
            <a:fld id="{8BEDC00F-A945-BD42-82D6-FFD6584B2501}" type="slidenum">
              <a:rPr lang="en-US" smtClean="0"/>
              <a:t>28</a:t>
            </a:fld>
            <a:endParaRPr lang="en-US"/>
          </a:p>
        </p:txBody>
      </p:sp>
    </p:spTree>
    <p:extLst>
      <p:ext uri="{BB962C8B-B14F-4D97-AF65-F5344CB8AC3E}">
        <p14:creationId xmlns:p14="http://schemas.microsoft.com/office/powerpoint/2010/main" val="215364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prudential means of grace for us!</a:t>
            </a:r>
          </a:p>
        </p:txBody>
      </p:sp>
      <p:sp>
        <p:nvSpPr>
          <p:cNvPr id="4" name="Slide Number Placeholder 3"/>
          <p:cNvSpPr>
            <a:spLocks noGrp="1"/>
          </p:cNvSpPr>
          <p:nvPr>
            <p:ph type="sldNum" sz="quarter" idx="5"/>
          </p:nvPr>
        </p:nvSpPr>
        <p:spPr/>
        <p:txBody>
          <a:bodyPr/>
          <a:lstStyle/>
          <a:p>
            <a:fld id="{8BEDC00F-A945-BD42-82D6-FFD6584B2501}" type="slidenum">
              <a:rPr lang="en-US" smtClean="0"/>
              <a:t>29</a:t>
            </a:fld>
            <a:endParaRPr lang="en-US"/>
          </a:p>
        </p:txBody>
      </p:sp>
    </p:spTree>
    <p:extLst>
      <p:ext uri="{BB962C8B-B14F-4D97-AF65-F5344CB8AC3E}">
        <p14:creationId xmlns:p14="http://schemas.microsoft.com/office/powerpoint/2010/main" val="79496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lots of reasons to not like it. Lots of ways to poke holes in it. But before you kick that rung out from under you, consider the gifts it might bring to our thinking theologically and the ways it tempers and forms our thinking. All </a:t>
            </a:r>
            <a:r>
              <a:rPr lang="en-US" dirty="0" err="1"/>
              <a:t>Outler</a:t>
            </a:r>
            <a:r>
              <a:rPr lang="en-US" dirty="0"/>
              <a:t> was trying to do was give us a sense of what was in the pot for Wesley’s theology and for those who follow in the tradition of Anglicans and Methodists.</a:t>
            </a:r>
          </a:p>
        </p:txBody>
      </p:sp>
      <p:sp>
        <p:nvSpPr>
          <p:cNvPr id="4" name="Slide Number Placeholder 3"/>
          <p:cNvSpPr>
            <a:spLocks noGrp="1"/>
          </p:cNvSpPr>
          <p:nvPr>
            <p:ph type="sldNum" sz="quarter" idx="5"/>
          </p:nvPr>
        </p:nvSpPr>
        <p:spPr/>
        <p:txBody>
          <a:bodyPr/>
          <a:lstStyle/>
          <a:p>
            <a:fld id="{8BEDC00F-A945-BD42-82D6-FFD6584B2501}" type="slidenum">
              <a:rPr lang="en-US" smtClean="0"/>
              <a:t>30</a:t>
            </a:fld>
            <a:endParaRPr lang="en-US"/>
          </a:p>
        </p:txBody>
      </p:sp>
    </p:spTree>
    <p:extLst>
      <p:ext uri="{BB962C8B-B14F-4D97-AF65-F5344CB8AC3E}">
        <p14:creationId xmlns:p14="http://schemas.microsoft.com/office/powerpoint/2010/main" val="4072110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Anglican, not scripture alone, but scripture primarily</a:t>
            </a:r>
          </a:p>
        </p:txBody>
      </p:sp>
      <p:sp>
        <p:nvSpPr>
          <p:cNvPr id="4" name="Slide Number Placeholder 3"/>
          <p:cNvSpPr>
            <a:spLocks noGrp="1"/>
          </p:cNvSpPr>
          <p:nvPr>
            <p:ph type="sldNum" sz="quarter" idx="5"/>
          </p:nvPr>
        </p:nvSpPr>
        <p:spPr/>
        <p:txBody>
          <a:bodyPr/>
          <a:lstStyle/>
          <a:p>
            <a:fld id="{8BEDC00F-A945-BD42-82D6-FFD6584B2501}" type="slidenum">
              <a:rPr lang="en-US" smtClean="0"/>
              <a:t>31</a:t>
            </a:fld>
            <a:endParaRPr lang="en-US"/>
          </a:p>
        </p:txBody>
      </p:sp>
    </p:spTree>
    <p:extLst>
      <p:ext uri="{BB962C8B-B14F-4D97-AF65-F5344CB8AC3E}">
        <p14:creationId xmlns:p14="http://schemas.microsoft.com/office/powerpoint/2010/main" val="155826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Presumably, as Christian, Christians called into ministry, we should have some kind of agreement on what scripture is, and yet even in this room we get a certain degree of parity</a:t>
            </a:r>
          </a:p>
        </p:txBody>
      </p:sp>
      <p:sp>
        <p:nvSpPr>
          <p:cNvPr id="4" name="Slide Number Placeholder 3"/>
          <p:cNvSpPr>
            <a:spLocks noGrp="1"/>
          </p:cNvSpPr>
          <p:nvPr>
            <p:ph type="sldNum" sz="quarter" idx="5"/>
          </p:nvPr>
        </p:nvSpPr>
        <p:spPr/>
        <p:txBody>
          <a:bodyPr/>
          <a:lstStyle/>
          <a:p>
            <a:fld id="{8BEDC00F-A945-BD42-82D6-FFD6584B2501}" type="slidenum">
              <a:rPr lang="en-US" smtClean="0"/>
              <a:t>3</a:t>
            </a:fld>
            <a:endParaRPr lang="en-US"/>
          </a:p>
        </p:txBody>
      </p:sp>
    </p:spTree>
    <p:extLst>
      <p:ext uri="{BB962C8B-B14F-4D97-AF65-F5344CB8AC3E}">
        <p14:creationId xmlns:p14="http://schemas.microsoft.com/office/powerpoint/2010/main" val="2678587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what our look at the writing and canonization process is the truth that these other three legs of the stool are included within scripture itself. As Ken Carter puts it in his new book, “Scripture includes within itself a diversity of traditions, individual and corporate experience, and the instrumentality of reason.“</a:t>
            </a:r>
          </a:p>
          <a:p>
            <a:endParaRPr lang="en-US" dirty="0"/>
          </a:p>
          <a:p>
            <a:r>
              <a:rPr lang="en-US" dirty="0"/>
              <a:t>Tradition looks back as well as forward as it grows. Difference between tradition and traditionalism.</a:t>
            </a:r>
          </a:p>
          <a:p>
            <a:endParaRPr lang="en-US" dirty="0"/>
          </a:p>
          <a:p>
            <a:r>
              <a:rPr lang="en-US" b="0" i="0" u="none" strike="noStrike" dirty="0">
                <a:solidFill>
                  <a:srgbClr val="050505"/>
                </a:solidFill>
                <a:effectLst/>
                <a:highlight>
                  <a:srgbClr val="FFFFFF"/>
                </a:highlight>
                <a:latin typeface="system-ui"/>
              </a:rPr>
              <a:t>“Tradition is the living faith of the dead, traditionalism is the dead faith of the living. And, I suppose I should add, it is traditionalism that gives tradition such a bad name.” - </a:t>
            </a:r>
            <a:r>
              <a:rPr lang="en-US" b="0" i="0" u="none" strike="noStrike" dirty="0" err="1">
                <a:solidFill>
                  <a:srgbClr val="050505"/>
                </a:solidFill>
                <a:effectLst/>
                <a:highlight>
                  <a:srgbClr val="FFFFFF"/>
                </a:highlight>
                <a:latin typeface="system-ui"/>
              </a:rPr>
              <a:t>Jarislav</a:t>
            </a:r>
            <a:r>
              <a:rPr lang="en-US" b="0" i="0" u="none" strike="noStrike" dirty="0">
                <a:solidFill>
                  <a:srgbClr val="050505"/>
                </a:solidFill>
                <a:effectLst/>
                <a:highlight>
                  <a:srgbClr val="FFFFFF"/>
                </a:highlight>
                <a:latin typeface="system-ui"/>
              </a:rPr>
              <a:t> </a:t>
            </a:r>
            <a:r>
              <a:rPr lang="en-US" b="0" i="0" u="none" strike="noStrike" dirty="0" err="1">
                <a:solidFill>
                  <a:srgbClr val="050505"/>
                </a:solidFill>
                <a:effectLst/>
                <a:highlight>
                  <a:srgbClr val="FFFFFF"/>
                </a:highlight>
                <a:latin typeface="system-ui"/>
              </a:rPr>
              <a:t>Pelikan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32</a:t>
            </a:fld>
            <a:endParaRPr lang="en-US"/>
          </a:p>
        </p:txBody>
      </p:sp>
    </p:spTree>
    <p:extLst>
      <p:ext uri="{BB962C8B-B14F-4D97-AF65-F5344CB8AC3E}">
        <p14:creationId xmlns:p14="http://schemas.microsoft.com/office/powerpoint/2010/main" val="1047497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what our look at the writing and canonization process is the truth that these other three legs of the stool are included within scripture itself. As Ken Carter puts it in his new book, “Scripture includes within itself a diversity of traditions, individual and corporate experience, and the instrumentality of reason.“</a:t>
            </a:r>
          </a:p>
          <a:p>
            <a:endParaRPr lang="en-US" dirty="0"/>
          </a:p>
          <a:p>
            <a:r>
              <a:rPr lang="en-US" dirty="0"/>
              <a:t>Tradition looks back as well as forward as it grows. Difference between tradition and traditionalism.</a:t>
            </a:r>
          </a:p>
          <a:p>
            <a:endParaRPr lang="en-US" dirty="0"/>
          </a:p>
          <a:p>
            <a:r>
              <a:rPr lang="en-US" b="0" i="0" u="none" strike="noStrike" dirty="0">
                <a:solidFill>
                  <a:srgbClr val="050505"/>
                </a:solidFill>
                <a:effectLst/>
                <a:highlight>
                  <a:srgbClr val="FFFFFF"/>
                </a:highlight>
                <a:latin typeface="system-ui"/>
              </a:rPr>
              <a:t>“Tradition is the living faith of the </a:t>
            </a:r>
            <a:r>
              <a:rPr lang="en-US" b="0" i="0" u="none" strike="noStrike" dirty="0" err="1">
                <a:solidFill>
                  <a:srgbClr val="050505"/>
                </a:solidFill>
                <a:effectLst/>
                <a:highlight>
                  <a:srgbClr val="FFFFFF"/>
                </a:highlight>
                <a:latin typeface="system-ui"/>
              </a:rPr>
              <a:t>dead.Ttraditionalism</a:t>
            </a:r>
            <a:r>
              <a:rPr lang="en-US" b="0" i="0" u="none" strike="noStrike" dirty="0">
                <a:solidFill>
                  <a:srgbClr val="050505"/>
                </a:solidFill>
                <a:effectLst/>
                <a:highlight>
                  <a:srgbClr val="FFFFFF"/>
                </a:highlight>
                <a:latin typeface="system-ui"/>
              </a:rPr>
              <a:t> is the dead faith of the living. And, I suppose I should add, it is traditionalism that gives tradition such a bad name.” - </a:t>
            </a:r>
            <a:r>
              <a:rPr lang="en-US" b="0" i="0" u="none" strike="noStrike" dirty="0" err="1">
                <a:solidFill>
                  <a:srgbClr val="050505"/>
                </a:solidFill>
                <a:effectLst/>
                <a:highlight>
                  <a:srgbClr val="FFFFFF"/>
                </a:highlight>
                <a:latin typeface="system-ui"/>
              </a:rPr>
              <a:t>Jarislav</a:t>
            </a:r>
            <a:r>
              <a:rPr lang="en-US" b="0" i="0" u="none" strike="noStrike" dirty="0">
                <a:solidFill>
                  <a:srgbClr val="050505"/>
                </a:solidFill>
                <a:effectLst/>
                <a:highlight>
                  <a:srgbClr val="FFFFFF"/>
                </a:highlight>
                <a:latin typeface="system-ui"/>
              </a:rPr>
              <a:t> </a:t>
            </a:r>
            <a:r>
              <a:rPr lang="en-US" b="0" i="0" u="none" strike="noStrike" dirty="0" err="1">
                <a:solidFill>
                  <a:srgbClr val="050505"/>
                </a:solidFill>
                <a:effectLst/>
                <a:highlight>
                  <a:srgbClr val="FFFFFF"/>
                </a:highlight>
                <a:latin typeface="system-ui"/>
              </a:rPr>
              <a:t>Pelikan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33</a:t>
            </a:fld>
            <a:endParaRPr lang="en-US"/>
          </a:p>
        </p:txBody>
      </p:sp>
    </p:spTree>
    <p:extLst>
      <p:ext uri="{BB962C8B-B14F-4D97-AF65-F5344CB8AC3E}">
        <p14:creationId xmlns:p14="http://schemas.microsoft.com/office/powerpoint/2010/main" val="3211648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Critques</a:t>
            </a:r>
            <a:r>
              <a:rPr lang="en-US" dirty="0"/>
              <a:t> – what have you heard? Some of have suggested it limits the authority of scripture</a:t>
            </a:r>
          </a:p>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34</a:t>
            </a:fld>
            <a:endParaRPr lang="en-US"/>
          </a:p>
        </p:txBody>
      </p:sp>
    </p:spTree>
    <p:extLst>
      <p:ext uri="{BB962C8B-B14F-4D97-AF65-F5344CB8AC3E}">
        <p14:creationId xmlns:p14="http://schemas.microsoft.com/office/powerpoint/2010/main" val="4247181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Gifts – makes space for our present reality experience, in relation to scripture and tradition</a:t>
            </a:r>
          </a:p>
          <a:p>
            <a:r>
              <a:rPr lang="en-US" dirty="0"/>
              <a:t>Maddox and Ritchie – The four sources “confer” with each other, which is an analogy with our Methodist practice of conferencing. </a:t>
            </a:r>
          </a:p>
          <a:p>
            <a:endParaRPr lang="en-US" dirty="0"/>
          </a:p>
          <a:p>
            <a:r>
              <a:rPr lang="en-US" dirty="0"/>
              <a:t>The sources aren’t pitted against each other, but confer with each other, much as we seek to do when we seek Holy Conferencing. This doesn’t mean lost “scripture prima,” but it does mean giving the other sources their due in the midst of the conversation, and to realize that scripture itself is its own conversation.</a:t>
            </a:r>
          </a:p>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35</a:t>
            </a:fld>
            <a:endParaRPr lang="en-US"/>
          </a:p>
        </p:txBody>
      </p:sp>
    </p:spTree>
    <p:extLst>
      <p:ext uri="{BB962C8B-B14F-4D97-AF65-F5344CB8AC3E}">
        <p14:creationId xmlns:p14="http://schemas.microsoft.com/office/powerpoint/2010/main" val="18251560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“Together we teach the unsurpassable and irreplaceable authority of Holy Scripture…All of Holy Scripture is to be regarded, by a common conviction, as the “norma </a:t>
            </a:r>
            <a:r>
              <a:rPr lang="en-US" sz="1200" dirty="0" err="1">
                <a:solidFill>
                  <a:schemeClr val="bg1"/>
                </a:solidFill>
              </a:rPr>
              <a:t>normans</a:t>
            </a:r>
            <a:r>
              <a:rPr lang="en-US" sz="1200" dirty="0">
                <a:solidFill>
                  <a:schemeClr val="bg1"/>
                </a:solidFill>
              </a:rPr>
              <a:t> non </a:t>
            </a:r>
            <a:r>
              <a:rPr lang="en-US" sz="1200" dirty="0" err="1">
                <a:solidFill>
                  <a:schemeClr val="bg1"/>
                </a:solidFill>
              </a:rPr>
              <a:t>normata</a:t>
            </a:r>
            <a:r>
              <a:rPr lang="en-US" sz="1200" dirty="0">
                <a:solidFill>
                  <a:schemeClr val="bg1"/>
                </a:solidFill>
              </a:rPr>
              <a:t>:” the norming, not the normed, norm.” – Communio Sanctorum: The </a:t>
            </a:r>
            <a:r>
              <a:rPr lang="en-US" sz="1200" dirty="0" err="1">
                <a:solidFill>
                  <a:schemeClr val="bg1"/>
                </a:solidFill>
              </a:rPr>
              <a:t>Churhch</a:t>
            </a:r>
            <a:r>
              <a:rPr lang="en-US" sz="1200" dirty="0">
                <a:solidFill>
                  <a:schemeClr val="bg1"/>
                </a:solidFill>
              </a:rPr>
              <a:t> as the Communion of Saints Official German Catholic-Lutheran Dialogue (probably older than that!)</a:t>
            </a:r>
          </a:p>
          <a:p>
            <a:endParaRPr lang="en-US" sz="1200" dirty="0">
              <a:solidFill>
                <a:schemeClr val="bg1"/>
              </a:solidFill>
            </a:endParaRPr>
          </a:p>
          <a:p>
            <a:r>
              <a:rPr lang="en-US" sz="1200" dirty="0">
                <a:solidFill>
                  <a:schemeClr val="bg1"/>
                </a:solidFill>
              </a:rPr>
              <a:t>We are shaped by scripture, but we do not shape scripture. Our interpretation or understanding changes and develops, but Scripture is our norm.</a:t>
            </a:r>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36</a:t>
            </a:fld>
            <a:endParaRPr lang="en-US"/>
          </a:p>
        </p:txBody>
      </p:sp>
    </p:spTree>
    <p:extLst>
      <p:ext uri="{BB962C8B-B14F-4D97-AF65-F5344CB8AC3E}">
        <p14:creationId xmlns:p14="http://schemas.microsoft.com/office/powerpoint/2010/main" val="37476593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“Together we teach the unsurpassable and irreplaceable authority of Holy Scripture…All of Holy Scripture is to be regarded, by a common conviction, as the “</a:t>
            </a:r>
            <a:r>
              <a:rPr lang="en-US" sz="1200" dirty="0" err="1">
                <a:solidFill>
                  <a:schemeClr val="bg1"/>
                </a:solidFill>
              </a:rPr>
              <a:t>norma</a:t>
            </a:r>
            <a:r>
              <a:rPr lang="en-US" sz="1200" dirty="0">
                <a:solidFill>
                  <a:schemeClr val="bg1"/>
                </a:solidFill>
              </a:rPr>
              <a:t> </a:t>
            </a:r>
            <a:r>
              <a:rPr lang="en-US" sz="1200" dirty="0" err="1">
                <a:solidFill>
                  <a:schemeClr val="bg1"/>
                </a:solidFill>
              </a:rPr>
              <a:t>normans</a:t>
            </a:r>
            <a:r>
              <a:rPr lang="en-US" sz="1200" dirty="0">
                <a:solidFill>
                  <a:schemeClr val="bg1"/>
                </a:solidFill>
              </a:rPr>
              <a:t> non </a:t>
            </a:r>
            <a:r>
              <a:rPr lang="en-US" sz="1200" dirty="0" err="1">
                <a:solidFill>
                  <a:schemeClr val="bg1"/>
                </a:solidFill>
              </a:rPr>
              <a:t>normata</a:t>
            </a:r>
            <a:r>
              <a:rPr lang="en-US" sz="1200" dirty="0">
                <a:solidFill>
                  <a:schemeClr val="bg1"/>
                </a:solidFill>
              </a:rPr>
              <a:t>:” the norming, not the normed, norm.” – Communio Sanctorum: The </a:t>
            </a:r>
            <a:r>
              <a:rPr lang="en-US" sz="1200" dirty="0" err="1">
                <a:solidFill>
                  <a:schemeClr val="bg1"/>
                </a:solidFill>
              </a:rPr>
              <a:t>Churhch</a:t>
            </a:r>
            <a:r>
              <a:rPr lang="en-US" sz="1200" dirty="0">
                <a:solidFill>
                  <a:schemeClr val="bg1"/>
                </a:solidFill>
              </a:rPr>
              <a:t> as the Communion of Saints</a:t>
            </a:r>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37</a:t>
            </a:fld>
            <a:endParaRPr lang="en-US"/>
          </a:p>
        </p:txBody>
      </p:sp>
    </p:spTree>
    <p:extLst>
      <p:ext uri="{BB962C8B-B14F-4D97-AF65-F5344CB8AC3E}">
        <p14:creationId xmlns:p14="http://schemas.microsoft.com/office/powerpoint/2010/main" val="40783367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Two temptations of Interpretation: Fundamentalism and Marcionism</a:t>
            </a:r>
          </a:p>
          <a:p>
            <a:pPr marL="228600" indent="-228600">
              <a:buAutoNum type="arabicPeriod"/>
            </a:pPr>
            <a:r>
              <a:rPr lang="en-US" sz="1200" dirty="0">
                <a:solidFill>
                  <a:schemeClr val="bg1"/>
                </a:solidFill>
              </a:rPr>
              <a:t>Fundamentalism:</a:t>
            </a:r>
          </a:p>
          <a:p>
            <a:pPr marL="685800" lvl="1" indent="-228600">
              <a:buAutoNum type="arabicPeriod"/>
            </a:pPr>
            <a:r>
              <a:rPr lang="en-US" dirty="0">
                <a:solidFill>
                  <a:schemeClr val="bg1"/>
                </a:solidFill>
              </a:rPr>
              <a:t>Inerrancy – not a concept that exists for the biblical writers that way it does for us, a modern concept</a:t>
            </a:r>
          </a:p>
          <a:p>
            <a:pPr marL="685800" lvl="1" indent="-228600">
              <a:buAutoNum type="arabicPeriod"/>
            </a:pPr>
            <a:r>
              <a:rPr lang="en-US" dirty="0">
                <a:solidFill>
                  <a:schemeClr val="bg1"/>
                </a:solidFill>
              </a:rPr>
              <a:t>Can feel like a house of cards, if it isn’t inerrant, then how do I know what is true? It’s why looking at the formation of the canon in this way can be disorienting</a:t>
            </a:r>
          </a:p>
          <a:p>
            <a:pPr marL="228600" lvl="0" indent="-228600">
              <a:buAutoNum type="arabicPeriod"/>
            </a:pPr>
            <a:r>
              <a:rPr lang="en-US" dirty="0">
                <a:solidFill>
                  <a:schemeClr val="bg1"/>
                </a:solidFill>
              </a:rPr>
              <a:t>Traditional Heretical Marcionism: (2nd century)</a:t>
            </a:r>
          </a:p>
          <a:p>
            <a:pPr marL="685800" lvl="1" indent="-228600">
              <a:buAutoNum type="arabicPeriod"/>
            </a:pPr>
            <a:r>
              <a:rPr lang="en-US" dirty="0">
                <a:solidFill>
                  <a:schemeClr val="bg1"/>
                </a:solidFill>
              </a:rPr>
              <a:t>Denounced the God of the OT</a:t>
            </a:r>
          </a:p>
          <a:p>
            <a:pPr marL="685800" lvl="1" indent="-228600">
              <a:buAutoNum type="arabicPeriod"/>
            </a:pPr>
            <a:r>
              <a:rPr lang="en-US" dirty="0">
                <a:solidFill>
                  <a:schemeClr val="bg1"/>
                </a:solidFill>
              </a:rPr>
              <a:t>Rejected Jewish Scriptures</a:t>
            </a:r>
          </a:p>
          <a:p>
            <a:pPr marL="685800" lvl="1" indent="-228600">
              <a:buAutoNum type="arabicPeriod"/>
            </a:pPr>
            <a:r>
              <a:rPr lang="en-US" dirty="0">
                <a:solidFill>
                  <a:schemeClr val="bg1"/>
                </a:solidFill>
              </a:rPr>
              <a:t>Claimed creation to be evil</a:t>
            </a:r>
          </a:p>
          <a:p>
            <a:pPr marL="685800" lvl="1" indent="-228600">
              <a:buAutoNum type="arabicPeriod"/>
            </a:pPr>
            <a:r>
              <a:rPr lang="en-US" dirty="0">
                <a:solidFill>
                  <a:schemeClr val="bg1"/>
                </a:solidFill>
              </a:rPr>
              <a:t>The church is always in constant danger of giving into this heresy, and is the closest to a normalized heresy in the life of the church</a:t>
            </a:r>
          </a:p>
          <a:p>
            <a:pPr marL="11430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dirty="0" err="1">
                <a:solidFill>
                  <a:schemeClr val="bg1"/>
                </a:solidFill>
              </a:rPr>
              <a:t>Supersessionism</a:t>
            </a:r>
            <a:r>
              <a:rPr lang="en-US" dirty="0">
                <a:solidFill>
                  <a:schemeClr val="bg1"/>
                </a:solidFill>
              </a:rPr>
              <a:t>– the church has replaced Israel, new covenant has replaced the old</a:t>
            </a:r>
          </a:p>
          <a:p>
            <a:pPr marL="11430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dirty="0">
                <a:solidFill>
                  <a:schemeClr val="bg1"/>
                </a:solidFill>
              </a:rPr>
              <a:t>Leads to all sorts of dangerous thoughts and actions, namely a creeping </a:t>
            </a:r>
            <a:r>
              <a:rPr lang="en-US" dirty="0" err="1">
                <a:solidFill>
                  <a:schemeClr val="bg1"/>
                </a:solidFill>
              </a:rPr>
              <a:t>anti-semitism</a:t>
            </a:r>
            <a:endParaRPr lang="en-US" dirty="0">
              <a:solidFill>
                <a:schemeClr val="bg1"/>
              </a:solidFill>
            </a:endParaRPr>
          </a:p>
          <a:p>
            <a:pPr marL="1143000" lvl="2" indent="-228600">
              <a:buAutoNum type="arabicPeriod"/>
            </a:pPr>
            <a:r>
              <a:rPr lang="en-US" dirty="0">
                <a:solidFill>
                  <a:schemeClr val="bg1"/>
                </a:solidFill>
              </a:rPr>
              <a:t>We do have to wrestle with how we understand the relationship, since Jesus fulfills certain aspects of the OT and challenges others</a:t>
            </a:r>
          </a:p>
          <a:p>
            <a:pPr marL="228600" lvl="0" indent="-228600">
              <a:buAutoNum type="arabicPeriod"/>
            </a:pPr>
            <a:r>
              <a:rPr lang="en-US" dirty="0">
                <a:solidFill>
                  <a:schemeClr val="bg1"/>
                </a:solidFill>
              </a:rPr>
              <a:t>Interpretation is this critical, sometimes unacknowledged part of our work with the bible. Marcionism is an attractive heresy because without the right parameters and thoughts, one could see it as a plausible reading of the scriptures, and in a lot of contexts it is the preferred reading. It’s why Jewish folks probably aren’t a big fan of Left Behind – it assumes in the end, not that God keeps God’s covenant as Paul says in Romans 9-11, but that eventually Jews will recognize that Christians were right all along!</a:t>
            </a:r>
          </a:p>
        </p:txBody>
      </p:sp>
      <p:sp>
        <p:nvSpPr>
          <p:cNvPr id="4" name="Slide Number Placeholder 3"/>
          <p:cNvSpPr>
            <a:spLocks noGrp="1"/>
          </p:cNvSpPr>
          <p:nvPr>
            <p:ph type="sldNum" sz="quarter" idx="5"/>
          </p:nvPr>
        </p:nvSpPr>
        <p:spPr/>
        <p:txBody>
          <a:bodyPr/>
          <a:lstStyle/>
          <a:p>
            <a:fld id="{8BEDC00F-A945-BD42-82D6-FFD6584B2501}" type="slidenum">
              <a:rPr lang="en-US" smtClean="0"/>
              <a:t>38</a:t>
            </a:fld>
            <a:endParaRPr lang="en-US"/>
          </a:p>
        </p:txBody>
      </p:sp>
    </p:spTree>
    <p:extLst>
      <p:ext uri="{BB962C8B-B14F-4D97-AF65-F5344CB8AC3E}">
        <p14:creationId xmlns:p14="http://schemas.microsoft.com/office/powerpoint/2010/main" val="24028562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Two temptations of Interpretation: Fundamentalism and Marcionism</a:t>
            </a:r>
          </a:p>
          <a:p>
            <a:pPr marL="228600" indent="-228600">
              <a:buAutoNum type="arabicPeriod"/>
            </a:pPr>
            <a:r>
              <a:rPr lang="en-US" sz="1200" dirty="0">
                <a:solidFill>
                  <a:schemeClr val="bg1"/>
                </a:solidFill>
              </a:rPr>
              <a:t>Fundamentalism:</a:t>
            </a:r>
          </a:p>
          <a:p>
            <a:pPr marL="685800" lvl="1" indent="-228600">
              <a:buAutoNum type="arabicPeriod"/>
            </a:pPr>
            <a:r>
              <a:rPr lang="en-US" dirty="0">
                <a:solidFill>
                  <a:schemeClr val="bg1"/>
                </a:solidFill>
              </a:rPr>
              <a:t>Inerrancy – not a concept that exists for the biblical writers that way it does for us, a modern concept. Reaction in particular ways to modern methods of biblical interpretation.</a:t>
            </a:r>
          </a:p>
          <a:p>
            <a:pPr marL="685800" lvl="1" indent="-228600">
              <a:buAutoNum type="arabicPeriod"/>
            </a:pPr>
            <a:r>
              <a:rPr lang="en-US" dirty="0">
                <a:solidFill>
                  <a:schemeClr val="bg1"/>
                </a:solidFill>
              </a:rPr>
              <a:t>Can feel like a house of cards, if it isn’t inerrant, then how do I know what is true? It’s why looking at the formation of the canon in this way can be disorienting</a:t>
            </a:r>
          </a:p>
          <a:p>
            <a:pPr marL="228600" lvl="0" indent="-228600">
              <a:buAutoNum type="arabicPeriod"/>
            </a:pPr>
            <a:r>
              <a:rPr lang="en-US" dirty="0">
                <a:solidFill>
                  <a:schemeClr val="bg1"/>
                </a:solidFill>
              </a:rPr>
              <a:t>Traditional Heretical Marcionism:</a:t>
            </a:r>
          </a:p>
          <a:p>
            <a:pPr marL="685800" lvl="1" indent="-228600">
              <a:buAutoNum type="arabicPeriod"/>
            </a:pPr>
            <a:r>
              <a:rPr lang="en-US" dirty="0">
                <a:solidFill>
                  <a:schemeClr val="bg1"/>
                </a:solidFill>
              </a:rPr>
              <a:t>Denounced the God of the OT</a:t>
            </a:r>
          </a:p>
          <a:p>
            <a:pPr marL="685800" lvl="1" indent="-228600">
              <a:buAutoNum type="arabicPeriod"/>
            </a:pPr>
            <a:r>
              <a:rPr lang="en-US" dirty="0">
                <a:solidFill>
                  <a:schemeClr val="bg1"/>
                </a:solidFill>
              </a:rPr>
              <a:t>Rejected Jewish Scriptures</a:t>
            </a:r>
          </a:p>
          <a:p>
            <a:pPr marL="685800" lvl="1" indent="-228600">
              <a:buAutoNum type="arabicPeriod"/>
            </a:pPr>
            <a:r>
              <a:rPr lang="en-US" dirty="0">
                <a:solidFill>
                  <a:schemeClr val="bg1"/>
                </a:solidFill>
              </a:rPr>
              <a:t>Claimed creation to be evil</a:t>
            </a:r>
          </a:p>
          <a:p>
            <a:pPr marL="685800" lvl="1" indent="-228600">
              <a:buAutoNum type="arabicPeriod"/>
            </a:pPr>
            <a:r>
              <a:rPr lang="en-US" dirty="0">
                <a:solidFill>
                  <a:schemeClr val="bg1"/>
                </a:solidFill>
              </a:rPr>
              <a:t>The church is always in constant danger of giving into this heresy, and is the closest to a normalized heresy in the life of the church</a:t>
            </a:r>
          </a:p>
          <a:p>
            <a:pPr marL="11430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dirty="0" err="1">
                <a:solidFill>
                  <a:schemeClr val="bg1"/>
                </a:solidFill>
              </a:rPr>
              <a:t>Supersessionism</a:t>
            </a:r>
            <a:r>
              <a:rPr lang="en-US" dirty="0">
                <a:solidFill>
                  <a:schemeClr val="bg1"/>
                </a:solidFill>
              </a:rPr>
              <a:t>– the church has replaced Israel, new covenant has replaced the old</a:t>
            </a:r>
          </a:p>
          <a:p>
            <a:pPr marL="11430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dirty="0">
                <a:solidFill>
                  <a:schemeClr val="bg1"/>
                </a:solidFill>
              </a:rPr>
              <a:t>Leads to all sorts of dangerous thoughts and actions, namely a creeping </a:t>
            </a:r>
            <a:r>
              <a:rPr lang="en-US" dirty="0" err="1">
                <a:solidFill>
                  <a:schemeClr val="bg1"/>
                </a:solidFill>
              </a:rPr>
              <a:t>anti-semitism</a:t>
            </a:r>
            <a:endParaRPr lang="en-US" dirty="0">
              <a:solidFill>
                <a:schemeClr val="bg1"/>
              </a:solidFill>
            </a:endParaRPr>
          </a:p>
          <a:p>
            <a:pPr marL="1143000" lvl="2" indent="-228600">
              <a:buAutoNum type="arabicPeriod"/>
            </a:pPr>
            <a:r>
              <a:rPr lang="en-US" dirty="0">
                <a:solidFill>
                  <a:schemeClr val="bg1"/>
                </a:solidFill>
              </a:rPr>
              <a:t>We do have to wrestle with how we understand the relationship, since Jesus fulfills certain aspects of the OT and challenges others</a:t>
            </a:r>
          </a:p>
          <a:p>
            <a:pPr marL="228600" lvl="0" indent="-228600">
              <a:buAutoNum type="arabicPeriod"/>
            </a:pPr>
            <a:r>
              <a:rPr lang="en-US" dirty="0">
                <a:solidFill>
                  <a:schemeClr val="bg1"/>
                </a:solidFill>
              </a:rPr>
              <a:t>Interpretation is this critical, sometimes unacknowledged part of our work with the bible. Marcionism is an attractive heresy because without the right parameters and thoughts, one could see it as a plausible reading of the scriptures, and in a lot of contexts it is the preferred reading. It’s why Jewish folks probably aren’t a big fan of Left Behind – it assumes in the end, not that God keeps God’s covenant as Paul says in Romans 9-11, but that eventually Jews will recognize that Christians were right all along!</a:t>
            </a:r>
          </a:p>
        </p:txBody>
      </p:sp>
      <p:sp>
        <p:nvSpPr>
          <p:cNvPr id="4" name="Slide Number Placeholder 3"/>
          <p:cNvSpPr>
            <a:spLocks noGrp="1"/>
          </p:cNvSpPr>
          <p:nvPr>
            <p:ph type="sldNum" sz="quarter" idx="5"/>
          </p:nvPr>
        </p:nvSpPr>
        <p:spPr/>
        <p:txBody>
          <a:bodyPr/>
          <a:lstStyle/>
          <a:p>
            <a:fld id="{8BEDC00F-A945-BD42-82D6-FFD6584B2501}" type="slidenum">
              <a:rPr lang="en-US" smtClean="0"/>
              <a:t>39</a:t>
            </a:fld>
            <a:endParaRPr lang="en-US"/>
          </a:p>
        </p:txBody>
      </p:sp>
    </p:spTree>
    <p:extLst>
      <p:ext uri="{BB962C8B-B14F-4D97-AF65-F5344CB8AC3E}">
        <p14:creationId xmlns:p14="http://schemas.microsoft.com/office/powerpoint/2010/main" val="33055378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 Wells, </a:t>
            </a:r>
            <a:r>
              <a:rPr lang="en-US" i="1" dirty="0"/>
              <a:t>Improvisation</a:t>
            </a:r>
            <a:endParaRPr lang="en-US" dirty="0"/>
          </a:p>
          <a:p>
            <a:endParaRPr lang="en-US" dirty="0"/>
          </a:p>
          <a:p>
            <a:endParaRPr lang="en-US" dirty="0"/>
          </a:p>
          <a:p>
            <a:r>
              <a:rPr lang="en-US" dirty="0"/>
              <a:t>There is too much love in the Trinity for God to keep it to God’s self. The World is not the center of the story: God is. “Our purpose is to glorify God and enjoy God forever”</a:t>
            </a:r>
          </a:p>
          <a:p>
            <a:endParaRPr lang="en-US" dirty="0"/>
          </a:p>
          <a:p>
            <a:r>
              <a:rPr lang="en-US" dirty="0"/>
              <a:t>Humanity turns away – “The mystery of why God bothered to make the world is compounded by why he continued to bother to love his creatures when they turned away—and is rivaled by the mystery of why his creatures do not bother, cannot be bothered, in return.”</a:t>
            </a:r>
          </a:p>
        </p:txBody>
      </p:sp>
      <p:sp>
        <p:nvSpPr>
          <p:cNvPr id="4" name="Slide Number Placeholder 3"/>
          <p:cNvSpPr>
            <a:spLocks noGrp="1"/>
          </p:cNvSpPr>
          <p:nvPr>
            <p:ph type="sldNum" sz="quarter" idx="5"/>
          </p:nvPr>
        </p:nvSpPr>
        <p:spPr/>
        <p:txBody>
          <a:bodyPr/>
          <a:lstStyle/>
          <a:p>
            <a:fld id="{8BEDC00F-A945-BD42-82D6-FFD6584B2501}" type="slidenum">
              <a:rPr lang="en-US" smtClean="0"/>
              <a:t>40</a:t>
            </a:fld>
            <a:endParaRPr lang="en-US"/>
          </a:p>
        </p:txBody>
      </p:sp>
    </p:spTree>
    <p:extLst>
      <p:ext uri="{BB962C8B-B14F-4D97-AF65-F5344CB8AC3E}">
        <p14:creationId xmlns:p14="http://schemas.microsoft.com/office/powerpoint/2010/main" val="16210378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 Wells, </a:t>
            </a:r>
            <a:r>
              <a:rPr lang="en-US" i="1" dirty="0"/>
              <a:t>Improvisation</a:t>
            </a:r>
            <a:endParaRPr lang="en-US" dirty="0"/>
          </a:p>
          <a:p>
            <a:endParaRPr lang="en-US" dirty="0"/>
          </a:p>
          <a:p>
            <a:endParaRPr lang="en-US" dirty="0"/>
          </a:p>
          <a:p>
            <a:r>
              <a:rPr lang="en-US" dirty="0"/>
              <a:t>God longed to be in relationship with his creation through that part of creation that apprehended his glory-humankind</a:t>
            </a:r>
          </a:p>
          <a:p>
            <a:endParaRPr lang="en-US" dirty="0"/>
          </a:p>
          <a:p>
            <a:r>
              <a:rPr lang="en-US" dirty="0"/>
              <a:t>God chooses humanity, though things go wrong with Adam, and go wrong again with Babel, and the people of Noah’s time. God then chooses Abraham, who is obedient. </a:t>
            </a:r>
          </a:p>
          <a:p>
            <a:endParaRPr lang="en-US" dirty="0"/>
          </a:p>
          <a:p>
            <a:r>
              <a:rPr lang="en-US" dirty="0"/>
              <a:t>Wells then describes the rest of the OT as a love story. How far is to far for Israel to wander? How far will God go to woo them back into relationship?</a:t>
            </a:r>
          </a:p>
          <a:p>
            <a:endParaRPr lang="en-US" dirty="0"/>
          </a:p>
          <a:p>
            <a:r>
              <a:rPr lang="en-US" dirty="0"/>
              <a:t>”God will not leave Israel alone: therein lies a promise and a warning.”</a:t>
            </a:r>
          </a:p>
        </p:txBody>
      </p:sp>
      <p:sp>
        <p:nvSpPr>
          <p:cNvPr id="4" name="Slide Number Placeholder 3"/>
          <p:cNvSpPr>
            <a:spLocks noGrp="1"/>
          </p:cNvSpPr>
          <p:nvPr>
            <p:ph type="sldNum" sz="quarter" idx="5"/>
          </p:nvPr>
        </p:nvSpPr>
        <p:spPr/>
        <p:txBody>
          <a:bodyPr/>
          <a:lstStyle/>
          <a:p>
            <a:fld id="{8BEDC00F-A945-BD42-82D6-FFD6584B2501}" type="slidenum">
              <a:rPr lang="en-US" smtClean="0"/>
              <a:t>41</a:t>
            </a:fld>
            <a:endParaRPr lang="en-US"/>
          </a:p>
        </p:txBody>
      </p:sp>
    </p:spTree>
    <p:extLst>
      <p:ext uri="{BB962C8B-B14F-4D97-AF65-F5344CB8AC3E}">
        <p14:creationId xmlns:p14="http://schemas.microsoft.com/office/powerpoint/2010/main" val="3230507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4</a:t>
            </a:fld>
            <a:endParaRPr lang="en-US"/>
          </a:p>
        </p:txBody>
      </p:sp>
    </p:spTree>
    <p:extLst>
      <p:ext uri="{BB962C8B-B14F-4D97-AF65-F5344CB8AC3E}">
        <p14:creationId xmlns:p14="http://schemas.microsoft.com/office/powerpoint/2010/main" val="9907503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 Wells, </a:t>
            </a:r>
            <a:r>
              <a:rPr lang="en-US" i="1" dirty="0"/>
              <a:t>Improvisation</a:t>
            </a:r>
            <a:endParaRPr lang="en-US" dirty="0"/>
          </a:p>
          <a:p>
            <a:endParaRPr lang="en-US" dirty="0"/>
          </a:p>
          <a:p>
            <a:r>
              <a:rPr lang="en-US" dirty="0"/>
              <a:t>The definitive act, the act at the center, in which God reveals God’s character: the author enters the drama. In him all the fullness of God was pleased to dwell”</a:t>
            </a:r>
          </a:p>
          <a:p>
            <a:endParaRPr lang="en-US" dirty="0"/>
          </a:p>
          <a:p>
            <a:r>
              <a:rPr lang="en-US" dirty="0"/>
              <a:t>Will they accept or reject him? Will their rejection of him cause God’s rejection of them? If Jesus overcomes death, what will he not do?</a:t>
            </a:r>
          </a:p>
        </p:txBody>
      </p:sp>
      <p:sp>
        <p:nvSpPr>
          <p:cNvPr id="4" name="Slide Number Placeholder 3"/>
          <p:cNvSpPr>
            <a:spLocks noGrp="1"/>
          </p:cNvSpPr>
          <p:nvPr>
            <p:ph type="sldNum" sz="quarter" idx="5"/>
          </p:nvPr>
        </p:nvSpPr>
        <p:spPr/>
        <p:txBody>
          <a:bodyPr/>
          <a:lstStyle/>
          <a:p>
            <a:fld id="{8BEDC00F-A945-BD42-82D6-FFD6584B2501}" type="slidenum">
              <a:rPr lang="en-US" smtClean="0"/>
              <a:t>42</a:t>
            </a:fld>
            <a:endParaRPr lang="en-US"/>
          </a:p>
        </p:txBody>
      </p:sp>
    </p:spTree>
    <p:extLst>
      <p:ext uri="{BB962C8B-B14F-4D97-AF65-F5344CB8AC3E}">
        <p14:creationId xmlns:p14="http://schemas.microsoft.com/office/powerpoint/2010/main" val="33810684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Wells, </a:t>
            </a:r>
            <a:r>
              <a:rPr lang="en-US" i="1" dirty="0"/>
              <a:t>Improvisation</a:t>
            </a:r>
          </a:p>
          <a:p>
            <a:endParaRPr lang="en-US" dirty="0"/>
          </a:p>
          <a:p>
            <a:r>
              <a:rPr lang="en-US" dirty="0"/>
              <a:t>Israel thought it was in a 3 act play, but the surprise comes that the Messiah neither restored political authority nor did he bring the story to an end.</a:t>
            </a:r>
          </a:p>
          <a:p>
            <a:endParaRPr lang="en-US" dirty="0"/>
          </a:p>
          <a:p>
            <a:r>
              <a:rPr lang="en-US" dirty="0"/>
              <a:t>The church is given all it needs to continue to be his body in the world. It receives the Holy Spirit and is clothes with power and authority. It is given the Scripture, made up of the apostolic witness of those who seek to report, while being drawn into, the drama. It is given the sacraments.</a:t>
            </a:r>
          </a:p>
          <a:p>
            <a:endParaRPr lang="en-US" dirty="0"/>
          </a:p>
          <a:p>
            <a:r>
              <a:rPr lang="en-US" dirty="0"/>
              <a:t>The intensity of this chapter is the drama of the present moment. Will the church prevail and be faithful?</a:t>
            </a:r>
          </a:p>
          <a:p>
            <a:endParaRPr lang="en-US" dirty="0"/>
          </a:p>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43</a:t>
            </a:fld>
            <a:endParaRPr lang="en-US"/>
          </a:p>
        </p:txBody>
      </p:sp>
    </p:spTree>
    <p:extLst>
      <p:ext uri="{BB962C8B-B14F-4D97-AF65-F5344CB8AC3E}">
        <p14:creationId xmlns:p14="http://schemas.microsoft.com/office/powerpoint/2010/main" val="40505874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Wells, </a:t>
            </a:r>
            <a:r>
              <a:rPr lang="en-US" i="1" dirty="0"/>
              <a:t>Improvisation </a:t>
            </a:r>
            <a:endParaRPr lang="en-US" i="0" dirty="0"/>
          </a:p>
          <a:p>
            <a:endParaRPr lang="en-US" dirty="0"/>
          </a:p>
          <a:p>
            <a:r>
              <a:rPr lang="en-US" dirty="0"/>
              <a:t>The timing is not known, but that it will come when God chooses is certain. The drama of that time may yield some shocks—as the secrets of all hearts and revealed. But in God’s revelation there will be no shocks, only surprises. For the God will then be fully revealed with not be different in character from the God who revealed himself in act three. The face on the cross is the face on the throne.</a:t>
            </a:r>
          </a:p>
        </p:txBody>
      </p:sp>
      <p:sp>
        <p:nvSpPr>
          <p:cNvPr id="4" name="Slide Number Placeholder 3"/>
          <p:cNvSpPr>
            <a:spLocks noGrp="1"/>
          </p:cNvSpPr>
          <p:nvPr>
            <p:ph type="sldNum" sz="quarter" idx="5"/>
          </p:nvPr>
        </p:nvSpPr>
        <p:spPr/>
        <p:txBody>
          <a:bodyPr/>
          <a:lstStyle/>
          <a:p>
            <a:fld id="{8BEDC00F-A945-BD42-82D6-FFD6584B2501}" type="slidenum">
              <a:rPr lang="en-US" smtClean="0"/>
              <a:t>44</a:t>
            </a:fld>
            <a:endParaRPr lang="en-US"/>
          </a:p>
        </p:txBody>
      </p:sp>
    </p:spTree>
    <p:extLst>
      <p:ext uri="{BB962C8B-B14F-4D97-AF65-F5344CB8AC3E}">
        <p14:creationId xmlns:p14="http://schemas.microsoft.com/office/powerpoint/2010/main" val="40426449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Wells, </a:t>
            </a:r>
            <a:r>
              <a:rPr lang="en-US" i="1" dirty="0"/>
              <a:t>Improvisation</a:t>
            </a:r>
            <a:endParaRPr lang="en-US" dirty="0"/>
          </a:p>
          <a:p>
            <a:endParaRPr lang="en-US" dirty="0"/>
          </a:p>
          <a:p>
            <a:r>
              <a:rPr lang="en-US" dirty="0"/>
              <a:t>This is not dispensationalism where history is broken up into several dispensations that have fixed points of ending. </a:t>
            </a:r>
            <a:r>
              <a:rPr lang="en-US" dirty="0" err="1"/>
              <a:t>Supersessionism</a:t>
            </a:r>
            <a:r>
              <a:rPr lang="en-US" dirty="0"/>
              <a:t> creeps into dispensationalist theology because it firmly ends Israel’s dispensation</a:t>
            </a:r>
          </a:p>
          <a:p>
            <a:pPr marL="228600" indent="-228600">
              <a:buFont typeface="+mj-lt"/>
              <a:buAutoNum type="arabicPeriod"/>
            </a:pPr>
            <a:r>
              <a:rPr lang="en-US" dirty="0"/>
              <a:t>The principles and narrative of the first act continue through the three that follow, God continues to create.</a:t>
            </a:r>
          </a:p>
          <a:p>
            <a:pPr marL="228600" indent="-228600">
              <a:buFont typeface="+mj-lt"/>
              <a:buAutoNum type="arabicPeriod"/>
            </a:pPr>
            <a:r>
              <a:rPr lang="en-US" dirty="0"/>
              <a:t>The covenant of the second act is alive and significant in the third and fourth act</a:t>
            </a:r>
          </a:p>
          <a:p>
            <a:pPr marL="228600" indent="-228600">
              <a:buFont typeface="+mj-lt"/>
              <a:buAutoNum type="arabicPeriod"/>
            </a:pPr>
            <a:r>
              <a:rPr lang="en-US" dirty="0"/>
              <a:t>The theme of the third is the key to understanding all the others</a:t>
            </a:r>
          </a:p>
          <a:p>
            <a:pPr marL="228600" indent="-228600">
              <a:buFont typeface="+mj-lt"/>
              <a:buAutoNum type="arabicPeriod"/>
            </a:pPr>
            <a:r>
              <a:rPr lang="en-US" dirty="0"/>
              <a:t>The character of the fourth is at least partly preserved, though transformed in the 5</a:t>
            </a:r>
            <a:r>
              <a:rPr lang="en-US" baseline="30000" dirty="0"/>
              <a:t>th</a:t>
            </a:r>
            <a:endParaRPr lang="en-US" dirty="0"/>
          </a:p>
          <a:p>
            <a:pPr marL="228600" indent="-228600">
              <a:buFont typeface="+mj-lt"/>
              <a:buAutoNum type="arabicPeriod"/>
            </a:pPr>
            <a:r>
              <a:rPr lang="en-US" dirty="0"/>
              <a:t>The 4</a:t>
            </a:r>
            <a:r>
              <a:rPr lang="en-US" baseline="30000" dirty="0"/>
              <a:t>th</a:t>
            </a:r>
            <a:r>
              <a:rPr lang="en-US" dirty="0"/>
              <a:t> act balances the need for a genuinely human dimension to the drama, with the need for a genuinely divine shape. In other words, just like Jesus Christ, the word of God, the narrative of scripture is both fully human and fully divine (Luther)</a:t>
            </a:r>
          </a:p>
          <a:p>
            <a:pPr marL="228600" indent="-228600">
              <a:buFont typeface="+mj-lt"/>
              <a:buAutoNum type="arabicPeriod"/>
            </a:pPr>
            <a:endParaRPr lang="en-US" dirty="0"/>
          </a:p>
          <a:p>
            <a:r>
              <a:rPr lang="en-US" dirty="0"/>
              <a:t>Two Mistakes</a:t>
            </a:r>
          </a:p>
          <a:p>
            <a:pPr marL="228600" indent="-228600">
              <a:buFont typeface="+mj-lt"/>
              <a:buAutoNum type="arabicPeriod"/>
            </a:pPr>
            <a:r>
              <a:rPr lang="en-US" dirty="0"/>
              <a:t>That the world is a one act play – this is all there is</a:t>
            </a:r>
          </a:p>
          <a:p>
            <a:pPr marL="228600" indent="-228600">
              <a:buFont typeface="+mj-lt"/>
              <a:buAutoNum type="arabicPeriod"/>
            </a:pPr>
            <a:r>
              <a:rPr lang="en-US" dirty="0"/>
              <a:t>To assume we are in the wrong act – e.g., I am in act one, so I am the creator, not God. Nothing significant happens before my appearance.</a:t>
            </a:r>
          </a:p>
          <a:p>
            <a:r>
              <a:rPr lang="en-US" dirty="0"/>
              <a:t>Act 4, the church,  keeps a sprit of openness, tentativeness, and contingency </a:t>
            </a:r>
            <a:br>
              <a:rPr lang="en-US" dirty="0"/>
            </a:br>
            <a:br>
              <a:rPr lang="en-US" dirty="0"/>
            </a:br>
            <a:r>
              <a:rPr lang="en-US" dirty="0"/>
              <a:t>This is not a definitive way, but a way that can be helpful when looking at the big picture and how it all goes together.</a:t>
            </a:r>
          </a:p>
        </p:txBody>
      </p:sp>
      <p:sp>
        <p:nvSpPr>
          <p:cNvPr id="4" name="Slide Number Placeholder 3"/>
          <p:cNvSpPr>
            <a:spLocks noGrp="1"/>
          </p:cNvSpPr>
          <p:nvPr>
            <p:ph type="sldNum" sz="quarter" idx="5"/>
          </p:nvPr>
        </p:nvSpPr>
        <p:spPr/>
        <p:txBody>
          <a:bodyPr/>
          <a:lstStyle/>
          <a:p>
            <a:fld id="{8BEDC00F-A945-BD42-82D6-FFD6584B2501}" type="slidenum">
              <a:rPr lang="en-US" smtClean="0"/>
              <a:t>45</a:t>
            </a:fld>
            <a:endParaRPr lang="en-US"/>
          </a:p>
        </p:txBody>
      </p:sp>
    </p:spTree>
    <p:extLst>
      <p:ext uri="{BB962C8B-B14F-4D97-AF65-F5344CB8AC3E}">
        <p14:creationId xmlns:p14="http://schemas.microsoft.com/office/powerpoint/2010/main" val="23515723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46</a:t>
            </a:fld>
            <a:endParaRPr lang="en-US"/>
          </a:p>
        </p:txBody>
      </p:sp>
    </p:spTree>
    <p:extLst>
      <p:ext uri="{BB962C8B-B14F-4D97-AF65-F5344CB8AC3E}">
        <p14:creationId xmlns:p14="http://schemas.microsoft.com/office/powerpoint/2010/main" val="12365209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47</a:t>
            </a:fld>
            <a:endParaRPr lang="en-US"/>
          </a:p>
        </p:txBody>
      </p:sp>
    </p:spTree>
    <p:extLst>
      <p:ext uri="{BB962C8B-B14F-4D97-AF65-F5344CB8AC3E}">
        <p14:creationId xmlns:p14="http://schemas.microsoft.com/office/powerpoint/2010/main" val="17901270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48</a:t>
            </a:fld>
            <a:endParaRPr lang="en-US"/>
          </a:p>
        </p:txBody>
      </p:sp>
    </p:spTree>
    <p:extLst>
      <p:ext uri="{BB962C8B-B14F-4D97-AF65-F5344CB8AC3E}">
        <p14:creationId xmlns:p14="http://schemas.microsoft.com/office/powerpoint/2010/main" val="717446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49</a:t>
            </a:fld>
            <a:endParaRPr lang="en-US"/>
          </a:p>
        </p:txBody>
      </p:sp>
    </p:spTree>
    <p:extLst>
      <p:ext uri="{BB962C8B-B14F-4D97-AF65-F5344CB8AC3E}">
        <p14:creationId xmlns:p14="http://schemas.microsoft.com/office/powerpoint/2010/main" val="31431128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50</a:t>
            </a:fld>
            <a:endParaRPr lang="en-US"/>
          </a:p>
        </p:txBody>
      </p:sp>
    </p:spTree>
    <p:extLst>
      <p:ext uri="{BB962C8B-B14F-4D97-AF65-F5344CB8AC3E}">
        <p14:creationId xmlns:p14="http://schemas.microsoft.com/office/powerpoint/2010/main" val="21170354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212529"/>
                </a:solidFill>
                <a:effectLst/>
                <a:highlight>
                  <a:srgbClr val="FFFFFF"/>
                </a:highlight>
                <a:latin typeface="EB Garamond" panose="020F0502020204030204" pitchFamily="34" charset="0"/>
              </a:rPr>
              <a:t>“</a:t>
            </a:r>
            <a:r>
              <a:rPr lang="en-US" b="0" i="0" u="none" strike="noStrike" dirty="0">
                <a:solidFill>
                  <a:srgbClr val="212529"/>
                </a:solidFill>
                <a:effectLst/>
                <a:highlight>
                  <a:srgbClr val="FFFFFF"/>
                </a:highlight>
                <a:latin typeface="EB Garamond" pitchFamily="2" charset="0"/>
              </a:rPr>
              <a:t>So a committee was formed to select fifteen scholars from across the evangelical spectrum who would do the actual work of the translation. The committee that was going to be choosing these people consisted of Andy Bandstra, John </a:t>
            </a:r>
            <a:r>
              <a:rPr lang="en-US" b="0" i="0" u="none" strike="noStrike" dirty="0" err="1">
                <a:solidFill>
                  <a:srgbClr val="212529"/>
                </a:solidFill>
                <a:effectLst/>
                <a:highlight>
                  <a:srgbClr val="FFFFFF"/>
                </a:highlight>
                <a:latin typeface="EB Garamond" pitchFamily="2" charset="0"/>
              </a:rPr>
              <a:t>Stek</a:t>
            </a:r>
            <a:r>
              <a:rPr lang="en-US" b="0" i="0" u="none" strike="noStrike" dirty="0">
                <a:solidFill>
                  <a:srgbClr val="212529"/>
                </a:solidFill>
                <a:effectLst/>
                <a:highlight>
                  <a:srgbClr val="FFFFFF"/>
                </a:highlight>
                <a:latin typeface="EB Garamond" pitchFamily="2" charset="0"/>
              </a:rPr>
              <a:t>, </a:t>
            </a:r>
            <a:r>
              <a:rPr lang="en-US" b="0" i="0" u="none" strike="noStrike" dirty="0" err="1">
                <a:solidFill>
                  <a:srgbClr val="212529"/>
                </a:solidFill>
                <a:effectLst/>
                <a:highlight>
                  <a:srgbClr val="FFFFFF"/>
                </a:highlight>
                <a:latin typeface="EB Garamond" pitchFamily="2" charset="0"/>
              </a:rPr>
              <a:t>Bastiann</a:t>
            </a:r>
            <a:r>
              <a:rPr lang="en-US" b="0" i="0" u="none" strike="noStrike" dirty="0">
                <a:solidFill>
                  <a:srgbClr val="212529"/>
                </a:solidFill>
                <a:effectLst/>
                <a:highlight>
                  <a:srgbClr val="FFFFFF"/>
                </a:highlight>
                <a:latin typeface="EB Garamond" pitchFamily="2" charset="0"/>
              </a:rPr>
              <a:t> Van </a:t>
            </a:r>
            <a:r>
              <a:rPr lang="en-US" b="0" i="0" u="none" strike="noStrike" dirty="0" err="1">
                <a:solidFill>
                  <a:srgbClr val="212529"/>
                </a:solidFill>
                <a:effectLst/>
                <a:highlight>
                  <a:srgbClr val="FFFFFF"/>
                </a:highlight>
                <a:latin typeface="EB Garamond" pitchFamily="2" charset="0"/>
              </a:rPr>
              <a:t>Elderen</a:t>
            </a:r>
            <a:r>
              <a:rPr lang="en-US" b="0" i="0" u="none" strike="noStrike" dirty="0">
                <a:solidFill>
                  <a:srgbClr val="212529"/>
                </a:solidFill>
                <a:effectLst/>
                <a:highlight>
                  <a:srgbClr val="FFFFFF"/>
                </a:highlight>
                <a:latin typeface="EB Garamond" pitchFamily="2" charset="0"/>
              </a:rPr>
              <a:t>, Marten Woudstra, and Martin </a:t>
            </a:r>
            <a:r>
              <a:rPr lang="en-US" b="0" i="0" u="none" strike="noStrike" dirty="0" err="1">
                <a:solidFill>
                  <a:srgbClr val="212529"/>
                </a:solidFill>
                <a:effectLst/>
                <a:highlight>
                  <a:srgbClr val="FFFFFF"/>
                </a:highlight>
                <a:latin typeface="EB Garamond" pitchFamily="2" charset="0"/>
              </a:rPr>
              <a:t>Wyngaarden</a:t>
            </a:r>
            <a:r>
              <a:rPr lang="en-US" b="0" i="0" u="none" strike="noStrike" dirty="0">
                <a:solidFill>
                  <a:srgbClr val="212529"/>
                </a:solidFill>
                <a:effectLst/>
                <a:highlight>
                  <a:srgbClr val="FFFFFF"/>
                </a:highlight>
                <a:latin typeface="EB Garamond" pitchFamily="2" charset="0"/>
              </a:rPr>
              <a:t>, all professors at Calvin Seminary. They selected a group of fifteen translators called the Committee on Bible Translation. That committee included John </a:t>
            </a:r>
            <a:r>
              <a:rPr lang="en-US" b="0" i="0" u="none" strike="noStrike" dirty="0" err="1">
                <a:solidFill>
                  <a:srgbClr val="212529"/>
                </a:solidFill>
                <a:effectLst/>
                <a:highlight>
                  <a:srgbClr val="FFFFFF"/>
                </a:highlight>
                <a:latin typeface="EB Garamond" pitchFamily="2" charset="0"/>
              </a:rPr>
              <a:t>Stek</a:t>
            </a:r>
            <a:r>
              <a:rPr lang="en-US" b="0" i="0" u="none" strike="noStrike" dirty="0">
                <a:solidFill>
                  <a:srgbClr val="212529"/>
                </a:solidFill>
                <a:effectLst/>
                <a:highlight>
                  <a:srgbClr val="FFFFFF"/>
                </a:highlight>
                <a:latin typeface="EB Garamond" pitchFamily="2" charset="0"/>
              </a:rPr>
              <a:t> and Marten Woudstra also, and the work of the translation began, but where was the money going to come from?”</a:t>
            </a:r>
          </a:p>
          <a:p>
            <a:endParaRPr lang="en-US" b="0" i="0" u="none" strike="noStrike" dirty="0">
              <a:solidFill>
                <a:srgbClr val="212529"/>
              </a:solidFill>
              <a:effectLst/>
              <a:highlight>
                <a:srgbClr val="FFFFFF"/>
              </a:highlight>
              <a:latin typeface="EB Garamond" pitchFamily="2" charset="0"/>
            </a:endParaRPr>
          </a:p>
          <a:p>
            <a:r>
              <a:rPr lang="en-US" dirty="0"/>
              <a:t>https://</a:t>
            </a:r>
            <a:r>
              <a:rPr lang="en-US" dirty="0" err="1"/>
              <a:t>www.thenivbible.com</a:t>
            </a:r>
            <a:r>
              <a:rPr lang="en-US" dirty="0"/>
              <a:t>/blog/where-did-the-</a:t>
            </a:r>
            <a:r>
              <a:rPr lang="en-US" dirty="0" err="1"/>
              <a:t>niv</a:t>
            </a:r>
            <a:r>
              <a:rPr lang="en-US" dirty="0"/>
              <a:t>-come-from/#:~:text=Howard%20Long%20was%20not%20a%20theologian.,CRC%20church%20in%20Seattle%2C%20Washington.</a:t>
            </a:r>
          </a:p>
          <a:p>
            <a:endParaRPr lang="en-US" dirty="0"/>
          </a:p>
          <a:p>
            <a:r>
              <a:rPr lang="en-US" dirty="0"/>
              <a:t>Sort of an analogue to the LXX Legend</a:t>
            </a:r>
          </a:p>
        </p:txBody>
      </p:sp>
      <p:sp>
        <p:nvSpPr>
          <p:cNvPr id="4" name="Slide Number Placeholder 3"/>
          <p:cNvSpPr>
            <a:spLocks noGrp="1"/>
          </p:cNvSpPr>
          <p:nvPr>
            <p:ph type="sldNum" sz="quarter" idx="5"/>
          </p:nvPr>
        </p:nvSpPr>
        <p:spPr/>
        <p:txBody>
          <a:bodyPr/>
          <a:lstStyle/>
          <a:p>
            <a:fld id="{8BEDC00F-A945-BD42-82D6-FFD6584B2501}" type="slidenum">
              <a:rPr lang="en-US" smtClean="0"/>
              <a:t>51</a:t>
            </a:fld>
            <a:endParaRPr lang="en-US"/>
          </a:p>
        </p:txBody>
      </p:sp>
    </p:spTree>
    <p:extLst>
      <p:ext uri="{BB962C8B-B14F-4D97-AF65-F5344CB8AC3E}">
        <p14:creationId xmlns:p14="http://schemas.microsoft.com/office/powerpoint/2010/main" val="3167773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more modern expressions are attempts at improving upon how we speak or what might be left out from other ways. ”Old Testament, “ while not the original meaning, has over time come to suggest outdated/obsolete, especially through particular strains of Biblical interpretation. E.g., “Hebrew Bible” honors it as fully the Bible. Jewish folks often talk about ”sacred scriptures,” “the books,” “the Law, the Prophets, and the Writings,” “and the </a:t>
            </a:r>
            <a:r>
              <a:rPr lang="en-US" dirty="0" err="1"/>
              <a:t>Tanak</a:t>
            </a:r>
            <a:r>
              <a:rPr lang="en-US" dirty="0"/>
              <a:t> (an acronym based on the initial Hebrew letters of the words for the different sections (TNK: Torah, </a:t>
            </a:r>
            <a:r>
              <a:rPr lang="en-US" dirty="0" err="1"/>
              <a:t>Nebim</a:t>
            </a:r>
            <a:r>
              <a:rPr lang="en-US" dirty="0"/>
              <a:t>, and </a:t>
            </a:r>
            <a:r>
              <a:rPr lang="en-US" dirty="0" err="1"/>
              <a:t>Ketubim</a:t>
            </a:r>
            <a:r>
              <a:rPr lang="en-US" dirty="0"/>
              <a:t>)</a:t>
            </a:r>
          </a:p>
        </p:txBody>
      </p:sp>
      <p:sp>
        <p:nvSpPr>
          <p:cNvPr id="4" name="Slide Number Placeholder 3"/>
          <p:cNvSpPr>
            <a:spLocks noGrp="1"/>
          </p:cNvSpPr>
          <p:nvPr>
            <p:ph type="sldNum" sz="quarter" idx="5"/>
          </p:nvPr>
        </p:nvSpPr>
        <p:spPr/>
        <p:txBody>
          <a:bodyPr/>
          <a:lstStyle/>
          <a:p>
            <a:fld id="{8BEDC00F-A945-BD42-82D6-FFD6584B2501}" type="slidenum">
              <a:rPr lang="en-US" smtClean="0"/>
              <a:t>7</a:t>
            </a:fld>
            <a:endParaRPr lang="en-US"/>
          </a:p>
        </p:txBody>
      </p:sp>
    </p:spTree>
    <p:extLst>
      <p:ext uri="{BB962C8B-B14F-4D97-AF65-F5344CB8AC3E}">
        <p14:creationId xmlns:p14="http://schemas.microsoft.com/office/powerpoint/2010/main" val="33633700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202122"/>
                </a:solidFill>
                <a:effectLst/>
                <a:highlight>
                  <a:srgbClr val="FFFFFF"/>
                </a:highlight>
                <a:latin typeface="Arial" panose="020B0604020202020204" pitchFamily="34" charset="0"/>
              </a:rPr>
              <a:t>The ESV is derived from the 1971 text edition of the Revised Standard Version. ESV translation committee member Wayne Grudem claims that approximately eight percent (or about 60,000 words) of the 1971 RSV text being used for the ESV was revised as of first publication in 2001. Grudem states that the committee removed "every trace of liberal influence that had caused such criticism from evangelicals when the RSV was first published in 1952."Although, Grudem also states that much of the 1971 RSV text left unchanged by the committee "is simply 'the best of the best' of the KJV tradition."</a:t>
            </a:r>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52</a:t>
            </a:fld>
            <a:endParaRPr lang="en-US"/>
          </a:p>
        </p:txBody>
      </p:sp>
    </p:spTree>
    <p:extLst>
      <p:ext uri="{BB962C8B-B14F-4D97-AF65-F5344CB8AC3E}">
        <p14:creationId xmlns:p14="http://schemas.microsoft.com/office/powerpoint/2010/main" val="24557408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202122"/>
                </a:solidFill>
                <a:effectLst/>
                <a:latin typeface="Arial" panose="020B0604020202020204" pitchFamily="34" charset="0"/>
              </a:rPr>
              <a:t>The translators of the CEV followed three principles. They were that the CEV:</a:t>
            </a:r>
          </a:p>
          <a:p>
            <a:pPr algn="l">
              <a:buFont typeface="Arial" panose="020B0604020202020204" pitchFamily="34" charset="0"/>
              <a:buChar char="•"/>
            </a:pPr>
            <a:r>
              <a:rPr lang="en-US" b="0" i="0" u="none" strike="noStrike" dirty="0">
                <a:solidFill>
                  <a:srgbClr val="202122"/>
                </a:solidFill>
                <a:effectLst/>
                <a:latin typeface="Arial" panose="020B0604020202020204" pitchFamily="34" charset="0"/>
              </a:rPr>
              <a:t>must be understood by people without stumbling in speech</a:t>
            </a:r>
          </a:p>
          <a:p>
            <a:pPr algn="l">
              <a:buFont typeface="Arial" panose="020B0604020202020204" pitchFamily="34" charset="0"/>
              <a:buChar char="•"/>
            </a:pPr>
            <a:r>
              <a:rPr lang="en-US" b="0" i="0" u="none" strike="noStrike" dirty="0">
                <a:solidFill>
                  <a:srgbClr val="202122"/>
                </a:solidFill>
                <a:effectLst/>
                <a:latin typeface="Arial" panose="020B0604020202020204" pitchFamily="34" charset="0"/>
              </a:rPr>
              <a:t>must be understood by those with little or no comprehension of "Bible" language, and</a:t>
            </a:r>
          </a:p>
          <a:p>
            <a:pPr algn="l">
              <a:buFont typeface="Arial" panose="020B0604020202020204" pitchFamily="34" charset="0"/>
              <a:buChar char="•"/>
            </a:pPr>
            <a:r>
              <a:rPr lang="en-US" b="0" i="0" u="none" strike="noStrike" dirty="0">
                <a:solidFill>
                  <a:srgbClr val="202122"/>
                </a:solidFill>
                <a:effectLst/>
                <a:latin typeface="Arial" panose="020B0604020202020204" pitchFamily="34" charset="0"/>
              </a:rPr>
              <a:t>must be understood by all.</a:t>
            </a:r>
            <a:br>
              <a:rPr lang="en-US" b="0" i="0" u="none" strike="noStrike" dirty="0">
                <a:solidFill>
                  <a:srgbClr val="202122"/>
                </a:solidFill>
                <a:effectLst/>
                <a:latin typeface="Arial" panose="020B0604020202020204" pitchFamily="34" charset="0"/>
              </a:rPr>
            </a:br>
            <a:br>
              <a:rPr lang="en-US" b="0" i="0" u="none" strike="noStrike" dirty="0">
                <a:solidFill>
                  <a:srgbClr val="202122"/>
                </a:solidFill>
                <a:effectLst/>
                <a:latin typeface="Arial" panose="020B0604020202020204" pitchFamily="34" charset="0"/>
              </a:rPr>
            </a:br>
            <a:endParaRPr lang="en-US" b="0" i="0" u="none" strike="noStrike" dirty="0">
              <a:solidFill>
                <a:srgbClr val="202122"/>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8BEDC00F-A945-BD42-82D6-FFD6584B2501}" type="slidenum">
              <a:rPr lang="en-US" smtClean="0"/>
              <a:t>53</a:t>
            </a:fld>
            <a:endParaRPr lang="en-US"/>
          </a:p>
        </p:txBody>
      </p:sp>
    </p:spTree>
    <p:extLst>
      <p:ext uri="{BB962C8B-B14F-4D97-AF65-F5344CB8AC3E}">
        <p14:creationId xmlns:p14="http://schemas.microsoft.com/office/powerpoint/2010/main" val="14067252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54</a:t>
            </a:fld>
            <a:endParaRPr lang="en-US"/>
          </a:p>
        </p:txBody>
      </p:sp>
    </p:spTree>
    <p:extLst>
      <p:ext uri="{BB962C8B-B14F-4D97-AF65-F5344CB8AC3E}">
        <p14:creationId xmlns:p14="http://schemas.microsoft.com/office/powerpoint/2010/main" val="39611237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55</a:t>
            </a:fld>
            <a:endParaRPr lang="en-US"/>
          </a:p>
        </p:txBody>
      </p:sp>
    </p:spTree>
    <p:extLst>
      <p:ext uri="{BB962C8B-B14F-4D97-AF65-F5344CB8AC3E}">
        <p14:creationId xmlns:p14="http://schemas.microsoft.com/office/powerpoint/2010/main" val="21159127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56</a:t>
            </a:fld>
            <a:endParaRPr lang="en-US"/>
          </a:p>
        </p:txBody>
      </p:sp>
    </p:spTree>
    <p:extLst>
      <p:ext uri="{BB962C8B-B14F-4D97-AF65-F5344CB8AC3E}">
        <p14:creationId xmlns:p14="http://schemas.microsoft.com/office/powerpoint/2010/main" val="18290040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57</a:t>
            </a:fld>
            <a:endParaRPr lang="en-US"/>
          </a:p>
        </p:txBody>
      </p:sp>
    </p:spTree>
    <p:extLst>
      <p:ext uri="{BB962C8B-B14F-4D97-AF65-F5344CB8AC3E}">
        <p14:creationId xmlns:p14="http://schemas.microsoft.com/office/powerpoint/2010/main" val="15647454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58</a:t>
            </a:fld>
            <a:endParaRPr lang="en-US"/>
          </a:p>
        </p:txBody>
      </p:sp>
    </p:spTree>
    <p:extLst>
      <p:ext uri="{BB962C8B-B14F-4D97-AF65-F5344CB8AC3E}">
        <p14:creationId xmlns:p14="http://schemas.microsoft.com/office/powerpoint/2010/main" val="1036659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more modern expressions are attempts at improving upon how we speak or what might be left out from other ways. ”Old Testament, “ while not the original meaning, has over time to suggest outdated/obsolete, especially through particular strains of Biblical interpretation. E.g., “Hebrew Bible” honors it as fully the Bible. Jewish folks often talk about ”sacred scriptures,” “the books,” “the Law, the Prophets, and the Writings,” “and the </a:t>
            </a:r>
            <a:r>
              <a:rPr lang="en-US" dirty="0" err="1"/>
              <a:t>Tanak</a:t>
            </a:r>
            <a:r>
              <a:rPr lang="en-US" dirty="0"/>
              <a:t> (an acronym based on the initial Hebrew letters of the words for the different sections (TNK: Torah, </a:t>
            </a:r>
            <a:r>
              <a:rPr lang="en-US" dirty="0" err="1"/>
              <a:t>Nebim</a:t>
            </a:r>
            <a:r>
              <a:rPr lang="en-US" dirty="0"/>
              <a:t>, and </a:t>
            </a:r>
            <a:r>
              <a:rPr lang="en-US" dirty="0" err="1"/>
              <a:t>Ketubim</a:t>
            </a:r>
            <a:r>
              <a:rPr lang="en-US" dirty="0"/>
              <a:t>)</a:t>
            </a:r>
          </a:p>
        </p:txBody>
      </p:sp>
      <p:sp>
        <p:nvSpPr>
          <p:cNvPr id="4" name="Slide Number Placeholder 3"/>
          <p:cNvSpPr>
            <a:spLocks noGrp="1"/>
          </p:cNvSpPr>
          <p:nvPr>
            <p:ph type="sldNum" sz="quarter" idx="5"/>
          </p:nvPr>
        </p:nvSpPr>
        <p:spPr/>
        <p:txBody>
          <a:bodyPr/>
          <a:lstStyle/>
          <a:p>
            <a:fld id="{8BEDC00F-A945-BD42-82D6-FFD6584B2501}" type="slidenum">
              <a:rPr lang="en-US" smtClean="0"/>
              <a:t>8</a:t>
            </a:fld>
            <a:endParaRPr lang="en-US"/>
          </a:p>
        </p:txBody>
      </p:sp>
    </p:spTree>
    <p:extLst>
      <p:ext uri="{BB962C8B-B14F-4D97-AF65-F5344CB8AC3E}">
        <p14:creationId xmlns:p14="http://schemas.microsoft.com/office/powerpoint/2010/main" val="1821328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does ”Biblia,” books, “become Biblia “Bible” as a singular expression? The Middle Ages</a:t>
            </a:r>
          </a:p>
        </p:txBody>
      </p:sp>
      <p:sp>
        <p:nvSpPr>
          <p:cNvPr id="4" name="Slide Number Placeholder 3"/>
          <p:cNvSpPr>
            <a:spLocks noGrp="1"/>
          </p:cNvSpPr>
          <p:nvPr>
            <p:ph type="sldNum" sz="quarter" idx="5"/>
          </p:nvPr>
        </p:nvSpPr>
        <p:spPr/>
        <p:txBody>
          <a:bodyPr/>
          <a:lstStyle/>
          <a:p>
            <a:fld id="{8BEDC00F-A945-BD42-82D6-FFD6584B2501}" type="slidenum">
              <a:rPr lang="en-US" smtClean="0"/>
              <a:t>9</a:t>
            </a:fld>
            <a:endParaRPr lang="en-US"/>
          </a:p>
        </p:txBody>
      </p:sp>
    </p:spTree>
    <p:extLst>
      <p:ext uri="{BB962C8B-B14F-4D97-AF65-F5344CB8AC3E}">
        <p14:creationId xmlns:p14="http://schemas.microsoft.com/office/powerpoint/2010/main" val="743452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considering the Bible as a collection of sacred texts, part of our interpretive task is to remember than even as fixed as the Bible seems to be, [“Let no one add to or take away” at the end of revelation,] it took hundreds of years to arrive at what we currently, as United Methodist Protestants, refer to as “The Bible.” </a:t>
            </a:r>
          </a:p>
        </p:txBody>
      </p:sp>
      <p:sp>
        <p:nvSpPr>
          <p:cNvPr id="4" name="Slide Number Placeholder 3"/>
          <p:cNvSpPr>
            <a:spLocks noGrp="1"/>
          </p:cNvSpPr>
          <p:nvPr>
            <p:ph type="sldNum" sz="quarter" idx="5"/>
          </p:nvPr>
        </p:nvSpPr>
        <p:spPr/>
        <p:txBody>
          <a:bodyPr/>
          <a:lstStyle/>
          <a:p>
            <a:fld id="{8BEDC00F-A945-BD42-82D6-FFD6584B2501}" type="slidenum">
              <a:rPr lang="en-US" smtClean="0"/>
              <a:t>10</a:t>
            </a:fld>
            <a:endParaRPr lang="en-US"/>
          </a:p>
        </p:txBody>
      </p:sp>
    </p:spTree>
    <p:extLst>
      <p:ext uri="{BB962C8B-B14F-4D97-AF65-F5344CB8AC3E}">
        <p14:creationId xmlns:p14="http://schemas.microsoft.com/office/powerpoint/2010/main" val="4241667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11</a:t>
            </a:fld>
            <a:endParaRPr lang="en-US"/>
          </a:p>
        </p:txBody>
      </p:sp>
    </p:spTree>
    <p:extLst>
      <p:ext uri="{BB962C8B-B14F-4D97-AF65-F5344CB8AC3E}">
        <p14:creationId xmlns:p14="http://schemas.microsoft.com/office/powerpoint/2010/main" val="4035881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5/17/24</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222026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5/17/24</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181684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5/17/24</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05381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5/17/24</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84575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5/17/24</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01054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5/17/24</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72679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5/17/24</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829279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5/17/24</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40307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5/17/24</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9587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5/17/24</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893299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5/17/24</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835534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900">
                <a:solidFill>
                  <a:schemeClr val="tx1"/>
                </a:solidFill>
              </a:defRPr>
            </a:lvl1pPr>
          </a:lstStyle>
          <a:p>
            <a:fld id="{F4D57BDD-E64A-4D27-8978-82FFCA18A12C}" type="datetimeFigureOut">
              <a:rPr lang="en-US" smtClean="0"/>
              <a:pPr/>
              <a:t>5/17/24</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8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36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105087082"/>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38" r:id="rId7"/>
    <p:sldLayoutId id="2147483739" r:id="rId8"/>
    <p:sldLayoutId id="2147483740" r:id="rId9"/>
    <p:sldLayoutId id="2147483741"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8"/>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867317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4401205"/>
          </a:xfrm>
          <a:prstGeom prst="rect">
            <a:avLst/>
          </a:prstGeom>
          <a:noFill/>
        </p:spPr>
        <p:txBody>
          <a:bodyPr wrap="square" rtlCol="0">
            <a:spAutoFit/>
          </a:bodyPr>
          <a:lstStyle/>
          <a:p>
            <a:r>
              <a:rPr lang="en-US" sz="2800" dirty="0">
                <a:solidFill>
                  <a:schemeClr val="bg1"/>
                </a:solidFill>
              </a:rPr>
              <a:t>Canon</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Greek “</a:t>
            </a:r>
            <a:r>
              <a:rPr lang="en-US" sz="2800" dirty="0" err="1">
                <a:solidFill>
                  <a:schemeClr val="bg1"/>
                </a:solidFill>
              </a:rPr>
              <a:t>Kanon</a:t>
            </a:r>
            <a:r>
              <a:rPr lang="en-US" sz="2800" dirty="0">
                <a:solidFill>
                  <a:schemeClr val="bg1"/>
                </a:solidFill>
              </a:rPr>
              <a:t>” – Rod or Red=Rule or Measure</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Creating a collection that will be normative for a community</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2566897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5262979"/>
          </a:xfrm>
          <a:prstGeom prst="rect">
            <a:avLst/>
          </a:prstGeom>
          <a:noFill/>
        </p:spPr>
        <p:txBody>
          <a:bodyPr wrap="square" rtlCol="0">
            <a:spAutoFit/>
          </a:bodyPr>
          <a:lstStyle/>
          <a:p>
            <a:r>
              <a:rPr lang="en-US" sz="2800" dirty="0">
                <a:solidFill>
                  <a:schemeClr val="bg1"/>
                </a:solidFill>
              </a:rPr>
              <a:t>Hebrew Bible</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Composed over 900 years in an oral culture that also came to value writing those stories down</a:t>
            </a:r>
          </a:p>
          <a:p>
            <a:pPr marL="457200" indent="-457200">
              <a:buFont typeface="Arial" panose="020B0604020202020204" pitchFamily="34" charset="0"/>
              <a:buChar char="•"/>
            </a:pPr>
            <a:r>
              <a:rPr lang="en-US" sz="2800" dirty="0">
                <a:solidFill>
                  <a:schemeClr val="bg1"/>
                </a:solidFill>
              </a:rPr>
              <a:t>Law and Historical Books (400 BCE)</a:t>
            </a:r>
          </a:p>
          <a:p>
            <a:pPr marL="457200" indent="-457200">
              <a:buFont typeface="Arial" panose="020B0604020202020204" pitchFamily="34" charset="0"/>
              <a:buChar char="•"/>
            </a:pPr>
            <a:r>
              <a:rPr lang="en-US" sz="2800" dirty="0">
                <a:solidFill>
                  <a:schemeClr val="bg1"/>
                </a:solidFill>
              </a:rPr>
              <a:t>Major prophetic books (200 BCE)</a:t>
            </a:r>
          </a:p>
          <a:p>
            <a:pPr marL="457200" indent="-457200">
              <a:buFont typeface="Arial" panose="020B0604020202020204" pitchFamily="34" charset="0"/>
              <a:buChar char="•"/>
            </a:pPr>
            <a:r>
              <a:rPr lang="en-US" sz="2800" dirty="0">
                <a:solidFill>
                  <a:schemeClr val="bg1"/>
                </a:solidFill>
              </a:rPr>
              <a:t>The Writings (not clear)</a:t>
            </a:r>
          </a:p>
          <a:p>
            <a:pPr marL="457200" indent="-457200">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1004199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3108543"/>
          </a:xfrm>
          <a:prstGeom prst="rect">
            <a:avLst/>
          </a:prstGeom>
          <a:noFill/>
        </p:spPr>
        <p:txBody>
          <a:bodyPr wrap="square" rtlCol="0">
            <a:spAutoFit/>
          </a:bodyPr>
          <a:lstStyle/>
          <a:p>
            <a:r>
              <a:rPr lang="en-US" sz="2800" dirty="0">
                <a:solidFill>
                  <a:schemeClr val="bg1"/>
                </a:solidFill>
              </a:rPr>
              <a:t>Hebrew Bible</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NT writers recognize authoritative scriptures (</a:t>
            </a:r>
            <a:r>
              <a:rPr lang="en-US" sz="2800" dirty="0" err="1">
                <a:solidFill>
                  <a:schemeClr val="bg1"/>
                </a:solidFill>
              </a:rPr>
              <a:t>graphai</a:t>
            </a:r>
            <a:r>
              <a:rPr lang="en-US" sz="2800" dirty="0">
                <a:solidFill>
                  <a:schemeClr val="bg1"/>
                </a:solidFill>
              </a:rPr>
              <a:t>)</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“the law and the prophets”</a:t>
            </a:r>
          </a:p>
        </p:txBody>
      </p:sp>
    </p:spTree>
    <p:extLst>
      <p:ext uri="{BB962C8B-B14F-4D97-AF65-F5344CB8AC3E}">
        <p14:creationId xmlns:p14="http://schemas.microsoft.com/office/powerpoint/2010/main" val="1588581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5693866"/>
          </a:xfrm>
          <a:prstGeom prst="rect">
            <a:avLst/>
          </a:prstGeom>
          <a:noFill/>
        </p:spPr>
        <p:txBody>
          <a:bodyPr wrap="square" rtlCol="0">
            <a:spAutoFit/>
          </a:bodyPr>
          <a:lstStyle/>
          <a:p>
            <a:r>
              <a:rPr lang="en-US" sz="2800" dirty="0">
                <a:solidFill>
                  <a:schemeClr val="bg1"/>
                </a:solidFill>
              </a:rPr>
              <a:t>Hebrew Bible</a:t>
            </a:r>
            <a:br>
              <a:rPr lang="en-US" sz="2800" dirty="0">
                <a:solidFill>
                  <a:schemeClr val="bg1"/>
                </a:solidFill>
              </a:rPr>
            </a:br>
            <a:endParaRPr lang="en-US" sz="2800" dirty="0">
              <a:solidFill>
                <a:schemeClr val="bg1"/>
              </a:solidFill>
            </a:endParaRPr>
          </a:p>
          <a:p>
            <a:r>
              <a:rPr lang="en-US" sz="2800" dirty="0">
                <a:solidFill>
                  <a:schemeClr val="bg1"/>
                </a:solidFill>
              </a:rPr>
              <a:t>Dead Sea Scrolls</a:t>
            </a:r>
          </a:p>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Contains all of the books of the Hebrew Bible as now fixed, except Esther</a:t>
            </a:r>
          </a:p>
          <a:p>
            <a:pPr marL="457200" indent="-457200">
              <a:buFont typeface="Arial" panose="020B0604020202020204" pitchFamily="34" charset="0"/>
              <a:buChar char="•"/>
            </a:pPr>
            <a:r>
              <a:rPr lang="en-US" sz="2800" dirty="0">
                <a:solidFill>
                  <a:schemeClr val="bg1"/>
                </a:solidFill>
              </a:rPr>
              <a:t>35 Psalms omitted, 8 Psalms that only appear in DSS</a:t>
            </a:r>
          </a:p>
          <a:p>
            <a:pPr marL="457200" indent="-457200">
              <a:buFont typeface="Arial" panose="020B0604020202020204" pitchFamily="34" charset="0"/>
              <a:buChar char="•"/>
            </a:pPr>
            <a:r>
              <a:rPr lang="en-US" sz="2800" dirty="0">
                <a:solidFill>
                  <a:schemeClr val="bg1"/>
                </a:solidFill>
              </a:rPr>
              <a:t>Septuagint Books that do not appear in the Hebrew Bible</a:t>
            </a:r>
          </a:p>
          <a:p>
            <a:endParaRPr lang="en-US" sz="2800" dirty="0">
              <a:solidFill>
                <a:schemeClr val="bg1"/>
              </a:solidFill>
            </a:endParaRPr>
          </a:p>
        </p:txBody>
      </p:sp>
    </p:spTree>
    <p:extLst>
      <p:ext uri="{BB962C8B-B14F-4D97-AF65-F5344CB8AC3E}">
        <p14:creationId xmlns:p14="http://schemas.microsoft.com/office/powerpoint/2010/main" val="69411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3108543"/>
          </a:xfrm>
          <a:prstGeom prst="rect">
            <a:avLst/>
          </a:prstGeom>
          <a:noFill/>
        </p:spPr>
        <p:txBody>
          <a:bodyPr wrap="square" rtlCol="0">
            <a:spAutoFit/>
          </a:bodyPr>
          <a:lstStyle/>
          <a:p>
            <a:r>
              <a:rPr lang="en-US" sz="2800" dirty="0">
                <a:solidFill>
                  <a:schemeClr val="bg1"/>
                </a:solidFill>
              </a:rPr>
              <a:t>Hebrew Bible</a:t>
            </a:r>
            <a:br>
              <a:rPr lang="en-US" sz="2800" dirty="0">
                <a:solidFill>
                  <a:schemeClr val="bg1"/>
                </a:solidFill>
              </a:rPr>
            </a:br>
            <a:endParaRPr lang="en-US" sz="2800" dirty="0">
              <a:solidFill>
                <a:schemeClr val="bg1"/>
              </a:solidFill>
            </a:endParaRPr>
          </a:p>
          <a:p>
            <a:r>
              <a:rPr lang="en-US" sz="2800" dirty="0">
                <a:solidFill>
                  <a:schemeClr val="bg1"/>
                </a:solidFill>
              </a:rPr>
              <a:t>Psalm 138 in Dead Sea Scrolls</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pic>
        <p:nvPicPr>
          <p:cNvPr id="7" name="Picture 6" descr="A picture containing text, letter, handwriting, paper&#10;&#10;Description automatically generated">
            <a:extLst>
              <a:ext uri="{FF2B5EF4-FFF2-40B4-BE49-F238E27FC236}">
                <a16:creationId xmlns:a16="http://schemas.microsoft.com/office/drawing/2014/main" id="{17F00C80-085C-5735-FFA2-3648838086D0}"/>
              </a:ext>
            </a:extLst>
          </p:cNvPr>
          <p:cNvPicPr>
            <a:picLocks noChangeAspect="1"/>
          </p:cNvPicPr>
          <p:nvPr/>
        </p:nvPicPr>
        <p:blipFill>
          <a:blip r:embed="rId5"/>
          <a:stretch>
            <a:fillRect/>
          </a:stretch>
        </p:blipFill>
        <p:spPr>
          <a:xfrm>
            <a:off x="5460421" y="2227882"/>
            <a:ext cx="5728274" cy="4127118"/>
          </a:xfrm>
          <a:prstGeom prst="rect">
            <a:avLst/>
          </a:prstGeom>
        </p:spPr>
      </p:pic>
    </p:spTree>
    <p:extLst>
      <p:ext uri="{BB962C8B-B14F-4D97-AF65-F5344CB8AC3E}">
        <p14:creationId xmlns:p14="http://schemas.microsoft.com/office/powerpoint/2010/main" val="2008701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6124754"/>
          </a:xfrm>
          <a:prstGeom prst="rect">
            <a:avLst/>
          </a:prstGeom>
          <a:noFill/>
        </p:spPr>
        <p:txBody>
          <a:bodyPr wrap="square" rtlCol="0">
            <a:spAutoFit/>
          </a:bodyPr>
          <a:lstStyle/>
          <a:p>
            <a:r>
              <a:rPr lang="en-US" sz="2800" dirty="0">
                <a:solidFill>
                  <a:schemeClr val="bg1"/>
                </a:solidFill>
              </a:rPr>
              <a:t>Hebrew Bible</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70 AD – Destruction of Temple</a:t>
            </a:r>
          </a:p>
          <a:p>
            <a:pPr marL="457200" indent="-457200">
              <a:buFont typeface="Arial" panose="020B0604020202020204" pitchFamily="34" charset="0"/>
              <a:buChar char="•"/>
            </a:pPr>
            <a:r>
              <a:rPr lang="en-US" sz="2800" dirty="0">
                <a:solidFill>
                  <a:schemeClr val="bg1"/>
                </a:solidFill>
              </a:rPr>
              <a:t>Gradual process of canonization among communities</a:t>
            </a:r>
          </a:p>
          <a:p>
            <a:pPr marL="457200" indent="-457200">
              <a:buFont typeface="Arial" panose="020B0604020202020204" pitchFamily="34" charset="0"/>
              <a:buChar char="•"/>
            </a:pPr>
            <a:r>
              <a:rPr lang="en-US" sz="2800" dirty="0">
                <a:solidFill>
                  <a:schemeClr val="bg1"/>
                </a:solidFill>
              </a:rPr>
              <a:t>Enoch is excluded</a:t>
            </a:r>
          </a:p>
          <a:p>
            <a:pPr marL="457200" indent="-457200">
              <a:buFont typeface="Arial" panose="020B0604020202020204" pitchFamily="34" charset="0"/>
              <a:buChar char="•"/>
            </a:pPr>
            <a:r>
              <a:rPr lang="en-US" sz="2800" dirty="0">
                <a:solidFill>
                  <a:schemeClr val="bg1"/>
                </a:solidFill>
              </a:rPr>
              <a:t>Daniel is retained</a:t>
            </a:r>
          </a:p>
          <a:p>
            <a:pPr marL="457200" indent="-457200">
              <a:buFont typeface="Arial" panose="020B0604020202020204" pitchFamily="34" charset="0"/>
              <a:buChar char="•"/>
            </a:pPr>
            <a:r>
              <a:rPr lang="en-US" sz="2800" dirty="0">
                <a:solidFill>
                  <a:schemeClr val="bg1"/>
                </a:solidFill>
              </a:rPr>
              <a:t>Something closer to what we know by second century, but </a:t>
            </a:r>
            <a:r>
              <a:rPr lang="en-US" sz="2800" dirty="0" err="1">
                <a:solidFill>
                  <a:schemeClr val="bg1"/>
                </a:solidFill>
              </a:rPr>
              <a:t>unpointed</a:t>
            </a:r>
            <a:r>
              <a:rPr lang="en-US" sz="2800" dirty="0">
                <a:solidFill>
                  <a:schemeClr val="bg1"/>
                </a:solidFill>
              </a:rPr>
              <a:t> (without vowels written out)</a:t>
            </a:r>
          </a:p>
          <a:p>
            <a:pPr marL="457200" indent="-457200">
              <a:buFont typeface="Arial" panose="020B0604020202020204" pitchFamily="34" charset="0"/>
              <a:buChar char="•"/>
            </a:pPr>
            <a:r>
              <a:rPr lang="en-US" sz="2800" dirty="0" err="1">
                <a:solidFill>
                  <a:schemeClr val="bg1"/>
                </a:solidFill>
              </a:rPr>
              <a:t>Masoretes</a:t>
            </a:r>
            <a:r>
              <a:rPr lang="en-US" sz="2800" dirty="0">
                <a:solidFill>
                  <a:schemeClr val="bg1"/>
                </a:solidFill>
              </a:rPr>
              <a:t> 6</a:t>
            </a:r>
            <a:r>
              <a:rPr lang="en-US" sz="2800" baseline="30000" dirty="0">
                <a:solidFill>
                  <a:schemeClr val="bg1"/>
                </a:solidFill>
              </a:rPr>
              <a:t>th</a:t>
            </a:r>
            <a:r>
              <a:rPr lang="en-US" sz="2800" dirty="0">
                <a:solidFill>
                  <a:schemeClr val="bg1"/>
                </a:solidFill>
              </a:rPr>
              <a:t> century CE </a:t>
            </a:r>
          </a:p>
        </p:txBody>
      </p:sp>
    </p:spTree>
    <p:extLst>
      <p:ext uri="{BB962C8B-B14F-4D97-AF65-F5344CB8AC3E}">
        <p14:creationId xmlns:p14="http://schemas.microsoft.com/office/powerpoint/2010/main" val="3911291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5693866"/>
          </a:xfrm>
          <a:prstGeom prst="rect">
            <a:avLst/>
          </a:prstGeom>
          <a:noFill/>
        </p:spPr>
        <p:txBody>
          <a:bodyPr wrap="square" rtlCol="0">
            <a:spAutoFit/>
          </a:bodyPr>
          <a:lstStyle/>
          <a:p>
            <a:r>
              <a:rPr lang="en-US" sz="2800" dirty="0">
                <a:solidFill>
                  <a:schemeClr val="bg1"/>
                </a:solidFill>
              </a:rPr>
              <a:t>Septuagint (LXX)</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Process was happening in Greek at the same time as the Hebrew Bible Canonization</a:t>
            </a:r>
          </a:p>
          <a:p>
            <a:pPr marL="457200" indent="-457200">
              <a:buFont typeface="Arial" panose="020B0604020202020204" pitchFamily="34" charset="0"/>
              <a:buChar char="•"/>
            </a:pPr>
            <a:r>
              <a:rPr lang="en-US" sz="2800" dirty="0">
                <a:solidFill>
                  <a:schemeClr val="bg1"/>
                </a:solidFill>
              </a:rPr>
              <a:t>Major differences in the text</a:t>
            </a:r>
          </a:p>
          <a:p>
            <a:pPr marL="457200" indent="-457200">
              <a:buFont typeface="Arial" panose="020B0604020202020204" pitchFamily="34" charset="0"/>
              <a:buChar char="•"/>
            </a:pPr>
            <a:r>
              <a:rPr lang="en-US" sz="2800" dirty="0">
                <a:solidFill>
                  <a:schemeClr val="bg1"/>
                </a:solidFill>
              </a:rPr>
              <a:t>The LXX as Scripture for NT authors and personalities</a:t>
            </a:r>
          </a:p>
          <a:p>
            <a:pPr marL="457200" indent="-457200">
              <a:buFont typeface="Arial" panose="020B0604020202020204" pitchFamily="34" charset="0"/>
              <a:buChar char="•"/>
            </a:pPr>
            <a:r>
              <a:rPr lang="en-US" sz="2800" dirty="0">
                <a:solidFill>
                  <a:schemeClr val="bg1"/>
                </a:solidFill>
              </a:rPr>
              <a:t>LXX “OT” of the Early Church</a:t>
            </a:r>
          </a:p>
          <a:p>
            <a:pPr marL="457200" indent="-457200">
              <a:buFont typeface="Arial" panose="020B0604020202020204" pitchFamily="34" charset="0"/>
              <a:buChar char="•"/>
            </a:pPr>
            <a:r>
              <a:rPr lang="en-US" sz="2800" dirty="0">
                <a:solidFill>
                  <a:schemeClr val="bg1"/>
                </a:solidFill>
              </a:rPr>
              <a:t>St. Jerome’s Translation (Late 4</a:t>
            </a:r>
            <a:r>
              <a:rPr lang="en-US" sz="2800" baseline="30000" dirty="0">
                <a:solidFill>
                  <a:schemeClr val="bg1"/>
                </a:solidFill>
              </a:rPr>
              <a:t>th</a:t>
            </a:r>
            <a:r>
              <a:rPr lang="en-US" sz="2800" dirty="0">
                <a:solidFill>
                  <a:schemeClr val="bg1"/>
                </a:solidFill>
              </a:rPr>
              <a:t>/Early 5</a:t>
            </a:r>
            <a:r>
              <a:rPr lang="en-US" sz="2800" baseline="30000" dirty="0">
                <a:solidFill>
                  <a:schemeClr val="bg1"/>
                </a:solidFill>
              </a:rPr>
              <a:t>th</a:t>
            </a:r>
            <a:r>
              <a:rPr lang="en-US" sz="2800" dirty="0">
                <a:solidFill>
                  <a:schemeClr val="bg1"/>
                </a:solidFill>
              </a:rPr>
              <a:t> Century</a:t>
            </a:r>
          </a:p>
        </p:txBody>
      </p:sp>
    </p:spTree>
    <p:extLst>
      <p:ext uri="{BB962C8B-B14F-4D97-AF65-F5344CB8AC3E}">
        <p14:creationId xmlns:p14="http://schemas.microsoft.com/office/powerpoint/2010/main" val="1112725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5262979"/>
          </a:xfrm>
          <a:prstGeom prst="rect">
            <a:avLst/>
          </a:prstGeom>
          <a:noFill/>
        </p:spPr>
        <p:txBody>
          <a:bodyPr wrap="square" rtlCol="0">
            <a:spAutoFit/>
          </a:bodyPr>
          <a:lstStyle/>
          <a:p>
            <a:r>
              <a:rPr lang="en-US" sz="2800" dirty="0">
                <a:solidFill>
                  <a:schemeClr val="bg1"/>
                </a:solidFill>
              </a:rPr>
              <a:t>West and East </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West - Latin</a:t>
            </a:r>
          </a:p>
          <a:p>
            <a:pPr marL="457200" indent="-457200">
              <a:buFont typeface="Arial" panose="020B0604020202020204" pitchFamily="34" charset="0"/>
              <a:buChar char="•"/>
            </a:pPr>
            <a:r>
              <a:rPr lang="en-US" sz="2800" dirty="0">
                <a:solidFill>
                  <a:schemeClr val="bg1"/>
                </a:solidFill>
              </a:rPr>
              <a:t>East - Greek, Syriac, Coptic, Ethiopic, and other languages</a:t>
            </a:r>
          </a:p>
          <a:p>
            <a:pPr marL="457200" indent="-457200">
              <a:buFont typeface="Arial" panose="020B0604020202020204" pitchFamily="34" charset="0"/>
              <a:buChar char="•"/>
            </a:pPr>
            <a:r>
              <a:rPr lang="en-US" sz="2800" dirty="0">
                <a:solidFill>
                  <a:schemeClr val="bg1"/>
                </a:solidFill>
              </a:rPr>
              <a:t>Eastern Church Variations</a:t>
            </a:r>
          </a:p>
          <a:p>
            <a:pPr marL="457200" indent="-457200">
              <a:buFont typeface="Arial" panose="020B0604020202020204" pitchFamily="34" charset="0"/>
              <a:buChar char="•"/>
            </a:pPr>
            <a:r>
              <a:rPr lang="en-US" sz="2800" dirty="0">
                <a:solidFill>
                  <a:schemeClr val="bg1"/>
                </a:solidFill>
              </a:rPr>
              <a:t>Ethiopic Canon includes 81 books, many apocalyptic texts that were later excluded from the Hebrew canon</a:t>
            </a:r>
          </a:p>
        </p:txBody>
      </p:sp>
    </p:spTree>
    <p:extLst>
      <p:ext uri="{BB962C8B-B14F-4D97-AF65-F5344CB8AC3E}">
        <p14:creationId xmlns:p14="http://schemas.microsoft.com/office/powerpoint/2010/main" val="3259442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6124754"/>
          </a:xfrm>
          <a:prstGeom prst="rect">
            <a:avLst/>
          </a:prstGeom>
          <a:noFill/>
        </p:spPr>
        <p:txBody>
          <a:bodyPr wrap="square" rtlCol="0">
            <a:spAutoFit/>
          </a:bodyPr>
          <a:lstStyle/>
          <a:p>
            <a:r>
              <a:rPr lang="en-US" sz="2800" dirty="0">
                <a:solidFill>
                  <a:schemeClr val="bg1"/>
                </a:solidFill>
              </a:rPr>
              <a:t>Reformation</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King James Version</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”they were not out of the Hebrew fountain…but out of the Greek stream; therefore the Greek being not altogether clear, the Latin derived from it must needs be muddy.”</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Apocrypha</a:t>
            </a:r>
            <a:br>
              <a:rPr lang="en-US" sz="2800" dirty="0">
                <a:solidFill>
                  <a:schemeClr val="bg1"/>
                </a:solidFill>
              </a:rPr>
            </a:br>
            <a:endParaRPr lang="en-US" sz="2800" dirty="0">
              <a:solidFill>
                <a:schemeClr val="bg1"/>
              </a:solidFill>
            </a:endParaRPr>
          </a:p>
        </p:txBody>
      </p:sp>
    </p:spTree>
    <p:extLst>
      <p:ext uri="{BB962C8B-B14F-4D97-AF65-F5344CB8AC3E}">
        <p14:creationId xmlns:p14="http://schemas.microsoft.com/office/powerpoint/2010/main" val="3277883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3108543"/>
          </a:xfrm>
          <a:prstGeom prst="rect">
            <a:avLst/>
          </a:prstGeom>
          <a:noFill/>
        </p:spPr>
        <p:txBody>
          <a:bodyPr wrap="square" rtlCol="0">
            <a:spAutoFit/>
          </a:bodyPr>
          <a:lstStyle/>
          <a:p>
            <a:r>
              <a:rPr lang="en-US" sz="2800" dirty="0">
                <a:solidFill>
                  <a:schemeClr val="bg1"/>
                </a:solidFill>
              </a:rPr>
              <a:t>New Testament</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Scripture in NT really means the scriptures of the Old Testament</a:t>
            </a:r>
            <a:br>
              <a:rPr lang="en-US" sz="2800" dirty="0">
                <a:solidFill>
                  <a:schemeClr val="bg1"/>
                </a:solidFill>
              </a:rPr>
            </a:br>
            <a:br>
              <a:rPr lang="en-US" sz="2800" dirty="0">
                <a:solidFill>
                  <a:schemeClr val="bg1"/>
                </a:solidFill>
              </a:rPr>
            </a:br>
            <a:endParaRPr lang="en-US" sz="2800" dirty="0">
              <a:solidFill>
                <a:schemeClr val="bg1"/>
              </a:solidFill>
            </a:endParaRPr>
          </a:p>
        </p:txBody>
      </p:sp>
    </p:spTree>
    <p:extLst>
      <p:ext uri="{BB962C8B-B14F-4D97-AF65-F5344CB8AC3E}">
        <p14:creationId xmlns:p14="http://schemas.microsoft.com/office/powerpoint/2010/main" val="2148720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8"/>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276166" y="2029843"/>
            <a:ext cx="5872162" cy="2246769"/>
          </a:xfrm>
          <a:prstGeom prst="rect">
            <a:avLst/>
          </a:prstGeom>
          <a:noFill/>
        </p:spPr>
        <p:txBody>
          <a:bodyPr wrap="square" rtlCol="0">
            <a:spAutoFit/>
          </a:bodyPr>
          <a:lstStyle/>
          <a:p>
            <a:r>
              <a:rPr lang="en-US" sz="2800" dirty="0">
                <a:solidFill>
                  <a:schemeClr val="bg1"/>
                </a:solidFill>
              </a:rPr>
              <a:t>In groups of 3 or 4, make a list of every metaphor or illustration you have heard, good or bad, of what the Bible is?</a:t>
            </a:r>
          </a:p>
        </p:txBody>
      </p:sp>
    </p:spTree>
    <p:extLst>
      <p:ext uri="{BB962C8B-B14F-4D97-AF65-F5344CB8AC3E}">
        <p14:creationId xmlns:p14="http://schemas.microsoft.com/office/powerpoint/2010/main" val="503141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3970318"/>
          </a:xfrm>
          <a:prstGeom prst="rect">
            <a:avLst/>
          </a:prstGeom>
          <a:noFill/>
        </p:spPr>
        <p:txBody>
          <a:bodyPr wrap="square" rtlCol="0">
            <a:spAutoFit/>
          </a:bodyPr>
          <a:lstStyle/>
          <a:p>
            <a:r>
              <a:rPr lang="en-US" sz="2800" dirty="0">
                <a:solidFill>
                  <a:schemeClr val="bg1"/>
                </a:solidFill>
              </a:rPr>
              <a:t>New Testament</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Scripture in NT really means the scriptures of the Old Testament</a:t>
            </a:r>
          </a:p>
          <a:p>
            <a:pPr marL="457200" indent="-457200">
              <a:buFont typeface="Arial" panose="020B0604020202020204" pitchFamily="34" charset="0"/>
              <a:buChar char="•"/>
            </a:pPr>
            <a:r>
              <a:rPr lang="en-US" sz="2800" dirty="0">
                <a:solidFill>
                  <a:schemeClr val="bg1"/>
                </a:solidFill>
              </a:rPr>
              <a:t>OT and NT= Old and New Covenants</a:t>
            </a:r>
            <a:br>
              <a:rPr lang="en-US" sz="2800" dirty="0">
                <a:solidFill>
                  <a:schemeClr val="bg1"/>
                </a:solidFill>
              </a:rPr>
            </a:br>
            <a:br>
              <a:rPr lang="en-US" sz="2800" dirty="0">
                <a:solidFill>
                  <a:schemeClr val="bg1"/>
                </a:solidFill>
              </a:rPr>
            </a:br>
            <a:endParaRPr lang="en-US" sz="2800" dirty="0">
              <a:solidFill>
                <a:schemeClr val="bg1"/>
              </a:solidFill>
            </a:endParaRPr>
          </a:p>
        </p:txBody>
      </p:sp>
    </p:spTree>
    <p:extLst>
      <p:ext uri="{BB962C8B-B14F-4D97-AF65-F5344CB8AC3E}">
        <p14:creationId xmlns:p14="http://schemas.microsoft.com/office/powerpoint/2010/main" val="1781008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5262979"/>
          </a:xfrm>
          <a:prstGeom prst="rect">
            <a:avLst/>
          </a:prstGeom>
          <a:noFill/>
        </p:spPr>
        <p:txBody>
          <a:bodyPr wrap="square" rtlCol="0">
            <a:spAutoFit/>
          </a:bodyPr>
          <a:lstStyle/>
          <a:p>
            <a:r>
              <a:rPr lang="en-US" sz="2800" dirty="0">
                <a:solidFill>
                  <a:schemeClr val="bg1"/>
                </a:solidFill>
              </a:rPr>
              <a:t>New Testament</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Scripture in NT really means the scriptures of the Old Testament</a:t>
            </a:r>
          </a:p>
          <a:p>
            <a:pPr marL="457200" indent="-457200">
              <a:buFont typeface="Arial" panose="020B0604020202020204" pitchFamily="34" charset="0"/>
              <a:buChar char="•"/>
            </a:pPr>
            <a:r>
              <a:rPr lang="en-US" sz="2800" dirty="0">
                <a:solidFill>
                  <a:schemeClr val="bg1"/>
                </a:solidFill>
              </a:rPr>
              <a:t>OT and NT= Old and New Covenants</a:t>
            </a:r>
          </a:p>
          <a:p>
            <a:pPr marL="457200" indent="-457200">
              <a:buFont typeface="Arial" panose="020B0604020202020204" pitchFamily="34" charset="0"/>
              <a:buChar char="•"/>
            </a:pPr>
            <a:r>
              <a:rPr lang="en-US" sz="2800" dirty="0">
                <a:solidFill>
                  <a:schemeClr val="bg1"/>
                </a:solidFill>
              </a:rPr>
              <a:t>Authority of letters derived from use in worship, circulation in communities</a:t>
            </a:r>
            <a:br>
              <a:rPr lang="en-US" sz="2800" dirty="0">
                <a:solidFill>
                  <a:schemeClr val="bg1"/>
                </a:solidFill>
              </a:rPr>
            </a:br>
            <a:br>
              <a:rPr lang="en-US" sz="2800" dirty="0">
                <a:solidFill>
                  <a:schemeClr val="bg1"/>
                </a:solidFill>
              </a:rPr>
            </a:br>
            <a:endParaRPr lang="en-US" sz="2800" dirty="0">
              <a:solidFill>
                <a:schemeClr val="bg1"/>
              </a:solidFill>
            </a:endParaRPr>
          </a:p>
        </p:txBody>
      </p:sp>
    </p:spTree>
    <p:extLst>
      <p:ext uri="{BB962C8B-B14F-4D97-AF65-F5344CB8AC3E}">
        <p14:creationId xmlns:p14="http://schemas.microsoft.com/office/powerpoint/2010/main" val="3477209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5693866"/>
          </a:xfrm>
          <a:prstGeom prst="rect">
            <a:avLst/>
          </a:prstGeom>
          <a:noFill/>
        </p:spPr>
        <p:txBody>
          <a:bodyPr wrap="square" rtlCol="0">
            <a:spAutoFit/>
          </a:bodyPr>
          <a:lstStyle/>
          <a:p>
            <a:r>
              <a:rPr lang="en-US" sz="2800" dirty="0">
                <a:solidFill>
                  <a:schemeClr val="bg1"/>
                </a:solidFill>
              </a:rPr>
              <a:t>New Testament</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Scripture in NT really means the scriptures of the Old Testament</a:t>
            </a:r>
          </a:p>
          <a:p>
            <a:pPr marL="457200" indent="-457200">
              <a:buFont typeface="Arial" panose="020B0604020202020204" pitchFamily="34" charset="0"/>
              <a:buChar char="•"/>
            </a:pPr>
            <a:r>
              <a:rPr lang="en-US" sz="2800" dirty="0">
                <a:solidFill>
                  <a:schemeClr val="bg1"/>
                </a:solidFill>
              </a:rPr>
              <a:t>OT and NT= Old and New Covenants</a:t>
            </a:r>
          </a:p>
          <a:p>
            <a:pPr marL="457200" indent="-457200">
              <a:buFont typeface="Arial" panose="020B0604020202020204" pitchFamily="34" charset="0"/>
              <a:buChar char="•"/>
            </a:pPr>
            <a:r>
              <a:rPr lang="en-US" sz="2800" dirty="0">
                <a:solidFill>
                  <a:schemeClr val="bg1"/>
                </a:solidFill>
              </a:rPr>
              <a:t>Authority of letters derived from use in worship, circulation in communities</a:t>
            </a:r>
          </a:p>
          <a:p>
            <a:pPr marL="457200" indent="-457200">
              <a:buFont typeface="Arial" panose="020B0604020202020204" pitchFamily="34" charset="0"/>
              <a:buChar char="•"/>
            </a:pPr>
            <a:r>
              <a:rPr lang="en-US" sz="2800" dirty="0">
                <a:solidFill>
                  <a:schemeClr val="bg1"/>
                </a:solidFill>
              </a:rPr>
              <a:t>Gospels</a:t>
            </a:r>
            <a:br>
              <a:rPr lang="en-US" sz="2800" dirty="0">
                <a:solidFill>
                  <a:schemeClr val="bg1"/>
                </a:solidFill>
              </a:rPr>
            </a:br>
            <a:br>
              <a:rPr lang="en-US" sz="2800" dirty="0">
                <a:solidFill>
                  <a:schemeClr val="bg1"/>
                </a:solidFill>
              </a:rPr>
            </a:br>
            <a:endParaRPr lang="en-US" sz="2800" dirty="0">
              <a:solidFill>
                <a:schemeClr val="bg1"/>
              </a:solidFill>
            </a:endParaRPr>
          </a:p>
        </p:txBody>
      </p:sp>
    </p:spTree>
    <p:extLst>
      <p:ext uri="{BB962C8B-B14F-4D97-AF65-F5344CB8AC3E}">
        <p14:creationId xmlns:p14="http://schemas.microsoft.com/office/powerpoint/2010/main" val="3767979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3108543"/>
          </a:xfrm>
          <a:prstGeom prst="rect">
            <a:avLst/>
          </a:prstGeom>
          <a:noFill/>
        </p:spPr>
        <p:txBody>
          <a:bodyPr wrap="square" rtlCol="0">
            <a:spAutoFit/>
          </a:bodyPr>
          <a:lstStyle/>
          <a:p>
            <a:r>
              <a:rPr lang="en-US" sz="2800" dirty="0">
                <a:solidFill>
                  <a:schemeClr val="bg1"/>
                </a:solidFill>
              </a:rPr>
              <a:t>NT Canonizing Process</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Early Church Collections of letters</a:t>
            </a:r>
          </a:p>
          <a:p>
            <a:pPr marL="457200" indent="-457200">
              <a:buFont typeface="Arial" panose="020B0604020202020204" pitchFamily="34" charset="0"/>
              <a:buChar char="•"/>
            </a:pPr>
            <a:r>
              <a:rPr lang="en-US" sz="2800" dirty="0">
                <a:solidFill>
                  <a:schemeClr val="bg1"/>
                </a:solidFill>
              </a:rPr>
              <a:t>“Four-fold” Gospel</a:t>
            </a:r>
            <a:br>
              <a:rPr lang="en-US" sz="2800" dirty="0">
                <a:solidFill>
                  <a:schemeClr val="bg1"/>
                </a:solidFill>
              </a:rPr>
            </a:br>
            <a:br>
              <a:rPr lang="en-US" sz="2800" dirty="0">
                <a:solidFill>
                  <a:schemeClr val="bg1"/>
                </a:solidFill>
              </a:rPr>
            </a:br>
            <a:endParaRPr lang="en-US" sz="2800" dirty="0">
              <a:solidFill>
                <a:schemeClr val="bg1"/>
              </a:solidFill>
            </a:endParaRPr>
          </a:p>
        </p:txBody>
      </p:sp>
    </p:spTree>
    <p:extLst>
      <p:ext uri="{BB962C8B-B14F-4D97-AF65-F5344CB8AC3E}">
        <p14:creationId xmlns:p14="http://schemas.microsoft.com/office/powerpoint/2010/main" val="2305484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3539430"/>
          </a:xfrm>
          <a:prstGeom prst="rect">
            <a:avLst/>
          </a:prstGeom>
          <a:noFill/>
        </p:spPr>
        <p:txBody>
          <a:bodyPr wrap="square" rtlCol="0">
            <a:spAutoFit/>
          </a:bodyPr>
          <a:lstStyle/>
          <a:p>
            <a:r>
              <a:rPr lang="en-US" sz="2800" dirty="0">
                <a:solidFill>
                  <a:schemeClr val="bg1"/>
                </a:solidFill>
              </a:rPr>
              <a:t>NT Canonizing Process</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Early Church Collections of letters</a:t>
            </a:r>
          </a:p>
          <a:p>
            <a:pPr marL="457200" indent="-457200">
              <a:buFont typeface="Arial" panose="020B0604020202020204" pitchFamily="34" charset="0"/>
              <a:buChar char="•"/>
            </a:pPr>
            <a:r>
              <a:rPr lang="en-US" sz="2800" dirty="0">
                <a:solidFill>
                  <a:schemeClr val="bg1"/>
                </a:solidFill>
              </a:rPr>
              <a:t>“Four-fold” Gospel</a:t>
            </a:r>
          </a:p>
          <a:p>
            <a:pPr marL="457200" indent="-457200">
              <a:buFont typeface="Arial" panose="020B0604020202020204" pitchFamily="34" charset="0"/>
              <a:buChar char="•"/>
            </a:pPr>
            <a:r>
              <a:rPr lang="en-US" sz="2800" dirty="0">
                <a:solidFill>
                  <a:schemeClr val="bg1"/>
                </a:solidFill>
              </a:rPr>
              <a:t>Catholic Epistles</a:t>
            </a:r>
            <a:br>
              <a:rPr lang="en-US" sz="2800" dirty="0">
                <a:solidFill>
                  <a:schemeClr val="bg1"/>
                </a:solidFill>
              </a:rPr>
            </a:br>
            <a:br>
              <a:rPr lang="en-US" sz="2800" dirty="0">
                <a:solidFill>
                  <a:schemeClr val="bg1"/>
                </a:solidFill>
              </a:rPr>
            </a:br>
            <a:endParaRPr lang="en-US" sz="2800" dirty="0">
              <a:solidFill>
                <a:schemeClr val="bg1"/>
              </a:solidFill>
            </a:endParaRPr>
          </a:p>
        </p:txBody>
      </p:sp>
    </p:spTree>
    <p:extLst>
      <p:ext uri="{BB962C8B-B14F-4D97-AF65-F5344CB8AC3E}">
        <p14:creationId xmlns:p14="http://schemas.microsoft.com/office/powerpoint/2010/main" val="3804543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3970318"/>
          </a:xfrm>
          <a:prstGeom prst="rect">
            <a:avLst/>
          </a:prstGeom>
          <a:noFill/>
        </p:spPr>
        <p:txBody>
          <a:bodyPr wrap="square" rtlCol="0">
            <a:spAutoFit/>
          </a:bodyPr>
          <a:lstStyle/>
          <a:p>
            <a:r>
              <a:rPr lang="en-US" sz="2800" dirty="0">
                <a:solidFill>
                  <a:schemeClr val="bg1"/>
                </a:solidFill>
              </a:rPr>
              <a:t>NT Canonizing Process</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Early Church Collections of letters</a:t>
            </a:r>
          </a:p>
          <a:p>
            <a:pPr marL="457200" indent="-457200">
              <a:buFont typeface="Arial" panose="020B0604020202020204" pitchFamily="34" charset="0"/>
              <a:buChar char="•"/>
            </a:pPr>
            <a:r>
              <a:rPr lang="en-US" sz="2800" dirty="0">
                <a:solidFill>
                  <a:schemeClr val="bg1"/>
                </a:solidFill>
              </a:rPr>
              <a:t>“Four-fold” Gospel</a:t>
            </a:r>
          </a:p>
          <a:p>
            <a:pPr marL="457200" indent="-457200">
              <a:buFont typeface="Arial" panose="020B0604020202020204" pitchFamily="34" charset="0"/>
              <a:buChar char="•"/>
            </a:pPr>
            <a:r>
              <a:rPr lang="en-US" sz="2800" dirty="0">
                <a:solidFill>
                  <a:schemeClr val="bg1"/>
                </a:solidFill>
              </a:rPr>
              <a:t>Catholic Epistles</a:t>
            </a:r>
          </a:p>
          <a:p>
            <a:pPr marL="457200" indent="-457200">
              <a:buFont typeface="Arial" panose="020B0604020202020204" pitchFamily="34" charset="0"/>
              <a:buChar char="•"/>
            </a:pPr>
            <a:r>
              <a:rPr lang="en-US" sz="2800" dirty="0">
                <a:solidFill>
                  <a:schemeClr val="bg1"/>
                </a:solidFill>
              </a:rPr>
              <a:t>Church Councils</a:t>
            </a:r>
            <a:br>
              <a:rPr lang="en-US" sz="2800" dirty="0">
                <a:solidFill>
                  <a:schemeClr val="bg1"/>
                </a:solidFill>
              </a:rPr>
            </a:br>
            <a:br>
              <a:rPr lang="en-US" sz="2800" dirty="0">
                <a:solidFill>
                  <a:schemeClr val="bg1"/>
                </a:solidFill>
              </a:rPr>
            </a:br>
            <a:endParaRPr lang="en-US" sz="2800" dirty="0">
              <a:solidFill>
                <a:schemeClr val="bg1"/>
              </a:solidFill>
            </a:endParaRPr>
          </a:p>
        </p:txBody>
      </p:sp>
    </p:spTree>
    <p:extLst>
      <p:ext uri="{BB962C8B-B14F-4D97-AF65-F5344CB8AC3E}">
        <p14:creationId xmlns:p14="http://schemas.microsoft.com/office/powerpoint/2010/main" val="2768197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3970318"/>
          </a:xfrm>
          <a:prstGeom prst="rect">
            <a:avLst/>
          </a:prstGeom>
          <a:noFill/>
        </p:spPr>
        <p:txBody>
          <a:bodyPr wrap="square" rtlCol="0">
            <a:spAutoFit/>
          </a:bodyPr>
          <a:lstStyle/>
          <a:p>
            <a:r>
              <a:rPr lang="en-US" sz="2800" dirty="0">
                <a:solidFill>
                  <a:schemeClr val="bg1"/>
                </a:solidFill>
              </a:rPr>
              <a:t>The Function of the Canon</a:t>
            </a:r>
          </a:p>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Normative </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Formative</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The canon as gift</a:t>
            </a:r>
            <a:br>
              <a:rPr lang="en-US" sz="2800" dirty="0">
                <a:solidFill>
                  <a:schemeClr val="bg1"/>
                </a:solidFill>
              </a:rPr>
            </a:br>
            <a:br>
              <a:rPr lang="en-US" sz="2800" dirty="0">
                <a:solidFill>
                  <a:schemeClr val="bg1"/>
                </a:solidFill>
              </a:rPr>
            </a:br>
            <a:endParaRPr lang="en-US" sz="2800" dirty="0">
              <a:solidFill>
                <a:schemeClr val="bg1"/>
              </a:solidFill>
            </a:endParaRPr>
          </a:p>
        </p:txBody>
      </p:sp>
    </p:spTree>
    <p:extLst>
      <p:ext uri="{BB962C8B-B14F-4D97-AF65-F5344CB8AC3E}">
        <p14:creationId xmlns:p14="http://schemas.microsoft.com/office/powerpoint/2010/main" val="2252806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According to United Methodists</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5693866"/>
          </a:xfrm>
          <a:prstGeom prst="rect">
            <a:avLst/>
          </a:prstGeom>
          <a:noFill/>
        </p:spPr>
        <p:txBody>
          <a:bodyPr wrap="square" rtlCol="0">
            <a:spAutoFit/>
          </a:bodyPr>
          <a:lstStyle/>
          <a:p>
            <a:r>
              <a:rPr lang="en-US" sz="2800" i="1" dirty="0">
                <a:solidFill>
                  <a:schemeClr val="bg1"/>
                </a:solidFill>
              </a:rPr>
              <a:t>The Book of Discipline </a:t>
            </a:r>
            <a:r>
              <a:rPr lang="en-US" sz="2800" dirty="0">
                <a:solidFill>
                  <a:schemeClr val="bg1"/>
                </a:solidFill>
              </a:rPr>
              <a:t>¶104 - Articles of Religion</a:t>
            </a:r>
          </a:p>
          <a:p>
            <a:endParaRPr lang="en-US" sz="2800" i="1" dirty="0">
              <a:solidFill>
                <a:schemeClr val="bg1"/>
              </a:solidFill>
            </a:endParaRPr>
          </a:p>
          <a:p>
            <a:pPr marL="457200" indent="-457200">
              <a:buFont typeface="Arial" panose="020B0604020202020204" pitchFamily="34" charset="0"/>
              <a:buChar char="•"/>
            </a:pPr>
            <a:r>
              <a:rPr lang="en-US" sz="2800" dirty="0">
                <a:solidFill>
                  <a:schemeClr val="bg1"/>
                </a:solidFill>
              </a:rPr>
              <a:t>”The Holy Scripture </a:t>
            </a:r>
            <a:r>
              <a:rPr lang="en-US" sz="2800" dirty="0" err="1">
                <a:solidFill>
                  <a:schemeClr val="bg1"/>
                </a:solidFill>
              </a:rPr>
              <a:t>containeth</a:t>
            </a:r>
            <a:r>
              <a:rPr lang="en-US" sz="2800" dirty="0">
                <a:solidFill>
                  <a:schemeClr val="bg1"/>
                </a:solidFill>
              </a:rPr>
              <a:t> all things necessary to salvation…” – Article 5 AOR</a:t>
            </a:r>
          </a:p>
          <a:p>
            <a:pPr marL="457200" indent="-457200">
              <a:buFont typeface="Arial" panose="020B0604020202020204" pitchFamily="34" charset="0"/>
              <a:buChar char="•"/>
            </a:pPr>
            <a:r>
              <a:rPr lang="en-US" sz="2800" dirty="0">
                <a:solidFill>
                  <a:schemeClr val="bg1"/>
                </a:solidFill>
              </a:rPr>
              <a:t>Canonical Books “whose authority was never in doubt in the church” (!)</a:t>
            </a:r>
          </a:p>
          <a:p>
            <a:pPr marL="457200" indent="-457200">
              <a:buFont typeface="Arial" panose="020B0604020202020204" pitchFamily="34" charset="0"/>
              <a:buChar char="•"/>
            </a:pPr>
            <a:r>
              <a:rPr lang="en-US" sz="2800" dirty="0">
                <a:solidFill>
                  <a:schemeClr val="bg1"/>
                </a:solidFill>
              </a:rPr>
              <a:t>“OT is not Contrary to the New” - Article 6 AOR</a:t>
            </a:r>
          </a:p>
          <a:p>
            <a:endParaRPr lang="en-US" sz="2800" dirty="0">
              <a:solidFill>
                <a:schemeClr val="bg1"/>
              </a:solidFill>
            </a:endParaRPr>
          </a:p>
        </p:txBody>
      </p:sp>
    </p:spTree>
    <p:extLst>
      <p:ext uri="{BB962C8B-B14F-4D97-AF65-F5344CB8AC3E}">
        <p14:creationId xmlns:p14="http://schemas.microsoft.com/office/powerpoint/2010/main" val="284394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According to United Methodists</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4401205"/>
          </a:xfrm>
          <a:prstGeom prst="rect">
            <a:avLst/>
          </a:prstGeom>
          <a:noFill/>
        </p:spPr>
        <p:txBody>
          <a:bodyPr wrap="square" rtlCol="0">
            <a:spAutoFit/>
          </a:bodyPr>
          <a:lstStyle/>
          <a:p>
            <a:r>
              <a:rPr lang="en-US" sz="2800" i="1" dirty="0">
                <a:solidFill>
                  <a:schemeClr val="bg1"/>
                </a:solidFill>
              </a:rPr>
              <a:t>The Book of Discipline </a:t>
            </a:r>
            <a:r>
              <a:rPr lang="en-US" sz="2800" dirty="0">
                <a:solidFill>
                  <a:schemeClr val="bg1"/>
                </a:solidFill>
              </a:rPr>
              <a:t>¶104 – Confession of Faith</a:t>
            </a:r>
          </a:p>
          <a:p>
            <a:endParaRPr lang="en-US" sz="2800" i="1" dirty="0">
              <a:solidFill>
                <a:schemeClr val="bg1"/>
              </a:solidFill>
            </a:endParaRPr>
          </a:p>
          <a:p>
            <a:pPr marL="457200" indent="-457200">
              <a:buFont typeface="Arial" panose="020B0604020202020204" pitchFamily="34" charset="0"/>
              <a:buChar char="•"/>
            </a:pPr>
            <a:r>
              <a:rPr lang="en-US" sz="2800" dirty="0">
                <a:solidFill>
                  <a:schemeClr val="bg1"/>
                </a:solidFill>
              </a:rPr>
              <a:t>”We believe the Holy Bible, Old and New Testaments, reveals the Word of God so far as it is necessary for our salvation…”</a:t>
            </a:r>
          </a:p>
          <a:p>
            <a:pPr marL="457200" indent="-457200">
              <a:buFont typeface="Arial" panose="020B0604020202020204" pitchFamily="34" charset="0"/>
              <a:buChar char="•"/>
            </a:pPr>
            <a:r>
              <a:rPr lang="en-US" sz="2800" dirty="0">
                <a:solidFill>
                  <a:schemeClr val="bg1"/>
                </a:solidFill>
              </a:rPr>
              <a:t>“received through the Holy Spirit”</a:t>
            </a:r>
          </a:p>
        </p:txBody>
      </p:sp>
    </p:spTree>
    <p:extLst>
      <p:ext uri="{BB962C8B-B14F-4D97-AF65-F5344CB8AC3E}">
        <p14:creationId xmlns:p14="http://schemas.microsoft.com/office/powerpoint/2010/main" val="2912459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According to United Methodists</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4401205"/>
          </a:xfrm>
          <a:prstGeom prst="rect">
            <a:avLst/>
          </a:prstGeom>
          <a:noFill/>
        </p:spPr>
        <p:txBody>
          <a:bodyPr wrap="square" rtlCol="0">
            <a:spAutoFit/>
          </a:bodyPr>
          <a:lstStyle/>
          <a:p>
            <a:r>
              <a:rPr lang="en-US" sz="2800" i="1" dirty="0">
                <a:solidFill>
                  <a:schemeClr val="bg1"/>
                </a:solidFill>
              </a:rPr>
              <a:t>The Book of Discipline </a:t>
            </a:r>
            <a:r>
              <a:rPr lang="en-US" sz="2800" dirty="0">
                <a:solidFill>
                  <a:schemeClr val="bg1"/>
                </a:solidFill>
              </a:rPr>
              <a:t>¶104 – General Rules</a:t>
            </a:r>
          </a:p>
          <a:p>
            <a:endParaRPr lang="en-US" sz="2800" i="1" dirty="0">
              <a:solidFill>
                <a:schemeClr val="bg1"/>
              </a:solidFill>
            </a:endParaRPr>
          </a:p>
          <a:p>
            <a:pPr marL="457200" indent="-457200">
              <a:buFont typeface="Arial" panose="020B0604020202020204" pitchFamily="34" charset="0"/>
              <a:buChar char="•"/>
            </a:pPr>
            <a:r>
              <a:rPr lang="en-US" sz="2800" dirty="0">
                <a:solidFill>
                  <a:schemeClr val="bg1"/>
                </a:solidFill>
              </a:rPr>
              <a:t>”Thirdly, attending upon the ordinances of God”</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“the ministry of the Word, either read of expounded”</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”searching the Scriptures”</a:t>
            </a:r>
          </a:p>
        </p:txBody>
      </p:sp>
    </p:spTree>
    <p:extLst>
      <p:ext uri="{BB962C8B-B14F-4D97-AF65-F5344CB8AC3E}">
        <p14:creationId xmlns:p14="http://schemas.microsoft.com/office/powerpoint/2010/main" val="2516918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4"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276166" y="2191208"/>
            <a:ext cx="5872162" cy="1384995"/>
          </a:xfrm>
          <a:prstGeom prst="rect">
            <a:avLst/>
          </a:prstGeom>
          <a:noFill/>
        </p:spPr>
        <p:txBody>
          <a:bodyPr wrap="square" rtlCol="0">
            <a:spAutoFit/>
          </a:bodyPr>
          <a:lstStyle/>
          <a:p>
            <a:r>
              <a:rPr lang="en-US" sz="2800" dirty="0">
                <a:solidFill>
                  <a:schemeClr val="bg1"/>
                </a:solidFill>
              </a:rPr>
              <a:t>What is your one or two sentence answer the question, “What is the Bible?”</a:t>
            </a:r>
          </a:p>
        </p:txBody>
      </p:sp>
    </p:spTree>
    <p:extLst>
      <p:ext uri="{BB962C8B-B14F-4D97-AF65-F5344CB8AC3E}">
        <p14:creationId xmlns:p14="http://schemas.microsoft.com/office/powerpoint/2010/main" val="2948388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According to United Methodists</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954107"/>
          </a:xfrm>
          <a:prstGeom prst="rect">
            <a:avLst/>
          </a:prstGeom>
          <a:noFill/>
        </p:spPr>
        <p:txBody>
          <a:bodyPr wrap="square" rtlCol="0">
            <a:spAutoFit/>
          </a:bodyPr>
          <a:lstStyle/>
          <a:p>
            <a:r>
              <a:rPr lang="en-US" sz="2800" dirty="0">
                <a:solidFill>
                  <a:schemeClr val="bg1"/>
                </a:solidFill>
              </a:rPr>
              <a:t>The (Much Maligned) Wesleyan Quadrilateral</a:t>
            </a:r>
          </a:p>
        </p:txBody>
      </p:sp>
    </p:spTree>
    <p:extLst>
      <p:ext uri="{BB962C8B-B14F-4D97-AF65-F5344CB8AC3E}">
        <p14:creationId xmlns:p14="http://schemas.microsoft.com/office/powerpoint/2010/main" val="789635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According to United Methodists</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3539430"/>
          </a:xfrm>
          <a:prstGeom prst="rect">
            <a:avLst/>
          </a:prstGeom>
          <a:noFill/>
        </p:spPr>
        <p:txBody>
          <a:bodyPr wrap="square" rtlCol="0">
            <a:spAutoFit/>
          </a:bodyPr>
          <a:lstStyle/>
          <a:p>
            <a:r>
              <a:rPr lang="en-US" sz="2800" dirty="0">
                <a:solidFill>
                  <a:schemeClr val="bg1"/>
                </a:solidFill>
              </a:rPr>
              <a:t>The (Much Maligned) Wesleyan Quadrilateral</a:t>
            </a:r>
          </a:p>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Scripture</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”Scripture prima,” not “sola scripture”</a:t>
            </a:r>
          </a:p>
          <a:p>
            <a:endParaRPr lang="en-US" sz="2800" dirty="0">
              <a:solidFill>
                <a:schemeClr val="bg1"/>
              </a:solidFill>
            </a:endParaRPr>
          </a:p>
        </p:txBody>
      </p:sp>
    </p:spTree>
    <p:extLst>
      <p:ext uri="{BB962C8B-B14F-4D97-AF65-F5344CB8AC3E}">
        <p14:creationId xmlns:p14="http://schemas.microsoft.com/office/powerpoint/2010/main" val="3096470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According to United Methodists</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5693866"/>
          </a:xfrm>
          <a:prstGeom prst="rect">
            <a:avLst/>
          </a:prstGeom>
          <a:noFill/>
        </p:spPr>
        <p:txBody>
          <a:bodyPr wrap="square" rtlCol="0">
            <a:spAutoFit/>
          </a:bodyPr>
          <a:lstStyle/>
          <a:p>
            <a:r>
              <a:rPr lang="en-US" sz="2800" dirty="0">
                <a:solidFill>
                  <a:schemeClr val="bg1"/>
                </a:solidFill>
              </a:rPr>
              <a:t>The (Much Maligned) Wesleyan Quadrilateral</a:t>
            </a:r>
          </a:p>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Scripture</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”Scripture prima,” not “sola scripture”</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“Three-legged stool” – Scripture, Tradition, Reason, Experience</a:t>
            </a: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1336808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According to United Methodists</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3970318"/>
          </a:xfrm>
          <a:prstGeom prst="rect">
            <a:avLst/>
          </a:prstGeom>
          <a:noFill/>
        </p:spPr>
        <p:txBody>
          <a:bodyPr wrap="square" rtlCol="0">
            <a:spAutoFit/>
          </a:bodyPr>
          <a:lstStyle/>
          <a:p>
            <a:r>
              <a:rPr lang="en-US" sz="2800" dirty="0">
                <a:solidFill>
                  <a:schemeClr val="bg1"/>
                </a:solidFill>
              </a:rPr>
              <a:t>“Tradition is the living faith of the dead. Traditionalism is the dead faith of the living. And, I suppose I should add, it is traditionalism that gives tradition such a bad name.” - </a:t>
            </a:r>
            <a:r>
              <a:rPr lang="en-US" sz="2800" dirty="0" err="1">
                <a:solidFill>
                  <a:schemeClr val="bg1"/>
                </a:solidFill>
              </a:rPr>
              <a:t>Jarislav</a:t>
            </a:r>
            <a:r>
              <a:rPr lang="en-US" sz="2800" dirty="0">
                <a:solidFill>
                  <a:schemeClr val="bg1"/>
                </a:solidFill>
              </a:rPr>
              <a:t> </a:t>
            </a:r>
            <a:r>
              <a:rPr lang="en-US" sz="2800" dirty="0" err="1">
                <a:solidFill>
                  <a:schemeClr val="bg1"/>
                </a:solidFill>
              </a:rPr>
              <a:t>Pelikan</a:t>
            </a:r>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867013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According to United Methodists</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2246769"/>
          </a:xfrm>
          <a:prstGeom prst="rect">
            <a:avLst/>
          </a:prstGeom>
          <a:noFill/>
        </p:spPr>
        <p:txBody>
          <a:bodyPr wrap="square" rtlCol="0">
            <a:spAutoFit/>
          </a:bodyPr>
          <a:lstStyle/>
          <a:p>
            <a:r>
              <a:rPr lang="en-US" sz="2800" dirty="0">
                <a:solidFill>
                  <a:schemeClr val="bg1"/>
                </a:solidFill>
              </a:rPr>
              <a:t>The (Much Maligned) Wesleyan Quadrilateral</a:t>
            </a:r>
          </a:p>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Critiques</a:t>
            </a:r>
          </a:p>
          <a:p>
            <a:endParaRPr lang="en-US" sz="2800" dirty="0">
              <a:solidFill>
                <a:schemeClr val="bg1"/>
              </a:solidFill>
            </a:endParaRPr>
          </a:p>
        </p:txBody>
      </p:sp>
    </p:spTree>
    <p:extLst>
      <p:ext uri="{BB962C8B-B14F-4D97-AF65-F5344CB8AC3E}">
        <p14:creationId xmlns:p14="http://schemas.microsoft.com/office/powerpoint/2010/main" val="2454204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According to United Methodists</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3108543"/>
          </a:xfrm>
          <a:prstGeom prst="rect">
            <a:avLst/>
          </a:prstGeom>
          <a:noFill/>
        </p:spPr>
        <p:txBody>
          <a:bodyPr wrap="square" rtlCol="0">
            <a:spAutoFit/>
          </a:bodyPr>
          <a:lstStyle/>
          <a:p>
            <a:r>
              <a:rPr lang="en-US" sz="2800" dirty="0">
                <a:solidFill>
                  <a:schemeClr val="bg1"/>
                </a:solidFill>
              </a:rPr>
              <a:t>The (Much Maligned) Wesleyan Quadrilateral</a:t>
            </a:r>
          </a:p>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Critiques</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Gifts</a:t>
            </a:r>
          </a:p>
          <a:p>
            <a:endParaRPr lang="en-US" sz="2800" dirty="0">
              <a:solidFill>
                <a:schemeClr val="bg1"/>
              </a:solidFill>
            </a:endParaRPr>
          </a:p>
        </p:txBody>
      </p:sp>
    </p:spTree>
    <p:extLst>
      <p:ext uri="{BB962C8B-B14F-4D97-AF65-F5344CB8AC3E}">
        <p14:creationId xmlns:p14="http://schemas.microsoft.com/office/powerpoint/2010/main" val="1785483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1815882"/>
          </a:xfrm>
          <a:prstGeom prst="rect">
            <a:avLst/>
          </a:prstGeom>
          <a:noFill/>
        </p:spPr>
        <p:txBody>
          <a:bodyPr wrap="square" rtlCol="0">
            <a:spAutoFit/>
          </a:bodyPr>
          <a:lstStyle/>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r>
              <a:rPr lang="en-US" sz="2800" dirty="0">
                <a:solidFill>
                  <a:schemeClr val="bg1"/>
                </a:solidFill>
              </a:rPr>
              <a:t>”</a:t>
            </a:r>
            <a:r>
              <a:rPr lang="en-US" sz="2800" dirty="0" err="1">
                <a:solidFill>
                  <a:schemeClr val="bg1"/>
                </a:solidFill>
              </a:rPr>
              <a:t>norma</a:t>
            </a:r>
            <a:r>
              <a:rPr lang="en-US" sz="2800" dirty="0">
                <a:solidFill>
                  <a:schemeClr val="bg1"/>
                </a:solidFill>
              </a:rPr>
              <a:t> </a:t>
            </a:r>
            <a:r>
              <a:rPr lang="en-US" sz="2800" dirty="0" err="1">
                <a:solidFill>
                  <a:schemeClr val="bg1"/>
                </a:solidFill>
              </a:rPr>
              <a:t>normans</a:t>
            </a:r>
            <a:r>
              <a:rPr lang="en-US" sz="2800" dirty="0">
                <a:solidFill>
                  <a:schemeClr val="bg1"/>
                </a:solidFill>
              </a:rPr>
              <a:t> non </a:t>
            </a:r>
            <a:r>
              <a:rPr lang="en-US" sz="2800" dirty="0" err="1">
                <a:solidFill>
                  <a:schemeClr val="bg1"/>
                </a:solidFill>
              </a:rPr>
              <a:t>normata</a:t>
            </a:r>
            <a:r>
              <a:rPr lang="en-US" sz="2800" dirty="0">
                <a:solidFill>
                  <a:schemeClr val="bg1"/>
                </a:solidFill>
              </a:rPr>
              <a:t>”</a:t>
            </a:r>
          </a:p>
        </p:txBody>
      </p:sp>
    </p:spTree>
    <p:extLst>
      <p:ext uri="{BB962C8B-B14F-4D97-AF65-F5344CB8AC3E}">
        <p14:creationId xmlns:p14="http://schemas.microsoft.com/office/powerpoint/2010/main" val="4280607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114879"/>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3108543"/>
          </a:xfrm>
          <a:prstGeom prst="rect">
            <a:avLst/>
          </a:prstGeom>
          <a:noFill/>
        </p:spPr>
        <p:txBody>
          <a:bodyPr wrap="square" rtlCol="0">
            <a:spAutoFit/>
          </a:bodyPr>
          <a:lstStyle/>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r>
              <a:rPr lang="en-US" sz="2800" dirty="0">
                <a:solidFill>
                  <a:schemeClr val="bg1"/>
                </a:solidFill>
              </a:rPr>
              <a:t>”</a:t>
            </a:r>
            <a:r>
              <a:rPr lang="en-US" sz="2800" dirty="0" err="1">
                <a:solidFill>
                  <a:schemeClr val="bg1"/>
                </a:solidFill>
              </a:rPr>
              <a:t>norma</a:t>
            </a:r>
            <a:r>
              <a:rPr lang="en-US" sz="2800" dirty="0">
                <a:solidFill>
                  <a:schemeClr val="bg1"/>
                </a:solidFill>
              </a:rPr>
              <a:t> </a:t>
            </a:r>
            <a:r>
              <a:rPr lang="en-US" sz="2800" dirty="0" err="1">
                <a:solidFill>
                  <a:schemeClr val="bg1"/>
                </a:solidFill>
              </a:rPr>
              <a:t>normans</a:t>
            </a:r>
            <a:r>
              <a:rPr lang="en-US" sz="2800" dirty="0">
                <a:solidFill>
                  <a:schemeClr val="bg1"/>
                </a:solidFill>
              </a:rPr>
              <a:t> non </a:t>
            </a:r>
            <a:r>
              <a:rPr lang="en-US" sz="2800" dirty="0" err="1">
                <a:solidFill>
                  <a:schemeClr val="bg1"/>
                </a:solidFill>
              </a:rPr>
              <a:t>normata</a:t>
            </a:r>
            <a:r>
              <a:rPr lang="en-US" sz="2800" dirty="0">
                <a:solidFill>
                  <a:schemeClr val="bg1"/>
                </a:solidFill>
              </a:rPr>
              <a:t>”</a:t>
            </a:r>
          </a:p>
          <a:p>
            <a:endParaRPr lang="en-US" sz="2800" dirty="0">
              <a:solidFill>
                <a:schemeClr val="bg1"/>
              </a:solidFill>
            </a:endParaRPr>
          </a:p>
          <a:p>
            <a:r>
              <a:rPr lang="en-US" sz="2800" dirty="0">
                <a:solidFill>
                  <a:schemeClr val="bg1"/>
                </a:solidFill>
              </a:rPr>
              <a:t>– “the norming, not the normed, norm”</a:t>
            </a:r>
          </a:p>
        </p:txBody>
      </p:sp>
    </p:spTree>
    <p:extLst>
      <p:ext uri="{BB962C8B-B14F-4D97-AF65-F5344CB8AC3E}">
        <p14:creationId xmlns:p14="http://schemas.microsoft.com/office/powerpoint/2010/main" val="1556361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2677656"/>
          </a:xfrm>
          <a:prstGeom prst="rect">
            <a:avLst/>
          </a:prstGeom>
          <a:noFill/>
        </p:spPr>
        <p:txBody>
          <a:bodyPr wrap="square" rtlCol="0">
            <a:spAutoFit/>
          </a:bodyPr>
          <a:lstStyle/>
          <a:p>
            <a:endParaRPr lang="en-US" sz="2800" dirty="0">
              <a:solidFill>
                <a:schemeClr val="bg1"/>
              </a:solidFill>
            </a:endParaRPr>
          </a:p>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Fundamentalism and Inerrancy</a:t>
            </a:r>
          </a:p>
          <a:p>
            <a:endParaRPr lang="en-US" sz="2800" dirty="0">
              <a:solidFill>
                <a:schemeClr val="bg1"/>
              </a:solidFill>
            </a:endParaRPr>
          </a:p>
          <a:p>
            <a:endParaRPr lang="en-US" sz="2800" b="1" dirty="0">
              <a:solidFill>
                <a:schemeClr val="bg1"/>
              </a:solidFill>
            </a:endParaRPr>
          </a:p>
        </p:txBody>
      </p:sp>
    </p:spTree>
    <p:extLst>
      <p:ext uri="{BB962C8B-B14F-4D97-AF65-F5344CB8AC3E}">
        <p14:creationId xmlns:p14="http://schemas.microsoft.com/office/powerpoint/2010/main" val="470181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3970318"/>
          </a:xfrm>
          <a:prstGeom prst="rect">
            <a:avLst/>
          </a:prstGeom>
          <a:noFill/>
        </p:spPr>
        <p:txBody>
          <a:bodyPr wrap="square" rtlCol="0">
            <a:spAutoFit/>
          </a:bodyPr>
          <a:lstStyle/>
          <a:p>
            <a:endParaRPr lang="en-US" sz="2800" dirty="0">
              <a:solidFill>
                <a:schemeClr val="bg1"/>
              </a:solidFill>
            </a:endParaRPr>
          </a:p>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Fundamentalism and Inerrancy</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Marcionism: </a:t>
            </a:r>
            <a:r>
              <a:rPr lang="en-US" sz="2800" dirty="0" err="1">
                <a:solidFill>
                  <a:schemeClr val="bg1"/>
                </a:solidFill>
              </a:rPr>
              <a:t>Supersessionism</a:t>
            </a:r>
            <a:endParaRPr lang="en-US" sz="2800" dirty="0">
              <a:solidFill>
                <a:schemeClr val="bg1"/>
              </a:solidFill>
            </a:endParaRPr>
          </a:p>
          <a:p>
            <a:endParaRPr lang="en-US" sz="2800" dirty="0">
              <a:solidFill>
                <a:schemeClr val="bg1"/>
              </a:solidFill>
            </a:endParaRPr>
          </a:p>
          <a:p>
            <a:endParaRPr lang="en-US" sz="2800" b="1" dirty="0">
              <a:solidFill>
                <a:schemeClr val="bg1"/>
              </a:solidFill>
            </a:endParaRPr>
          </a:p>
        </p:txBody>
      </p:sp>
    </p:spTree>
    <p:extLst>
      <p:ext uri="{BB962C8B-B14F-4D97-AF65-F5344CB8AC3E}">
        <p14:creationId xmlns:p14="http://schemas.microsoft.com/office/powerpoint/2010/main" val="935559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8"/>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909640"/>
            <a:ext cx="5872162"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A collection of books</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1069357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Preaching</a:t>
            </a:r>
          </a:p>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8"/>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3108543"/>
          </a:xfrm>
          <a:prstGeom prst="rect">
            <a:avLst/>
          </a:prstGeom>
          <a:noFill/>
        </p:spPr>
        <p:txBody>
          <a:bodyPr wrap="square" rtlCol="0">
            <a:spAutoFit/>
          </a:bodyPr>
          <a:lstStyle/>
          <a:p>
            <a:r>
              <a:rPr lang="en-US" sz="2800" dirty="0">
                <a:solidFill>
                  <a:schemeClr val="bg1"/>
                </a:solidFill>
              </a:rPr>
              <a:t>What is the larger story the Bible is telling?</a:t>
            </a:r>
          </a:p>
          <a:p>
            <a:endParaRPr lang="en-US" sz="2800" dirty="0">
              <a:solidFill>
                <a:schemeClr val="bg1"/>
              </a:solidFill>
            </a:endParaRPr>
          </a:p>
          <a:p>
            <a:r>
              <a:rPr lang="en-US" sz="2800" dirty="0">
                <a:solidFill>
                  <a:schemeClr val="bg1"/>
                </a:solidFill>
              </a:rPr>
              <a:t>Five Act Play (Wells)</a:t>
            </a:r>
            <a:br>
              <a:rPr lang="en-US" sz="2800" dirty="0">
                <a:solidFill>
                  <a:schemeClr val="bg1"/>
                </a:solidFill>
              </a:rPr>
            </a:br>
            <a:endParaRPr lang="en-US" sz="2800" dirty="0">
              <a:solidFill>
                <a:schemeClr val="bg1"/>
              </a:solidFill>
            </a:endParaRPr>
          </a:p>
          <a:p>
            <a:pPr marL="514350" indent="-514350">
              <a:buAutoNum type="arabicPeriod"/>
            </a:pPr>
            <a:r>
              <a:rPr lang="en-US" sz="2800" dirty="0">
                <a:solidFill>
                  <a:schemeClr val="bg1"/>
                </a:solidFill>
              </a:rPr>
              <a:t>Creation</a:t>
            </a:r>
          </a:p>
          <a:p>
            <a:endParaRPr lang="en-US" sz="2800" dirty="0">
              <a:solidFill>
                <a:schemeClr val="bg1"/>
              </a:solidFill>
            </a:endParaRPr>
          </a:p>
        </p:txBody>
      </p:sp>
    </p:spTree>
    <p:extLst>
      <p:ext uri="{BB962C8B-B14F-4D97-AF65-F5344CB8AC3E}">
        <p14:creationId xmlns:p14="http://schemas.microsoft.com/office/powerpoint/2010/main" val="2130674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Preaching</a:t>
            </a:r>
          </a:p>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8"/>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3970318"/>
          </a:xfrm>
          <a:prstGeom prst="rect">
            <a:avLst/>
          </a:prstGeom>
          <a:noFill/>
        </p:spPr>
        <p:txBody>
          <a:bodyPr wrap="square" rtlCol="0">
            <a:spAutoFit/>
          </a:bodyPr>
          <a:lstStyle/>
          <a:p>
            <a:r>
              <a:rPr lang="en-US" sz="2800" dirty="0">
                <a:solidFill>
                  <a:schemeClr val="bg1"/>
                </a:solidFill>
              </a:rPr>
              <a:t>What is the larger story the Bible is telling?</a:t>
            </a:r>
          </a:p>
          <a:p>
            <a:endParaRPr lang="en-US" sz="2800" dirty="0">
              <a:solidFill>
                <a:schemeClr val="bg1"/>
              </a:solidFill>
            </a:endParaRPr>
          </a:p>
          <a:p>
            <a:r>
              <a:rPr lang="en-US" sz="2800" dirty="0">
                <a:solidFill>
                  <a:schemeClr val="bg1"/>
                </a:solidFill>
              </a:rPr>
              <a:t>Five Act Play (Wells)</a:t>
            </a:r>
            <a:br>
              <a:rPr lang="en-US" sz="2800" dirty="0">
                <a:solidFill>
                  <a:schemeClr val="bg1"/>
                </a:solidFill>
              </a:rPr>
            </a:br>
            <a:endParaRPr lang="en-US" sz="2800" dirty="0">
              <a:solidFill>
                <a:schemeClr val="bg1"/>
              </a:solidFill>
            </a:endParaRPr>
          </a:p>
          <a:p>
            <a:pPr marL="514350" indent="-514350">
              <a:buAutoNum type="arabicPeriod"/>
            </a:pPr>
            <a:r>
              <a:rPr lang="en-US" sz="2800" dirty="0">
                <a:solidFill>
                  <a:schemeClr val="bg1"/>
                </a:solidFill>
              </a:rPr>
              <a:t>Creation</a:t>
            </a:r>
          </a:p>
          <a:p>
            <a:pPr marL="514350" indent="-514350">
              <a:buAutoNum type="arabicPeriod"/>
            </a:pPr>
            <a:r>
              <a:rPr lang="en-US" sz="2800" dirty="0">
                <a:solidFill>
                  <a:schemeClr val="bg1"/>
                </a:solidFill>
              </a:rPr>
              <a:t>Israel</a:t>
            </a: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3936989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Preaching</a:t>
            </a:r>
          </a:p>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8"/>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4401205"/>
          </a:xfrm>
          <a:prstGeom prst="rect">
            <a:avLst/>
          </a:prstGeom>
          <a:noFill/>
        </p:spPr>
        <p:txBody>
          <a:bodyPr wrap="square" rtlCol="0">
            <a:spAutoFit/>
          </a:bodyPr>
          <a:lstStyle/>
          <a:p>
            <a:r>
              <a:rPr lang="en-US" sz="2800" dirty="0">
                <a:solidFill>
                  <a:schemeClr val="bg1"/>
                </a:solidFill>
              </a:rPr>
              <a:t>What is the larger story the Bible is telling?</a:t>
            </a:r>
          </a:p>
          <a:p>
            <a:endParaRPr lang="en-US" sz="2800" dirty="0">
              <a:solidFill>
                <a:schemeClr val="bg1"/>
              </a:solidFill>
            </a:endParaRPr>
          </a:p>
          <a:p>
            <a:r>
              <a:rPr lang="en-US" sz="2800" dirty="0">
                <a:solidFill>
                  <a:schemeClr val="bg1"/>
                </a:solidFill>
              </a:rPr>
              <a:t>Five Act Play (Wells)</a:t>
            </a:r>
            <a:br>
              <a:rPr lang="en-US" sz="2800" dirty="0">
                <a:solidFill>
                  <a:schemeClr val="bg1"/>
                </a:solidFill>
              </a:rPr>
            </a:br>
            <a:endParaRPr lang="en-US" sz="2800" dirty="0">
              <a:solidFill>
                <a:schemeClr val="bg1"/>
              </a:solidFill>
            </a:endParaRPr>
          </a:p>
          <a:p>
            <a:pPr marL="514350" indent="-514350">
              <a:buAutoNum type="arabicPeriod"/>
            </a:pPr>
            <a:r>
              <a:rPr lang="en-US" sz="2800" dirty="0">
                <a:solidFill>
                  <a:schemeClr val="bg1"/>
                </a:solidFill>
              </a:rPr>
              <a:t>Creation</a:t>
            </a:r>
          </a:p>
          <a:p>
            <a:pPr marL="514350" indent="-514350">
              <a:buAutoNum type="arabicPeriod"/>
            </a:pPr>
            <a:r>
              <a:rPr lang="en-US" sz="2800" dirty="0">
                <a:solidFill>
                  <a:schemeClr val="bg1"/>
                </a:solidFill>
              </a:rPr>
              <a:t>Israel</a:t>
            </a:r>
          </a:p>
          <a:p>
            <a:pPr marL="514350" indent="-514350">
              <a:buAutoNum type="arabicPeriod"/>
            </a:pPr>
            <a:r>
              <a:rPr lang="en-US" sz="2800" dirty="0">
                <a:solidFill>
                  <a:schemeClr val="bg1"/>
                </a:solidFill>
              </a:rPr>
              <a:t>Jesus</a:t>
            </a: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2556817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Preaching</a:t>
            </a:r>
          </a:p>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72861"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4832092"/>
          </a:xfrm>
          <a:prstGeom prst="rect">
            <a:avLst/>
          </a:prstGeom>
          <a:noFill/>
        </p:spPr>
        <p:txBody>
          <a:bodyPr wrap="square" rtlCol="0">
            <a:spAutoFit/>
          </a:bodyPr>
          <a:lstStyle/>
          <a:p>
            <a:r>
              <a:rPr lang="en-US" sz="2800" dirty="0">
                <a:solidFill>
                  <a:schemeClr val="bg1"/>
                </a:solidFill>
              </a:rPr>
              <a:t>What is the larger story the Bible is telling?</a:t>
            </a:r>
          </a:p>
          <a:p>
            <a:endParaRPr lang="en-US" sz="2800" dirty="0">
              <a:solidFill>
                <a:schemeClr val="bg1"/>
              </a:solidFill>
            </a:endParaRPr>
          </a:p>
          <a:p>
            <a:r>
              <a:rPr lang="en-US" sz="2800" dirty="0">
                <a:solidFill>
                  <a:schemeClr val="bg1"/>
                </a:solidFill>
              </a:rPr>
              <a:t>Five Act Play (Wells)</a:t>
            </a:r>
            <a:br>
              <a:rPr lang="en-US" sz="2800" dirty="0">
                <a:solidFill>
                  <a:schemeClr val="bg1"/>
                </a:solidFill>
              </a:rPr>
            </a:br>
            <a:endParaRPr lang="en-US" sz="2800" dirty="0">
              <a:solidFill>
                <a:schemeClr val="bg1"/>
              </a:solidFill>
            </a:endParaRPr>
          </a:p>
          <a:p>
            <a:pPr marL="514350" indent="-514350">
              <a:buAutoNum type="arabicPeriod"/>
            </a:pPr>
            <a:r>
              <a:rPr lang="en-US" sz="2800" dirty="0">
                <a:solidFill>
                  <a:schemeClr val="bg1"/>
                </a:solidFill>
              </a:rPr>
              <a:t>Creation</a:t>
            </a:r>
          </a:p>
          <a:p>
            <a:pPr marL="514350" indent="-514350">
              <a:buAutoNum type="arabicPeriod"/>
            </a:pPr>
            <a:r>
              <a:rPr lang="en-US" sz="2800" dirty="0">
                <a:solidFill>
                  <a:schemeClr val="bg1"/>
                </a:solidFill>
              </a:rPr>
              <a:t>Israel</a:t>
            </a:r>
          </a:p>
          <a:p>
            <a:pPr marL="514350" indent="-514350">
              <a:buAutoNum type="arabicPeriod"/>
            </a:pPr>
            <a:r>
              <a:rPr lang="en-US" sz="2800" dirty="0">
                <a:solidFill>
                  <a:schemeClr val="bg1"/>
                </a:solidFill>
              </a:rPr>
              <a:t>Jesus</a:t>
            </a:r>
          </a:p>
          <a:p>
            <a:pPr marL="514350" indent="-514350">
              <a:buAutoNum type="arabicPeriod"/>
            </a:pPr>
            <a:r>
              <a:rPr lang="en-US" sz="2800" dirty="0">
                <a:solidFill>
                  <a:schemeClr val="bg1"/>
                </a:solidFill>
              </a:rPr>
              <a:t>Church</a:t>
            </a: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1608452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Preaching</a:t>
            </a:r>
          </a:p>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5262979"/>
          </a:xfrm>
          <a:prstGeom prst="rect">
            <a:avLst/>
          </a:prstGeom>
          <a:noFill/>
        </p:spPr>
        <p:txBody>
          <a:bodyPr wrap="square" rtlCol="0">
            <a:spAutoFit/>
          </a:bodyPr>
          <a:lstStyle/>
          <a:p>
            <a:r>
              <a:rPr lang="en-US" sz="2800" dirty="0">
                <a:solidFill>
                  <a:schemeClr val="bg1"/>
                </a:solidFill>
              </a:rPr>
              <a:t>What is the larger story the Bible is telling?</a:t>
            </a:r>
          </a:p>
          <a:p>
            <a:endParaRPr lang="en-US" sz="2800" dirty="0">
              <a:solidFill>
                <a:schemeClr val="bg1"/>
              </a:solidFill>
            </a:endParaRPr>
          </a:p>
          <a:p>
            <a:r>
              <a:rPr lang="en-US" sz="2800" dirty="0">
                <a:solidFill>
                  <a:schemeClr val="bg1"/>
                </a:solidFill>
              </a:rPr>
              <a:t>Five Act Play (Wells)</a:t>
            </a:r>
            <a:br>
              <a:rPr lang="en-US" sz="2800" dirty="0">
                <a:solidFill>
                  <a:schemeClr val="bg1"/>
                </a:solidFill>
              </a:rPr>
            </a:br>
            <a:endParaRPr lang="en-US" sz="2800" dirty="0">
              <a:solidFill>
                <a:schemeClr val="bg1"/>
              </a:solidFill>
            </a:endParaRPr>
          </a:p>
          <a:p>
            <a:pPr marL="514350" indent="-514350">
              <a:buAutoNum type="arabicPeriod"/>
            </a:pPr>
            <a:r>
              <a:rPr lang="en-US" sz="2800" dirty="0">
                <a:solidFill>
                  <a:schemeClr val="bg1"/>
                </a:solidFill>
              </a:rPr>
              <a:t>Creation</a:t>
            </a:r>
          </a:p>
          <a:p>
            <a:pPr marL="514350" indent="-514350">
              <a:buAutoNum type="arabicPeriod"/>
            </a:pPr>
            <a:r>
              <a:rPr lang="en-US" sz="2800" dirty="0">
                <a:solidFill>
                  <a:schemeClr val="bg1"/>
                </a:solidFill>
              </a:rPr>
              <a:t>Israel</a:t>
            </a:r>
          </a:p>
          <a:p>
            <a:pPr marL="514350" indent="-514350">
              <a:buAutoNum type="arabicPeriod"/>
            </a:pPr>
            <a:r>
              <a:rPr lang="en-US" sz="2800" dirty="0">
                <a:solidFill>
                  <a:schemeClr val="bg1"/>
                </a:solidFill>
              </a:rPr>
              <a:t>Jesus</a:t>
            </a:r>
          </a:p>
          <a:p>
            <a:pPr marL="514350" indent="-514350">
              <a:buAutoNum type="arabicPeriod"/>
            </a:pPr>
            <a:r>
              <a:rPr lang="en-US" sz="2800" dirty="0">
                <a:solidFill>
                  <a:schemeClr val="bg1"/>
                </a:solidFill>
              </a:rPr>
              <a:t>Church</a:t>
            </a:r>
          </a:p>
          <a:p>
            <a:pPr marL="514350" indent="-514350">
              <a:buAutoNum type="arabicPeriod"/>
            </a:pPr>
            <a:r>
              <a:rPr lang="en-US" sz="2800" dirty="0">
                <a:solidFill>
                  <a:schemeClr val="bg1"/>
                </a:solidFill>
              </a:rPr>
              <a:t>Eschaton</a:t>
            </a: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5171005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Preaching</a:t>
            </a:r>
          </a:p>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5262979"/>
          </a:xfrm>
          <a:prstGeom prst="rect">
            <a:avLst/>
          </a:prstGeom>
          <a:noFill/>
        </p:spPr>
        <p:txBody>
          <a:bodyPr wrap="square" rtlCol="0">
            <a:spAutoFit/>
          </a:bodyPr>
          <a:lstStyle/>
          <a:p>
            <a:r>
              <a:rPr lang="en-US" sz="2800" dirty="0">
                <a:solidFill>
                  <a:schemeClr val="bg1"/>
                </a:solidFill>
              </a:rPr>
              <a:t>What is the larger story the Bible is telling?</a:t>
            </a:r>
          </a:p>
          <a:p>
            <a:endParaRPr lang="en-US" sz="2800" dirty="0">
              <a:solidFill>
                <a:schemeClr val="bg1"/>
              </a:solidFill>
            </a:endParaRPr>
          </a:p>
          <a:p>
            <a:r>
              <a:rPr lang="en-US" sz="2800" dirty="0">
                <a:solidFill>
                  <a:schemeClr val="bg1"/>
                </a:solidFill>
              </a:rPr>
              <a:t>Five Act Play (Wells)</a:t>
            </a:r>
            <a:br>
              <a:rPr lang="en-US" sz="2800" dirty="0">
                <a:solidFill>
                  <a:schemeClr val="bg1"/>
                </a:solidFill>
              </a:rPr>
            </a:br>
            <a:endParaRPr lang="en-US" sz="2800" dirty="0">
              <a:solidFill>
                <a:schemeClr val="bg1"/>
              </a:solidFill>
            </a:endParaRPr>
          </a:p>
          <a:p>
            <a:pPr marL="514350" indent="-514350">
              <a:buAutoNum type="arabicPeriod"/>
            </a:pPr>
            <a:r>
              <a:rPr lang="en-US" sz="2800" dirty="0">
                <a:solidFill>
                  <a:schemeClr val="bg1"/>
                </a:solidFill>
              </a:rPr>
              <a:t>Creation</a:t>
            </a:r>
          </a:p>
          <a:p>
            <a:pPr marL="514350" indent="-514350">
              <a:buAutoNum type="arabicPeriod"/>
            </a:pPr>
            <a:r>
              <a:rPr lang="en-US" sz="2800" dirty="0">
                <a:solidFill>
                  <a:schemeClr val="bg1"/>
                </a:solidFill>
              </a:rPr>
              <a:t>Israel</a:t>
            </a:r>
          </a:p>
          <a:p>
            <a:pPr marL="514350" indent="-514350">
              <a:buAutoNum type="arabicPeriod"/>
            </a:pPr>
            <a:r>
              <a:rPr lang="en-US" sz="2800" dirty="0">
                <a:solidFill>
                  <a:schemeClr val="bg1"/>
                </a:solidFill>
              </a:rPr>
              <a:t>Jesus</a:t>
            </a:r>
          </a:p>
          <a:p>
            <a:pPr marL="514350" indent="-514350">
              <a:buAutoNum type="arabicPeriod"/>
            </a:pPr>
            <a:r>
              <a:rPr lang="en-US" sz="2800" dirty="0">
                <a:solidFill>
                  <a:schemeClr val="bg1"/>
                </a:solidFill>
              </a:rPr>
              <a:t>Church</a:t>
            </a:r>
          </a:p>
          <a:p>
            <a:pPr marL="514350" indent="-514350">
              <a:buAutoNum type="arabicPeriod"/>
            </a:pPr>
            <a:r>
              <a:rPr lang="en-US" sz="2800" dirty="0">
                <a:solidFill>
                  <a:schemeClr val="bg1"/>
                </a:solidFill>
              </a:rPr>
              <a:t>Eschaton</a:t>
            </a: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1964648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Preaching</a:t>
            </a:r>
          </a:p>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6124754"/>
          </a:xfrm>
          <a:prstGeom prst="rect">
            <a:avLst/>
          </a:prstGeom>
          <a:noFill/>
        </p:spPr>
        <p:txBody>
          <a:bodyPr wrap="square" rtlCol="0">
            <a:spAutoFit/>
          </a:bodyPr>
          <a:lstStyle/>
          <a:p>
            <a:r>
              <a:rPr lang="en-US" sz="2800" dirty="0">
                <a:solidFill>
                  <a:schemeClr val="bg1"/>
                </a:solidFill>
              </a:rPr>
              <a:t>What is the larger story the Bible is telling?</a:t>
            </a:r>
          </a:p>
          <a:p>
            <a:endParaRPr lang="en-US" sz="2800" dirty="0">
              <a:solidFill>
                <a:schemeClr val="bg1"/>
              </a:solidFill>
            </a:endParaRPr>
          </a:p>
          <a:p>
            <a:r>
              <a:rPr lang="en-US" sz="2800" dirty="0">
                <a:solidFill>
                  <a:schemeClr val="bg1"/>
                </a:solidFill>
              </a:rPr>
              <a:t>“Whoever, therefore, thinks that he understands the divine Scriptures or any part of them so that it does not build the double love of God and of our neighbor does not understand it at all.” – Augustine, </a:t>
            </a:r>
            <a:r>
              <a:rPr lang="en-US" sz="2800" i="1" dirty="0">
                <a:solidFill>
                  <a:schemeClr val="bg1"/>
                </a:solidFill>
              </a:rPr>
              <a:t>On Christian Doctrine</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28260080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Preaching</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4401205"/>
          </a:xfrm>
          <a:prstGeom prst="rect">
            <a:avLst/>
          </a:prstGeom>
          <a:noFill/>
        </p:spPr>
        <p:txBody>
          <a:bodyPr wrap="square" rtlCol="0">
            <a:spAutoFit/>
          </a:bodyPr>
          <a:lstStyle/>
          <a:p>
            <a:r>
              <a:rPr lang="en-US" sz="2800" dirty="0">
                <a:solidFill>
                  <a:schemeClr val="bg1"/>
                </a:solidFill>
              </a:rPr>
              <a:t>What is the larger story the Bible is telling?</a:t>
            </a:r>
          </a:p>
          <a:p>
            <a:endParaRPr lang="en-US" sz="2800" dirty="0">
              <a:solidFill>
                <a:schemeClr val="bg1"/>
              </a:solidFill>
            </a:endParaRPr>
          </a:p>
          <a:p>
            <a:r>
              <a:rPr lang="en-US" sz="2800" dirty="0">
                <a:solidFill>
                  <a:schemeClr val="bg1"/>
                </a:solidFill>
              </a:rPr>
              <a:t>Break into groups of 3 or 4 and try to come up with a few sentences about how you would answer that question.</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24611157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Preaching</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72861"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948354" y="1266088"/>
            <a:ext cx="4608517" cy="523220"/>
          </a:xfrm>
          <a:prstGeom prst="rect">
            <a:avLst/>
          </a:prstGeom>
          <a:noFill/>
        </p:spPr>
        <p:txBody>
          <a:bodyPr wrap="square" rtlCol="0">
            <a:spAutoFit/>
          </a:bodyPr>
          <a:lstStyle/>
          <a:p>
            <a:r>
              <a:rPr lang="en-US" sz="2800" dirty="0">
                <a:solidFill>
                  <a:schemeClr val="bg1"/>
                </a:solidFill>
              </a:rPr>
              <a:t>Which Bible Translation?</a:t>
            </a:r>
          </a:p>
        </p:txBody>
      </p:sp>
      <p:sp>
        <p:nvSpPr>
          <p:cNvPr id="7" name="TextBox 6">
            <a:extLst>
              <a:ext uri="{FF2B5EF4-FFF2-40B4-BE49-F238E27FC236}">
                <a16:creationId xmlns:a16="http://schemas.microsoft.com/office/drawing/2014/main" id="{01F5A3ED-1418-14D0-CE34-AB079310F3E7}"/>
              </a:ext>
            </a:extLst>
          </p:cNvPr>
          <p:cNvSpPr txBox="1"/>
          <p:nvPr/>
        </p:nvSpPr>
        <p:spPr>
          <a:xfrm>
            <a:off x="5316532" y="2424936"/>
            <a:ext cx="5872162" cy="523220"/>
          </a:xfrm>
          <a:prstGeom prst="rect">
            <a:avLst/>
          </a:prstGeom>
          <a:noFill/>
        </p:spPr>
        <p:txBody>
          <a:bodyPr wrap="square" rtlCol="0">
            <a:spAutoFit/>
          </a:bodyPr>
          <a:lstStyle/>
          <a:p>
            <a:r>
              <a:rPr lang="en-US" sz="2800" dirty="0">
                <a:solidFill>
                  <a:schemeClr val="bg1"/>
                </a:solidFill>
              </a:rPr>
              <a:t>Spectrum of Translation</a:t>
            </a:r>
          </a:p>
        </p:txBody>
      </p:sp>
      <p:cxnSp>
        <p:nvCxnSpPr>
          <p:cNvPr id="8" name="Straight Connector 7">
            <a:extLst>
              <a:ext uri="{FF2B5EF4-FFF2-40B4-BE49-F238E27FC236}">
                <a16:creationId xmlns:a16="http://schemas.microsoft.com/office/drawing/2014/main" id="{6A51E078-0691-F620-D0A6-A935CE5D14A2}"/>
              </a:ext>
            </a:extLst>
          </p:cNvPr>
          <p:cNvCxnSpPr/>
          <p:nvPr/>
        </p:nvCxnSpPr>
        <p:spPr>
          <a:xfrm>
            <a:off x="5486400" y="3428994"/>
            <a:ext cx="4697506" cy="0"/>
          </a:xfrm>
          <a:prstGeom prst="line">
            <a:avLst/>
          </a:prstGeom>
          <a:ln w="47625"/>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DDDB73E8-5129-C152-DB20-F9A22567B74B}"/>
              </a:ext>
            </a:extLst>
          </p:cNvPr>
          <p:cNvSpPr txBox="1"/>
          <p:nvPr/>
        </p:nvSpPr>
        <p:spPr>
          <a:xfrm>
            <a:off x="4705351" y="3648644"/>
            <a:ext cx="3087680" cy="1569660"/>
          </a:xfrm>
          <a:prstGeom prst="rect">
            <a:avLst/>
          </a:prstGeom>
          <a:noFill/>
        </p:spPr>
        <p:txBody>
          <a:bodyPr wrap="square" rtlCol="0">
            <a:spAutoFit/>
          </a:bodyPr>
          <a:lstStyle/>
          <a:p>
            <a:r>
              <a:rPr lang="en-US" sz="2400" dirty="0">
                <a:solidFill>
                  <a:schemeClr val="bg1"/>
                </a:solidFill>
              </a:rPr>
              <a:t>Readability (sense of the full text or ease of understanding)</a:t>
            </a:r>
          </a:p>
        </p:txBody>
      </p:sp>
      <p:sp>
        <p:nvSpPr>
          <p:cNvPr id="10" name="TextBox 9">
            <a:extLst>
              <a:ext uri="{FF2B5EF4-FFF2-40B4-BE49-F238E27FC236}">
                <a16:creationId xmlns:a16="http://schemas.microsoft.com/office/drawing/2014/main" id="{AF1D87CD-2C27-BF1B-3CEE-7EE38393A552}"/>
              </a:ext>
            </a:extLst>
          </p:cNvPr>
          <p:cNvSpPr txBox="1"/>
          <p:nvPr/>
        </p:nvSpPr>
        <p:spPr>
          <a:xfrm>
            <a:off x="9429750" y="3648644"/>
            <a:ext cx="1887535" cy="1200329"/>
          </a:xfrm>
          <a:prstGeom prst="rect">
            <a:avLst/>
          </a:prstGeom>
          <a:noFill/>
        </p:spPr>
        <p:txBody>
          <a:bodyPr wrap="square" rtlCol="0">
            <a:spAutoFit/>
          </a:bodyPr>
          <a:lstStyle/>
          <a:p>
            <a:r>
              <a:rPr lang="en-US" sz="2400" dirty="0">
                <a:solidFill>
                  <a:schemeClr val="bg1"/>
                </a:solidFill>
              </a:rPr>
              <a:t>Wooden</a:t>
            </a:r>
          </a:p>
          <a:p>
            <a:r>
              <a:rPr lang="en-US" sz="2400" dirty="0">
                <a:solidFill>
                  <a:schemeClr val="bg1"/>
                </a:solidFill>
              </a:rPr>
              <a:t>(word for word)</a:t>
            </a:r>
          </a:p>
        </p:txBody>
      </p:sp>
    </p:spTree>
    <p:extLst>
      <p:ext uri="{BB962C8B-B14F-4D97-AF65-F5344CB8AC3E}">
        <p14:creationId xmlns:p14="http://schemas.microsoft.com/office/powerpoint/2010/main" val="6384427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Preaching</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72861"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1815882"/>
          </a:xfrm>
          <a:prstGeom prst="rect">
            <a:avLst/>
          </a:prstGeom>
          <a:noFill/>
        </p:spPr>
        <p:txBody>
          <a:bodyPr wrap="square" rtlCol="0">
            <a:spAutoFit/>
          </a:bodyPr>
          <a:lstStyle/>
          <a:p>
            <a:r>
              <a:rPr lang="en-US" sz="2800" dirty="0">
                <a:solidFill>
                  <a:schemeClr val="bg1"/>
                </a:solidFill>
              </a:rPr>
              <a:t>Which Bible Translation?</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pic>
        <p:nvPicPr>
          <p:cNvPr id="6" name="Picture 5" descr="Triangular abstract background">
            <a:extLst>
              <a:ext uri="{FF2B5EF4-FFF2-40B4-BE49-F238E27FC236}">
                <a16:creationId xmlns:a16="http://schemas.microsoft.com/office/drawing/2014/main" id="{4BF55CE0-B711-7AE3-BC9E-96714DB6E192}"/>
              </a:ext>
            </a:extLst>
          </p:cNvPr>
          <p:cNvPicPr>
            <a:picLocks noChangeAspect="1"/>
          </p:cNvPicPr>
          <p:nvPr/>
        </p:nvPicPr>
        <p:blipFill rotWithShape="1">
          <a:blip r:embed="rId3"/>
          <a:srcRect l="4296" r="18232" b="-1"/>
          <a:stretch/>
        </p:blipFill>
        <p:spPr>
          <a:xfrm>
            <a:off x="4272861"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sp>
        <p:nvSpPr>
          <p:cNvPr id="11" name="TextBox 10">
            <a:extLst>
              <a:ext uri="{FF2B5EF4-FFF2-40B4-BE49-F238E27FC236}">
                <a16:creationId xmlns:a16="http://schemas.microsoft.com/office/drawing/2014/main" id="{C022CEDD-FFE0-25BB-217C-6889D955FA06}"/>
              </a:ext>
            </a:extLst>
          </p:cNvPr>
          <p:cNvSpPr txBox="1"/>
          <p:nvPr/>
        </p:nvSpPr>
        <p:spPr>
          <a:xfrm>
            <a:off x="5903859" y="1057278"/>
            <a:ext cx="4697506" cy="523220"/>
          </a:xfrm>
          <a:prstGeom prst="rect">
            <a:avLst/>
          </a:prstGeom>
          <a:noFill/>
        </p:spPr>
        <p:txBody>
          <a:bodyPr wrap="square" rtlCol="0">
            <a:spAutoFit/>
          </a:bodyPr>
          <a:lstStyle/>
          <a:p>
            <a:r>
              <a:rPr lang="en-US" sz="2800" dirty="0">
                <a:solidFill>
                  <a:schemeClr val="bg1"/>
                </a:solidFill>
              </a:rPr>
              <a:t>Which Bible Translation?</a:t>
            </a:r>
          </a:p>
        </p:txBody>
      </p:sp>
      <p:sp>
        <p:nvSpPr>
          <p:cNvPr id="13" name="TextBox 12">
            <a:extLst>
              <a:ext uri="{FF2B5EF4-FFF2-40B4-BE49-F238E27FC236}">
                <a16:creationId xmlns:a16="http://schemas.microsoft.com/office/drawing/2014/main" id="{291CB146-49A9-E78D-8A10-9818EEB0C663}"/>
              </a:ext>
            </a:extLst>
          </p:cNvPr>
          <p:cNvSpPr txBox="1"/>
          <p:nvPr/>
        </p:nvSpPr>
        <p:spPr>
          <a:xfrm>
            <a:off x="4393513" y="1920269"/>
            <a:ext cx="7959505" cy="523220"/>
          </a:xfrm>
          <a:prstGeom prst="rect">
            <a:avLst/>
          </a:prstGeom>
          <a:noFill/>
        </p:spPr>
        <p:txBody>
          <a:bodyPr wrap="square" rtlCol="0">
            <a:spAutoFit/>
          </a:bodyPr>
          <a:lstStyle/>
          <a:p>
            <a:r>
              <a:rPr lang="en-US" sz="2700" b="1" dirty="0">
                <a:solidFill>
                  <a:schemeClr val="bg1"/>
                </a:solidFill>
              </a:rPr>
              <a:t>New Revised Standard Version (NRSV)</a:t>
            </a:r>
          </a:p>
        </p:txBody>
      </p:sp>
      <p:sp>
        <p:nvSpPr>
          <p:cNvPr id="14" name="TextBox 13">
            <a:extLst>
              <a:ext uri="{FF2B5EF4-FFF2-40B4-BE49-F238E27FC236}">
                <a16:creationId xmlns:a16="http://schemas.microsoft.com/office/drawing/2014/main" id="{0517E495-33F9-65A7-4BE7-25977ECF82B9}"/>
              </a:ext>
            </a:extLst>
          </p:cNvPr>
          <p:cNvSpPr txBox="1"/>
          <p:nvPr/>
        </p:nvSpPr>
        <p:spPr>
          <a:xfrm>
            <a:off x="5316533" y="2705100"/>
            <a:ext cx="6113467"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National Council of Churches, USA</a:t>
            </a:r>
          </a:p>
          <a:p>
            <a:pPr marL="285750" indent="-285750">
              <a:buFont typeface="Arial" panose="020B0604020202020204" pitchFamily="34" charset="0"/>
              <a:buChar char="•"/>
            </a:pPr>
            <a:r>
              <a:rPr lang="en-US" sz="2800" dirty="0">
                <a:solidFill>
                  <a:schemeClr val="bg1"/>
                </a:solidFill>
              </a:rPr>
              <a:t>Middle of the Spectrum</a:t>
            </a:r>
          </a:p>
          <a:p>
            <a:pPr marL="285750" indent="-285750">
              <a:buFont typeface="Arial" panose="020B0604020202020204" pitchFamily="34" charset="0"/>
              <a:buChar char="•"/>
            </a:pPr>
            <a:r>
              <a:rPr lang="en-US" sz="2800" dirty="0">
                <a:solidFill>
                  <a:schemeClr val="bg1"/>
                </a:solidFill>
              </a:rPr>
              <a:t>Committee of Scholars</a:t>
            </a:r>
          </a:p>
          <a:p>
            <a:pPr marL="285750" indent="-285750">
              <a:buFont typeface="Arial" panose="020B0604020202020204" pitchFamily="34" charset="0"/>
              <a:buChar char="•"/>
            </a:pPr>
            <a:r>
              <a:rPr lang="en-US" sz="2800" dirty="0">
                <a:solidFill>
                  <a:schemeClr val="bg1"/>
                </a:solidFill>
              </a:rPr>
              <a:t>Inclusive language</a:t>
            </a:r>
          </a:p>
        </p:txBody>
      </p:sp>
    </p:spTree>
    <p:extLst>
      <p:ext uri="{BB962C8B-B14F-4D97-AF65-F5344CB8AC3E}">
        <p14:creationId xmlns:p14="http://schemas.microsoft.com/office/powerpoint/2010/main" val="3165990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2"/>
          <a:srcRect l="4296" r="18232" b="-1"/>
          <a:stretch/>
        </p:blipFill>
        <p:spPr>
          <a:xfrm>
            <a:off x="4211474"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909640"/>
            <a:ext cx="5872162"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A collection of books</a:t>
            </a:r>
          </a:p>
          <a:p>
            <a:pPr marL="457200" indent="-457200">
              <a:buFont typeface="Arial" panose="020B0604020202020204" pitchFamily="34" charset="0"/>
              <a:buChar char="•"/>
            </a:pPr>
            <a:r>
              <a:rPr lang="en-US" sz="2800" dirty="0">
                <a:solidFill>
                  <a:schemeClr val="bg1"/>
                </a:solidFill>
              </a:rPr>
              <a:t>Which books and why?</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22944674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Preaching</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72861"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1815882"/>
          </a:xfrm>
          <a:prstGeom prst="rect">
            <a:avLst/>
          </a:prstGeom>
          <a:noFill/>
        </p:spPr>
        <p:txBody>
          <a:bodyPr wrap="square" rtlCol="0">
            <a:spAutoFit/>
          </a:bodyPr>
          <a:lstStyle/>
          <a:p>
            <a:r>
              <a:rPr lang="en-US" sz="2800" dirty="0">
                <a:solidFill>
                  <a:schemeClr val="bg1"/>
                </a:solidFill>
              </a:rPr>
              <a:t>Which Bible Translation?</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pic>
        <p:nvPicPr>
          <p:cNvPr id="6" name="Picture 5" descr="Triangular abstract background">
            <a:extLst>
              <a:ext uri="{FF2B5EF4-FFF2-40B4-BE49-F238E27FC236}">
                <a16:creationId xmlns:a16="http://schemas.microsoft.com/office/drawing/2014/main" id="{4BF55CE0-B711-7AE3-BC9E-96714DB6E192}"/>
              </a:ext>
            </a:extLst>
          </p:cNvPr>
          <p:cNvPicPr>
            <a:picLocks noChangeAspect="1"/>
          </p:cNvPicPr>
          <p:nvPr/>
        </p:nvPicPr>
        <p:blipFill rotWithShape="1">
          <a:blip r:embed="rId3"/>
          <a:srcRect l="4296" r="18232" b="-1"/>
          <a:stretch/>
        </p:blipFill>
        <p:spPr>
          <a:xfrm>
            <a:off x="4272861"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sp>
        <p:nvSpPr>
          <p:cNvPr id="11" name="TextBox 10">
            <a:extLst>
              <a:ext uri="{FF2B5EF4-FFF2-40B4-BE49-F238E27FC236}">
                <a16:creationId xmlns:a16="http://schemas.microsoft.com/office/drawing/2014/main" id="{C022CEDD-FFE0-25BB-217C-6889D955FA06}"/>
              </a:ext>
            </a:extLst>
          </p:cNvPr>
          <p:cNvSpPr txBox="1"/>
          <p:nvPr/>
        </p:nvSpPr>
        <p:spPr>
          <a:xfrm>
            <a:off x="5903859" y="274608"/>
            <a:ext cx="4697506" cy="523220"/>
          </a:xfrm>
          <a:prstGeom prst="rect">
            <a:avLst/>
          </a:prstGeom>
          <a:noFill/>
        </p:spPr>
        <p:txBody>
          <a:bodyPr wrap="square" rtlCol="0">
            <a:spAutoFit/>
          </a:bodyPr>
          <a:lstStyle/>
          <a:p>
            <a:r>
              <a:rPr lang="en-US" sz="2800" dirty="0">
                <a:solidFill>
                  <a:schemeClr val="bg1"/>
                </a:solidFill>
              </a:rPr>
              <a:t>Which Bible Translation?</a:t>
            </a:r>
          </a:p>
        </p:txBody>
      </p:sp>
      <p:sp>
        <p:nvSpPr>
          <p:cNvPr id="13" name="TextBox 12">
            <a:extLst>
              <a:ext uri="{FF2B5EF4-FFF2-40B4-BE49-F238E27FC236}">
                <a16:creationId xmlns:a16="http://schemas.microsoft.com/office/drawing/2014/main" id="{291CB146-49A9-E78D-8A10-9818EEB0C663}"/>
              </a:ext>
            </a:extLst>
          </p:cNvPr>
          <p:cNvSpPr txBox="1"/>
          <p:nvPr/>
        </p:nvSpPr>
        <p:spPr>
          <a:xfrm>
            <a:off x="5147578" y="851912"/>
            <a:ext cx="6007329" cy="523220"/>
          </a:xfrm>
          <a:prstGeom prst="rect">
            <a:avLst/>
          </a:prstGeom>
          <a:noFill/>
        </p:spPr>
        <p:txBody>
          <a:bodyPr wrap="square" rtlCol="0">
            <a:spAutoFit/>
          </a:bodyPr>
          <a:lstStyle/>
          <a:p>
            <a:r>
              <a:rPr lang="en-US" sz="2800" b="1" dirty="0">
                <a:solidFill>
                  <a:schemeClr val="bg1"/>
                </a:solidFill>
              </a:rPr>
              <a:t>Common English Bible (CEB)</a:t>
            </a:r>
          </a:p>
        </p:txBody>
      </p:sp>
      <p:sp>
        <p:nvSpPr>
          <p:cNvPr id="14" name="TextBox 13">
            <a:extLst>
              <a:ext uri="{FF2B5EF4-FFF2-40B4-BE49-F238E27FC236}">
                <a16:creationId xmlns:a16="http://schemas.microsoft.com/office/drawing/2014/main" id="{0517E495-33F9-65A7-4BE7-25977ECF82B9}"/>
              </a:ext>
            </a:extLst>
          </p:cNvPr>
          <p:cNvSpPr txBox="1"/>
          <p:nvPr/>
        </p:nvSpPr>
        <p:spPr>
          <a:xfrm>
            <a:off x="5316533" y="1592798"/>
            <a:ext cx="6113467"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alliance of denominational publishers, including Presbyterian (USA), Episcopalian, United Methodist, Disciples of Christ, and United Church of Christ representatives.</a:t>
            </a:r>
          </a:p>
          <a:p>
            <a:pPr marL="285750" indent="-285750">
              <a:buFont typeface="Arial" panose="020B0604020202020204" pitchFamily="34" charset="0"/>
              <a:buChar char="•"/>
            </a:pPr>
            <a:r>
              <a:rPr lang="en-US" sz="2800" dirty="0">
                <a:solidFill>
                  <a:schemeClr val="bg1"/>
                </a:solidFill>
              </a:rPr>
              <a:t>More colloquial (e.g. uses contractions)</a:t>
            </a:r>
          </a:p>
        </p:txBody>
      </p:sp>
    </p:spTree>
    <p:extLst>
      <p:ext uri="{BB962C8B-B14F-4D97-AF65-F5344CB8AC3E}">
        <p14:creationId xmlns:p14="http://schemas.microsoft.com/office/powerpoint/2010/main" val="25622257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Preaching</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72861"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1815882"/>
          </a:xfrm>
          <a:prstGeom prst="rect">
            <a:avLst/>
          </a:prstGeom>
          <a:noFill/>
        </p:spPr>
        <p:txBody>
          <a:bodyPr wrap="square" rtlCol="0">
            <a:spAutoFit/>
          </a:bodyPr>
          <a:lstStyle/>
          <a:p>
            <a:r>
              <a:rPr lang="en-US" sz="2800" dirty="0">
                <a:solidFill>
                  <a:schemeClr val="bg1"/>
                </a:solidFill>
              </a:rPr>
              <a:t>Which Bible Translation?</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pic>
        <p:nvPicPr>
          <p:cNvPr id="6" name="Picture 5" descr="Triangular abstract background">
            <a:extLst>
              <a:ext uri="{FF2B5EF4-FFF2-40B4-BE49-F238E27FC236}">
                <a16:creationId xmlns:a16="http://schemas.microsoft.com/office/drawing/2014/main" id="{4BF55CE0-B711-7AE3-BC9E-96714DB6E192}"/>
              </a:ext>
            </a:extLst>
          </p:cNvPr>
          <p:cNvPicPr>
            <a:picLocks noChangeAspect="1"/>
          </p:cNvPicPr>
          <p:nvPr/>
        </p:nvPicPr>
        <p:blipFill rotWithShape="1">
          <a:blip r:embed="rId3"/>
          <a:srcRect l="4296" r="18232" b="-1"/>
          <a:stretch/>
        </p:blipFill>
        <p:spPr>
          <a:xfrm>
            <a:off x="4272861"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sp>
        <p:nvSpPr>
          <p:cNvPr id="11" name="TextBox 10">
            <a:extLst>
              <a:ext uri="{FF2B5EF4-FFF2-40B4-BE49-F238E27FC236}">
                <a16:creationId xmlns:a16="http://schemas.microsoft.com/office/drawing/2014/main" id="{C022CEDD-FFE0-25BB-217C-6889D955FA06}"/>
              </a:ext>
            </a:extLst>
          </p:cNvPr>
          <p:cNvSpPr txBox="1"/>
          <p:nvPr/>
        </p:nvSpPr>
        <p:spPr>
          <a:xfrm>
            <a:off x="5903859" y="274608"/>
            <a:ext cx="4697506" cy="523220"/>
          </a:xfrm>
          <a:prstGeom prst="rect">
            <a:avLst/>
          </a:prstGeom>
          <a:noFill/>
        </p:spPr>
        <p:txBody>
          <a:bodyPr wrap="square" rtlCol="0">
            <a:spAutoFit/>
          </a:bodyPr>
          <a:lstStyle/>
          <a:p>
            <a:r>
              <a:rPr lang="en-US" sz="2800" dirty="0">
                <a:solidFill>
                  <a:schemeClr val="bg1"/>
                </a:solidFill>
              </a:rPr>
              <a:t>Which Bible Translation?</a:t>
            </a:r>
          </a:p>
        </p:txBody>
      </p:sp>
      <p:sp>
        <p:nvSpPr>
          <p:cNvPr id="13" name="TextBox 12">
            <a:extLst>
              <a:ext uri="{FF2B5EF4-FFF2-40B4-BE49-F238E27FC236}">
                <a16:creationId xmlns:a16="http://schemas.microsoft.com/office/drawing/2014/main" id="{291CB146-49A9-E78D-8A10-9818EEB0C663}"/>
              </a:ext>
            </a:extLst>
          </p:cNvPr>
          <p:cNvSpPr txBox="1"/>
          <p:nvPr/>
        </p:nvSpPr>
        <p:spPr>
          <a:xfrm>
            <a:off x="4667250" y="851912"/>
            <a:ext cx="7143749" cy="523220"/>
          </a:xfrm>
          <a:prstGeom prst="rect">
            <a:avLst/>
          </a:prstGeom>
          <a:noFill/>
        </p:spPr>
        <p:txBody>
          <a:bodyPr wrap="square" rtlCol="0">
            <a:spAutoFit/>
          </a:bodyPr>
          <a:lstStyle/>
          <a:p>
            <a:r>
              <a:rPr lang="en-US" sz="2800" b="1" dirty="0">
                <a:solidFill>
                  <a:schemeClr val="bg1"/>
                </a:solidFill>
              </a:rPr>
              <a:t>New International Version (NIV)</a:t>
            </a:r>
          </a:p>
        </p:txBody>
      </p:sp>
      <p:sp>
        <p:nvSpPr>
          <p:cNvPr id="7" name="TextBox 6">
            <a:extLst>
              <a:ext uri="{FF2B5EF4-FFF2-40B4-BE49-F238E27FC236}">
                <a16:creationId xmlns:a16="http://schemas.microsoft.com/office/drawing/2014/main" id="{87823F70-E418-5993-82AF-FBDF98ABAA00}"/>
              </a:ext>
            </a:extLst>
          </p:cNvPr>
          <p:cNvSpPr txBox="1"/>
          <p:nvPr/>
        </p:nvSpPr>
        <p:spPr>
          <a:xfrm>
            <a:off x="4953000" y="1733550"/>
            <a:ext cx="6857999" cy="3416320"/>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bg1"/>
                </a:solidFill>
              </a:rPr>
              <a:t>”That the Christian Reformed Church endeavor to join with other conservative churches in sponsoring or facilitating the early production of a faithful translation of Scriptures in the common language of the American people.”</a:t>
            </a:r>
          </a:p>
          <a:p>
            <a:pPr marL="457200" indent="-457200">
              <a:buFont typeface="Arial" panose="020B0604020202020204" pitchFamily="34" charset="0"/>
              <a:buChar char="•"/>
            </a:pPr>
            <a:r>
              <a:rPr lang="en-US" sz="2400" dirty="0">
                <a:solidFill>
                  <a:schemeClr val="bg1"/>
                </a:solidFill>
              </a:rPr>
              <a:t>Committee of Scholars</a:t>
            </a:r>
          </a:p>
          <a:p>
            <a:pPr marL="457200" indent="-457200">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16113152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Preaching</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72861"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1815882"/>
          </a:xfrm>
          <a:prstGeom prst="rect">
            <a:avLst/>
          </a:prstGeom>
          <a:noFill/>
        </p:spPr>
        <p:txBody>
          <a:bodyPr wrap="square" rtlCol="0">
            <a:spAutoFit/>
          </a:bodyPr>
          <a:lstStyle/>
          <a:p>
            <a:r>
              <a:rPr lang="en-US" sz="2800" dirty="0">
                <a:solidFill>
                  <a:schemeClr val="bg1"/>
                </a:solidFill>
              </a:rPr>
              <a:t>Which Bible Translation?</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pic>
        <p:nvPicPr>
          <p:cNvPr id="6" name="Picture 5" descr="Triangular abstract background">
            <a:extLst>
              <a:ext uri="{FF2B5EF4-FFF2-40B4-BE49-F238E27FC236}">
                <a16:creationId xmlns:a16="http://schemas.microsoft.com/office/drawing/2014/main" id="{4BF55CE0-B711-7AE3-BC9E-96714DB6E192}"/>
              </a:ext>
            </a:extLst>
          </p:cNvPr>
          <p:cNvPicPr>
            <a:picLocks noChangeAspect="1"/>
          </p:cNvPicPr>
          <p:nvPr/>
        </p:nvPicPr>
        <p:blipFill rotWithShape="1">
          <a:blip r:embed="rId3"/>
          <a:srcRect l="4296" r="18232" b="-1"/>
          <a:stretch/>
        </p:blipFill>
        <p:spPr>
          <a:xfrm>
            <a:off x="4272861"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sp>
        <p:nvSpPr>
          <p:cNvPr id="11" name="TextBox 10">
            <a:extLst>
              <a:ext uri="{FF2B5EF4-FFF2-40B4-BE49-F238E27FC236}">
                <a16:creationId xmlns:a16="http://schemas.microsoft.com/office/drawing/2014/main" id="{C022CEDD-FFE0-25BB-217C-6889D955FA06}"/>
              </a:ext>
            </a:extLst>
          </p:cNvPr>
          <p:cNvSpPr txBox="1"/>
          <p:nvPr/>
        </p:nvSpPr>
        <p:spPr>
          <a:xfrm>
            <a:off x="5903859" y="274608"/>
            <a:ext cx="4697506" cy="523220"/>
          </a:xfrm>
          <a:prstGeom prst="rect">
            <a:avLst/>
          </a:prstGeom>
          <a:noFill/>
        </p:spPr>
        <p:txBody>
          <a:bodyPr wrap="square" rtlCol="0">
            <a:spAutoFit/>
          </a:bodyPr>
          <a:lstStyle/>
          <a:p>
            <a:r>
              <a:rPr lang="en-US" sz="2800" dirty="0">
                <a:solidFill>
                  <a:schemeClr val="bg1"/>
                </a:solidFill>
              </a:rPr>
              <a:t>Which Bible Translation?</a:t>
            </a:r>
          </a:p>
        </p:txBody>
      </p:sp>
      <p:sp>
        <p:nvSpPr>
          <p:cNvPr id="13" name="TextBox 12">
            <a:extLst>
              <a:ext uri="{FF2B5EF4-FFF2-40B4-BE49-F238E27FC236}">
                <a16:creationId xmlns:a16="http://schemas.microsoft.com/office/drawing/2014/main" id="{291CB146-49A9-E78D-8A10-9818EEB0C663}"/>
              </a:ext>
            </a:extLst>
          </p:cNvPr>
          <p:cNvSpPr txBox="1"/>
          <p:nvPr/>
        </p:nvSpPr>
        <p:spPr>
          <a:xfrm>
            <a:off x="4667250" y="851912"/>
            <a:ext cx="7143749" cy="523220"/>
          </a:xfrm>
          <a:prstGeom prst="rect">
            <a:avLst/>
          </a:prstGeom>
          <a:noFill/>
        </p:spPr>
        <p:txBody>
          <a:bodyPr wrap="square" rtlCol="0">
            <a:spAutoFit/>
          </a:bodyPr>
          <a:lstStyle/>
          <a:p>
            <a:r>
              <a:rPr lang="en-US" sz="2800" b="1" dirty="0">
                <a:solidFill>
                  <a:schemeClr val="bg1"/>
                </a:solidFill>
              </a:rPr>
              <a:t>English Standard Version (ESV)</a:t>
            </a:r>
          </a:p>
        </p:txBody>
      </p:sp>
      <p:sp>
        <p:nvSpPr>
          <p:cNvPr id="7" name="TextBox 6">
            <a:extLst>
              <a:ext uri="{FF2B5EF4-FFF2-40B4-BE49-F238E27FC236}">
                <a16:creationId xmlns:a16="http://schemas.microsoft.com/office/drawing/2014/main" id="{87823F70-E418-5993-82AF-FBDF98ABAA00}"/>
              </a:ext>
            </a:extLst>
          </p:cNvPr>
          <p:cNvSpPr txBox="1"/>
          <p:nvPr/>
        </p:nvSpPr>
        <p:spPr>
          <a:xfrm>
            <a:off x="4953000" y="1733550"/>
            <a:ext cx="6857999" cy="3046988"/>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bg1"/>
                </a:solidFill>
              </a:rPr>
              <a:t>Derived from 1971 text edition of the Revised Standard Version</a:t>
            </a:r>
          </a:p>
          <a:p>
            <a:pPr marL="457200" indent="-457200">
              <a:buFont typeface="Arial" panose="020B0604020202020204" pitchFamily="34" charset="0"/>
              <a:buChar char="•"/>
            </a:pPr>
            <a:r>
              <a:rPr lang="en-US" sz="2400" dirty="0">
                <a:solidFill>
                  <a:schemeClr val="bg1"/>
                </a:solidFill>
              </a:rPr>
              <a:t>Committee of Scholars</a:t>
            </a:r>
          </a:p>
          <a:p>
            <a:pPr marL="457200" indent="-457200">
              <a:buFont typeface="Arial" panose="020B0604020202020204" pitchFamily="34" charset="0"/>
              <a:buChar char="•"/>
            </a:pPr>
            <a:r>
              <a:rPr lang="en-US" sz="2400" dirty="0">
                <a:solidFill>
                  <a:schemeClr val="bg1"/>
                </a:solidFill>
              </a:rPr>
              <a:t>Removed “every trace of liberal influence criticized by evangelicals when the RSV was published in 1952.” </a:t>
            </a:r>
          </a:p>
          <a:p>
            <a:pPr marL="457200" indent="-457200">
              <a:buFont typeface="Arial" panose="020B0604020202020204" pitchFamily="34" charset="0"/>
              <a:buChar char="•"/>
            </a:pPr>
            <a:r>
              <a:rPr lang="en-US" sz="2400" dirty="0">
                <a:solidFill>
                  <a:schemeClr val="bg1"/>
                </a:solidFill>
              </a:rPr>
              <a:t>More towards the wooden end of the spectrum, but still very readable</a:t>
            </a:r>
          </a:p>
        </p:txBody>
      </p:sp>
    </p:spTree>
    <p:extLst>
      <p:ext uri="{BB962C8B-B14F-4D97-AF65-F5344CB8AC3E}">
        <p14:creationId xmlns:p14="http://schemas.microsoft.com/office/powerpoint/2010/main" val="2275085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Preaching</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72861"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1815882"/>
          </a:xfrm>
          <a:prstGeom prst="rect">
            <a:avLst/>
          </a:prstGeom>
          <a:noFill/>
        </p:spPr>
        <p:txBody>
          <a:bodyPr wrap="square" rtlCol="0">
            <a:spAutoFit/>
          </a:bodyPr>
          <a:lstStyle/>
          <a:p>
            <a:r>
              <a:rPr lang="en-US" sz="2800" dirty="0">
                <a:solidFill>
                  <a:schemeClr val="bg1"/>
                </a:solidFill>
              </a:rPr>
              <a:t>Which Bible Translation?</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pic>
        <p:nvPicPr>
          <p:cNvPr id="6" name="Picture 5" descr="Triangular abstract background">
            <a:extLst>
              <a:ext uri="{FF2B5EF4-FFF2-40B4-BE49-F238E27FC236}">
                <a16:creationId xmlns:a16="http://schemas.microsoft.com/office/drawing/2014/main" id="{4BF55CE0-B711-7AE3-BC9E-96714DB6E192}"/>
              </a:ext>
            </a:extLst>
          </p:cNvPr>
          <p:cNvPicPr>
            <a:picLocks noChangeAspect="1"/>
          </p:cNvPicPr>
          <p:nvPr/>
        </p:nvPicPr>
        <p:blipFill rotWithShape="1">
          <a:blip r:embed="rId3"/>
          <a:srcRect l="4296" r="18232" b="-1"/>
          <a:stretch/>
        </p:blipFill>
        <p:spPr>
          <a:xfrm>
            <a:off x="4272861"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sp>
        <p:nvSpPr>
          <p:cNvPr id="11" name="TextBox 10">
            <a:extLst>
              <a:ext uri="{FF2B5EF4-FFF2-40B4-BE49-F238E27FC236}">
                <a16:creationId xmlns:a16="http://schemas.microsoft.com/office/drawing/2014/main" id="{C022CEDD-FFE0-25BB-217C-6889D955FA06}"/>
              </a:ext>
            </a:extLst>
          </p:cNvPr>
          <p:cNvSpPr txBox="1"/>
          <p:nvPr/>
        </p:nvSpPr>
        <p:spPr>
          <a:xfrm>
            <a:off x="5903859" y="274608"/>
            <a:ext cx="4697506" cy="523220"/>
          </a:xfrm>
          <a:prstGeom prst="rect">
            <a:avLst/>
          </a:prstGeom>
          <a:noFill/>
        </p:spPr>
        <p:txBody>
          <a:bodyPr wrap="square" rtlCol="0">
            <a:spAutoFit/>
          </a:bodyPr>
          <a:lstStyle/>
          <a:p>
            <a:r>
              <a:rPr lang="en-US" sz="2800" dirty="0">
                <a:solidFill>
                  <a:schemeClr val="bg1"/>
                </a:solidFill>
              </a:rPr>
              <a:t>Which Bible Translation?</a:t>
            </a:r>
          </a:p>
        </p:txBody>
      </p:sp>
      <p:sp>
        <p:nvSpPr>
          <p:cNvPr id="13" name="TextBox 12">
            <a:extLst>
              <a:ext uri="{FF2B5EF4-FFF2-40B4-BE49-F238E27FC236}">
                <a16:creationId xmlns:a16="http://schemas.microsoft.com/office/drawing/2014/main" id="{291CB146-49A9-E78D-8A10-9818EEB0C663}"/>
              </a:ext>
            </a:extLst>
          </p:cNvPr>
          <p:cNvSpPr txBox="1"/>
          <p:nvPr/>
        </p:nvSpPr>
        <p:spPr>
          <a:xfrm>
            <a:off x="4667250" y="851912"/>
            <a:ext cx="7143749" cy="492443"/>
          </a:xfrm>
          <a:prstGeom prst="rect">
            <a:avLst/>
          </a:prstGeom>
          <a:noFill/>
        </p:spPr>
        <p:txBody>
          <a:bodyPr wrap="square" rtlCol="0">
            <a:spAutoFit/>
          </a:bodyPr>
          <a:lstStyle/>
          <a:p>
            <a:r>
              <a:rPr lang="en-US" sz="2600" b="1" dirty="0">
                <a:solidFill>
                  <a:schemeClr val="bg1"/>
                </a:solidFill>
              </a:rPr>
              <a:t>Contemporary English Version (CEV)</a:t>
            </a:r>
          </a:p>
        </p:txBody>
      </p:sp>
      <p:sp>
        <p:nvSpPr>
          <p:cNvPr id="7" name="TextBox 6">
            <a:extLst>
              <a:ext uri="{FF2B5EF4-FFF2-40B4-BE49-F238E27FC236}">
                <a16:creationId xmlns:a16="http://schemas.microsoft.com/office/drawing/2014/main" id="{87823F70-E418-5993-82AF-FBDF98ABAA00}"/>
              </a:ext>
            </a:extLst>
          </p:cNvPr>
          <p:cNvSpPr txBox="1"/>
          <p:nvPr/>
        </p:nvSpPr>
        <p:spPr>
          <a:xfrm>
            <a:off x="4953000" y="1733550"/>
            <a:ext cx="6857999" cy="3416320"/>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bg1"/>
                </a:solidFill>
              </a:rPr>
              <a:t>American Bible Society</a:t>
            </a:r>
          </a:p>
          <a:p>
            <a:pPr marL="457200" indent="-457200">
              <a:buFont typeface="Arial" panose="020B0604020202020204" pitchFamily="34" charset="0"/>
              <a:buChar char="•"/>
            </a:pPr>
            <a:r>
              <a:rPr lang="en-US" sz="2400" dirty="0">
                <a:solidFill>
                  <a:schemeClr val="bg1"/>
                </a:solidFill>
              </a:rPr>
              <a:t>More on the readability end of the spectrum</a:t>
            </a:r>
          </a:p>
          <a:p>
            <a:pPr marL="457200" indent="-457200">
              <a:buFont typeface="Arial" panose="020B0604020202020204" pitchFamily="34" charset="0"/>
              <a:buChar char="•"/>
            </a:pPr>
            <a:r>
              <a:rPr lang="en-US" sz="2400" dirty="0">
                <a:solidFill>
                  <a:schemeClr val="bg1"/>
                </a:solidFill>
              </a:rPr>
              <a:t>Designed for a lower reading level or those who might be reading English as a second language</a:t>
            </a:r>
          </a:p>
          <a:p>
            <a:pPr marL="457200" indent="-457200">
              <a:buFont typeface="Arial" panose="020B0604020202020204" pitchFamily="34" charset="0"/>
              <a:buChar char="•"/>
            </a:pPr>
            <a:r>
              <a:rPr lang="en-US" sz="2400" dirty="0">
                <a:solidFill>
                  <a:schemeClr val="bg1"/>
                </a:solidFill>
              </a:rPr>
              <a:t>ABS also published Good News Bible, but they are different translations</a:t>
            </a:r>
          </a:p>
          <a:p>
            <a:pPr marL="457200" indent="-457200">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28683673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Bonus Question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72861"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2677656"/>
          </a:xfrm>
          <a:prstGeom prst="rect">
            <a:avLst/>
          </a:prstGeom>
          <a:noFill/>
        </p:spPr>
        <p:txBody>
          <a:bodyPr wrap="square" rtlCol="0">
            <a:spAutoFit/>
          </a:bodyPr>
          <a:lstStyle/>
          <a:p>
            <a:r>
              <a:rPr lang="en-US" sz="2800" dirty="0">
                <a:solidFill>
                  <a:schemeClr val="bg1"/>
                </a:solidFill>
              </a:rPr>
              <a:t>Why do you wear a clergy collar?</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38077480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Questions</a:t>
            </a:r>
          </a:p>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8"/>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1384995"/>
          </a:xfrm>
          <a:prstGeom prst="rect">
            <a:avLst/>
          </a:prstGeom>
          <a:noFill/>
        </p:spPr>
        <p:txBody>
          <a:bodyPr wrap="square" rtlCol="0">
            <a:spAutoFit/>
          </a:bodyPr>
          <a:lstStyle/>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11606468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References </a:t>
            </a:r>
          </a:p>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6124754"/>
          </a:xfrm>
          <a:prstGeom prst="rect">
            <a:avLst/>
          </a:prstGeom>
          <a:noFill/>
        </p:spPr>
        <p:txBody>
          <a:bodyPr wrap="square" rtlCol="0">
            <a:spAutoFit/>
          </a:bodyPr>
          <a:lstStyle/>
          <a:p>
            <a:r>
              <a:rPr lang="en-US" sz="2400" dirty="0">
                <a:solidFill>
                  <a:schemeClr val="bg1"/>
                </a:solidFill>
              </a:rPr>
              <a:t>Augustine. </a:t>
            </a:r>
            <a:r>
              <a:rPr lang="en-US" sz="2400" i="1" dirty="0">
                <a:solidFill>
                  <a:schemeClr val="bg1"/>
                </a:solidFill>
              </a:rPr>
              <a:t>On Christian Doctrine</a:t>
            </a:r>
            <a:r>
              <a:rPr lang="en-US" sz="2400" dirty="0">
                <a:solidFill>
                  <a:schemeClr val="bg1"/>
                </a:solidFill>
              </a:rPr>
              <a:t>, trans. by D.W. Robertson, Jr., Book Book One, §36. Upper Saddle, NJ: Prentice Hall, 1958.</a:t>
            </a:r>
          </a:p>
          <a:p>
            <a:endParaRPr lang="en-US" sz="2400" dirty="0">
              <a:solidFill>
                <a:schemeClr val="bg1"/>
              </a:solidFill>
            </a:endParaRPr>
          </a:p>
          <a:p>
            <a:r>
              <a:rPr lang="en-US" sz="2400" dirty="0">
                <a:solidFill>
                  <a:schemeClr val="bg1"/>
                </a:solidFill>
              </a:rPr>
              <a:t>Carter, Kenneth. </a:t>
            </a:r>
            <a:r>
              <a:rPr lang="en-US" sz="2400" i="1" dirty="0">
                <a:solidFill>
                  <a:schemeClr val="bg1"/>
                </a:solidFill>
              </a:rPr>
              <a:t>Unrelenting Grace: A United Methodist Way of Life, </a:t>
            </a:r>
            <a:r>
              <a:rPr lang="en-US" sz="2400" dirty="0">
                <a:solidFill>
                  <a:schemeClr val="bg1"/>
                </a:solidFill>
              </a:rPr>
              <a:t>pp. 42-44. Nashville, TN: Abingdon</a:t>
            </a:r>
            <a:r>
              <a:rPr lang="en-US" sz="2400" i="1" dirty="0">
                <a:solidFill>
                  <a:schemeClr val="bg1"/>
                </a:solidFill>
              </a:rPr>
              <a:t> </a:t>
            </a:r>
            <a:r>
              <a:rPr lang="en-US" sz="2400" dirty="0">
                <a:solidFill>
                  <a:schemeClr val="bg1"/>
                </a:solidFill>
              </a:rPr>
              <a:t>Press, 2023.</a:t>
            </a:r>
          </a:p>
          <a:p>
            <a:endParaRPr lang="en-US" sz="2400" dirty="0">
              <a:solidFill>
                <a:schemeClr val="bg1"/>
              </a:solidFill>
            </a:endParaRPr>
          </a:p>
          <a:p>
            <a:r>
              <a:rPr lang="en-US" sz="2400" i="1" dirty="0">
                <a:solidFill>
                  <a:schemeClr val="bg1"/>
                </a:solidFill>
              </a:rPr>
              <a:t>The Book of Discipline of the United Methodist Church, </a:t>
            </a:r>
            <a:r>
              <a:rPr lang="en-US" sz="2400" dirty="0">
                <a:solidFill>
                  <a:schemeClr val="bg1"/>
                </a:solidFill>
              </a:rPr>
              <a:t>2016¶104. Nashville, Tennessee: United Methodist Publishing House, 2016. </a:t>
            </a: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19995794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References </a:t>
            </a:r>
          </a:p>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6494085"/>
          </a:xfrm>
          <a:prstGeom prst="rect">
            <a:avLst/>
          </a:prstGeom>
          <a:noFill/>
        </p:spPr>
        <p:txBody>
          <a:bodyPr wrap="square" rtlCol="0">
            <a:spAutoFit/>
          </a:bodyPr>
          <a:lstStyle/>
          <a:p>
            <a:r>
              <a:rPr lang="en-US" sz="2400" dirty="0">
                <a:solidFill>
                  <a:schemeClr val="bg1"/>
                </a:solidFill>
              </a:rPr>
              <a:t>Official German Catholic-Lutheran Dialogue. </a:t>
            </a:r>
            <a:r>
              <a:rPr lang="en-US" sz="2400" i="1" dirty="0">
                <a:solidFill>
                  <a:schemeClr val="bg1"/>
                </a:solidFill>
              </a:rPr>
              <a:t>Communio Sanctorum: The Church as the Communion of Saints, </a:t>
            </a:r>
            <a:r>
              <a:rPr lang="en-US" sz="2400" dirty="0">
                <a:solidFill>
                  <a:schemeClr val="bg1"/>
                </a:solidFill>
              </a:rPr>
              <a:t>p. 18. Collegeville, MN: Liturgical Press, 2004.</a:t>
            </a:r>
          </a:p>
          <a:p>
            <a:endParaRPr lang="en-US" sz="2400" dirty="0">
              <a:solidFill>
                <a:schemeClr val="bg1"/>
              </a:solidFill>
            </a:endParaRPr>
          </a:p>
          <a:p>
            <a:r>
              <a:rPr lang="en-US" sz="2400" dirty="0">
                <a:solidFill>
                  <a:schemeClr val="bg1"/>
                </a:solidFill>
              </a:rPr>
              <a:t>Riches, John. </a:t>
            </a:r>
            <a:r>
              <a:rPr lang="en-US" sz="2400" i="1" dirty="0">
                <a:solidFill>
                  <a:schemeClr val="bg1"/>
                </a:solidFill>
              </a:rPr>
              <a:t>The Bible: A Very Short Introduction. </a:t>
            </a:r>
            <a:r>
              <a:rPr lang="en-US" sz="2400" dirty="0">
                <a:solidFill>
                  <a:schemeClr val="bg1"/>
                </a:solidFill>
              </a:rPr>
              <a:t>Oxford: Oxford University Press, 2000.</a:t>
            </a:r>
          </a:p>
          <a:p>
            <a:endParaRPr lang="en-US" sz="2400" dirty="0">
              <a:solidFill>
                <a:schemeClr val="bg1"/>
              </a:solidFill>
            </a:endParaRPr>
          </a:p>
          <a:p>
            <a:r>
              <a:rPr lang="en-US" sz="2400" dirty="0">
                <a:solidFill>
                  <a:schemeClr val="bg1"/>
                </a:solidFill>
              </a:rPr>
              <a:t>Wells, Samuel. </a:t>
            </a:r>
            <a:r>
              <a:rPr lang="en-US" sz="2400" i="1" dirty="0">
                <a:solidFill>
                  <a:schemeClr val="bg1"/>
                </a:solidFill>
              </a:rPr>
              <a:t>Improvisation: The Drama of Christian Ethics</a:t>
            </a:r>
            <a:r>
              <a:rPr lang="en-US" sz="2400" dirty="0">
                <a:solidFill>
                  <a:schemeClr val="bg1"/>
                </a:solidFill>
              </a:rPr>
              <a:t>. Grand Rapids, Michigan: Brazos Press, 2004.</a:t>
            </a:r>
          </a:p>
          <a:p>
            <a:endParaRPr lang="en-US" sz="2400" dirty="0">
              <a:solidFill>
                <a:schemeClr val="bg1"/>
              </a:solidFill>
            </a:endParaRP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17123013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References </a:t>
            </a:r>
          </a:p>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3539430"/>
          </a:xfrm>
          <a:prstGeom prst="rect">
            <a:avLst/>
          </a:prstGeom>
          <a:noFill/>
        </p:spPr>
        <p:txBody>
          <a:bodyPr wrap="square" rtlCol="0">
            <a:spAutoFit/>
          </a:bodyPr>
          <a:lstStyle/>
          <a:p>
            <a:r>
              <a:rPr lang="en-US" sz="2400" dirty="0">
                <a:solidFill>
                  <a:schemeClr val="bg1"/>
                </a:solidFill>
              </a:rPr>
              <a:t>Wilhite, David E. </a:t>
            </a:r>
            <a:r>
              <a:rPr lang="en-US" sz="2400" i="1" dirty="0">
                <a:solidFill>
                  <a:schemeClr val="bg1"/>
                </a:solidFill>
              </a:rPr>
              <a:t>The Gospel According to Heretics: Discovering Orthodoxy through Early Christological Conflicts</a:t>
            </a:r>
            <a:r>
              <a:rPr lang="en-US" sz="2400" dirty="0">
                <a:solidFill>
                  <a:schemeClr val="bg1"/>
                </a:solidFill>
              </a:rPr>
              <a:t>. Pp. 21-39. Grand Rapids, Michigan: Baker Academic Publishing, 2015.</a:t>
            </a:r>
          </a:p>
          <a:p>
            <a:endParaRPr lang="en-US" sz="2400" dirty="0">
              <a:solidFill>
                <a:schemeClr val="bg1"/>
              </a:solidFill>
            </a:endParaRP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4193188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2"/>
          <a:srcRect l="4296" r="18232" b="-1"/>
          <a:stretch/>
        </p:blipFill>
        <p:spPr>
          <a:xfrm>
            <a:off x="4232495" y="8"/>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909640"/>
            <a:ext cx="5872162"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A collection of books</a:t>
            </a:r>
          </a:p>
          <a:p>
            <a:pPr marL="457200" indent="-457200">
              <a:buFont typeface="Arial" panose="020B0604020202020204" pitchFamily="34" charset="0"/>
              <a:buChar char="•"/>
            </a:pPr>
            <a:r>
              <a:rPr lang="en-US" sz="2800" dirty="0">
                <a:solidFill>
                  <a:schemeClr val="bg1"/>
                </a:solidFill>
              </a:rPr>
              <a:t>Which books and why?</a:t>
            </a:r>
          </a:p>
          <a:p>
            <a:pPr marL="457200" indent="-457200">
              <a:buFont typeface="Arial" panose="020B0604020202020204" pitchFamily="34" charset="0"/>
              <a:buChar char="•"/>
            </a:pPr>
            <a:r>
              <a:rPr lang="en-US" sz="2800" dirty="0">
                <a:solidFill>
                  <a:schemeClr val="bg1"/>
                </a:solidFill>
              </a:rPr>
              <a:t>“Old Testament” and “New Testament”</a:t>
            </a:r>
          </a:p>
          <a:p>
            <a:pPr marL="457200" indent="-457200">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2838409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8"/>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909640"/>
            <a:ext cx="5872162"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A collection of books</a:t>
            </a:r>
          </a:p>
          <a:p>
            <a:pPr marL="457200" indent="-457200">
              <a:buFont typeface="Arial" panose="020B0604020202020204" pitchFamily="34" charset="0"/>
              <a:buChar char="•"/>
            </a:pPr>
            <a:r>
              <a:rPr lang="en-US" sz="2800" dirty="0">
                <a:solidFill>
                  <a:schemeClr val="bg1"/>
                </a:solidFill>
              </a:rPr>
              <a:t>Which books and why?</a:t>
            </a:r>
          </a:p>
          <a:p>
            <a:pPr marL="457200" indent="-457200">
              <a:buFont typeface="Arial" panose="020B0604020202020204" pitchFamily="34" charset="0"/>
              <a:buChar char="•"/>
            </a:pPr>
            <a:r>
              <a:rPr lang="en-US" sz="2800" dirty="0">
                <a:solidFill>
                  <a:schemeClr val="bg1"/>
                </a:solidFill>
              </a:rPr>
              <a:t>“Old Testament” and “New Testament”</a:t>
            </a:r>
          </a:p>
          <a:p>
            <a:pPr marL="457200" indent="-457200">
              <a:buFont typeface="Arial" panose="020B0604020202020204" pitchFamily="34" charset="0"/>
              <a:buChar char="•"/>
            </a:pPr>
            <a:r>
              <a:rPr lang="en-US" sz="2800" dirty="0">
                <a:solidFill>
                  <a:schemeClr val="bg1"/>
                </a:solidFill>
              </a:rPr>
              <a:t>Other uses of word “Bible:” Hebrew Bible, Jewish Bible, and the Christian Bible</a:t>
            </a:r>
          </a:p>
          <a:p>
            <a:pPr marL="457200" indent="-457200">
              <a:buFont typeface="Arial" panose="020B0604020202020204" pitchFamily="34" charset="0"/>
              <a:buChar char="•"/>
            </a:pPr>
            <a:endParaRPr lang="en-US" sz="2800" dirty="0">
              <a:solidFill>
                <a:schemeClr val="bg1"/>
              </a:solidFill>
            </a:endParaRPr>
          </a:p>
          <a:p>
            <a:endParaRPr lang="en-US" sz="2800" b="1" dirty="0">
              <a:solidFill>
                <a:schemeClr val="bg1"/>
              </a:solidFill>
            </a:endParaRPr>
          </a:p>
          <a:p>
            <a:pPr marL="457200" indent="-457200">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3590485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834336"/>
            <a:ext cx="5872162" cy="5693866"/>
          </a:xfrm>
          <a:prstGeom prst="rect">
            <a:avLst/>
          </a:prstGeom>
          <a:noFill/>
        </p:spPr>
        <p:txBody>
          <a:bodyPr wrap="square" rtlCol="0">
            <a:spAutoFit/>
          </a:bodyPr>
          <a:lstStyle/>
          <a:p>
            <a:r>
              <a:rPr lang="en-US" sz="2800" dirty="0">
                <a:solidFill>
                  <a:schemeClr val="bg1"/>
                </a:solidFill>
              </a:rPr>
              <a:t>Ways Jewish folks refer to what we call the “Old Testament”</a:t>
            </a:r>
          </a:p>
          <a:p>
            <a:pPr marL="457200" indent="-457200">
              <a:buFont typeface="Arial" panose="020B0604020202020204" pitchFamily="34" charset="0"/>
              <a:buChar char="•"/>
            </a:pPr>
            <a:r>
              <a:rPr lang="en-US" sz="2800" dirty="0">
                <a:solidFill>
                  <a:schemeClr val="bg1"/>
                </a:solidFill>
              </a:rPr>
              <a:t>The scriptures</a:t>
            </a:r>
          </a:p>
          <a:p>
            <a:pPr marL="457200" indent="-457200">
              <a:buFont typeface="Arial" panose="020B0604020202020204" pitchFamily="34" charset="0"/>
              <a:buChar char="•"/>
            </a:pPr>
            <a:r>
              <a:rPr lang="en-US" sz="2800" dirty="0">
                <a:solidFill>
                  <a:schemeClr val="bg1"/>
                </a:solidFill>
              </a:rPr>
              <a:t>The sacred scriptures</a:t>
            </a:r>
          </a:p>
          <a:p>
            <a:pPr marL="457200" indent="-457200">
              <a:buFont typeface="Arial" panose="020B0604020202020204" pitchFamily="34" charset="0"/>
              <a:buChar char="•"/>
            </a:pPr>
            <a:r>
              <a:rPr lang="en-US" sz="2800" dirty="0">
                <a:solidFill>
                  <a:schemeClr val="bg1"/>
                </a:solidFill>
              </a:rPr>
              <a:t>The books</a:t>
            </a:r>
          </a:p>
          <a:p>
            <a:pPr marL="457200" indent="-457200">
              <a:buFont typeface="Arial" panose="020B0604020202020204" pitchFamily="34" charset="0"/>
              <a:buChar char="•"/>
            </a:pPr>
            <a:r>
              <a:rPr lang="en-US" sz="2800" dirty="0">
                <a:solidFill>
                  <a:schemeClr val="bg1"/>
                </a:solidFill>
              </a:rPr>
              <a:t>The 24 books</a:t>
            </a:r>
          </a:p>
          <a:p>
            <a:pPr marL="457200" indent="-457200">
              <a:buFont typeface="Arial" panose="020B0604020202020204" pitchFamily="34" charset="0"/>
              <a:buChar char="•"/>
            </a:pPr>
            <a:r>
              <a:rPr lang="en-US" sz="2800" dirty="0">
                <a:solidFill>
                  <a:schemeClr val="bg1"/>
                </a:solidFill>
              </a:rPr>
              <a:t>The Law, the Prophets, and the Writings</a:t>
            </a:r>
          </a:p>
          <a:p>
            <a:pPr marL="457200" indent="-457200">
              <a:buFont typeface="Arial" panose="020B0604020202020204" pitchFamily="34" charset="0"/>
              <a:buChar char="•"/>
            </a:pPr>
            <a:r>
              <a:rPr lang="en-US" sz="2800" dirty="0" err="1">
                <a:solidFill>
                  <a:schemeClr val="bg1"/>
                </a:solidFill>
              </a:rPr>
              <a:t>Tanak</a:t>
            </a:r>
            <a:r>
              <a:rPr lang="en-US" sz="2800" dirty="0">
                <a:solidFill>
                  <a:schemeClr val="bg1"/>
                </a:solidFill>
              </a:rPr>
              <a:t> (acronym based on first Hebrew letters of the different sections</a:t>
            </a:r>
          </a:p>
          <a:p>
            <a:pPr marL="457200" indent="-457200">
              <a:buFont typeface="Arial" panose="020B0604020202020204" pitchFamily="34" charset="0"/>
              <a:buChar char="•"/>
            </a:pPr>
            <a:r>
              <a:rPr lang="en-US" sz="2800" dirty="0" err="1">
                <a:solidFill>
                  <a:schemeClr val="bg1"/>
                </a:solidFill>
              </a:rPr>
              <a:t>Mikra</a:t>
            </a:r>
            <a:r>
              <a:rPr lang="en-US" sz="2800" dirty="0">
                <a:solidFill>
                  <a:schemeClr val="bg1"/>
                </a:solidFill>
              </a:rPr>
              <a:t> (read aloud)</a:t>
            </a:r>
          </a:p>
          <a:p>
            <a:pPr marL="457200" indent="-457200">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1060256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6124754"/>
          </a:xfrm>
          <a:prstGeom prst="rect">
            <a:avLst/>
          </a:prstGeom>
          <a:noFill/>
        </p:spPr>
        <p:txBody>
          <a:bodyPr wrap="square" rtlCol="0">
            <a:spAutoFit/>
          </a:bodyPr>
          <a:lstStyle/>
          <a:p>
            <a:r>
              <a:rPr lang="en-US" sz="2800" dirty="0">
                <a:solidFill>
                  <a:schemeClr val="bg1"/>
                </a:solidFill>
              </a:rPr>
              <a:t>“Bible”</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NT Writers sometimes used “</a:t>
            </a:r>
            <a:r>
              <a:rPr lang="en-US" sz="2800" dirty="0" err="1">
                <a:solidFill>
                  <a:schemeClr val="bg1"/>
                </a:solidFill>
              </a:rPr>
              <a:t>biblion</a:t>
            </a:r>
            <a:r>
              <a:rPr lang="en-US" sz="2800" dirty="0">
                <a:solidFill>
                  <a:schemeClr val="bg1"/>
                </a:solidFill>
              </a:rPr>
              <a:t>” (book) to refer to the law (Galatians 3:10; Hebrew 9:19)</a:t>
            </a:r>
          </a:p>
          <a:p>
            <a:pPr marL="457200" indent="-457200">
              <a:buFont typeface="Arial" panose="020B0604020202020204" pitchFamily="34" charset="0"/>
              <a:buChar char="•"/>
            </a:pPr>
            <a:r>
              <a:rPr lang="en-US" sz="2800" dirty="0">
                <a:solidFill>
                  <a:schemeClr val="bg1"/>
                </a:solidFill>
              </a:rPr>
              <a:t>Josephus and Philo, 1</a:t>
            </a:r>
            <a:r>
              <a:rPr lang="en-US" sz="2800" baseline="30000" dirty="0">
                <a:solidFill>
                  <a:schemeClr val="bg1"/>
                </a:solidFill>
              </a:rPr>
              <a:t>st</a:t>
            </a:r>
            <a:r>
              <a:rPr lang="en-US" sz="2800" dirty="0">
                <a:solidFill>
                  <a:schemeClr val="bg1"/>
                </a:solidFill>
              </a:rPr>
              <a:t> century writers in Greek use “Biblia” (plural)</a:t>
            </a:r>
          </a:p>
          <a:p>
            <a:pPr marL="457200" indent="-457200">
              <a:buFont typeface="Arial" panose="020B0604020202020204" pitchFamily="34" charset="0"/>
              <a:buChar char="•"/>
            </a:pPr>
            <a:r>
              <a:rPr lang="en-US" sz="2800" dirty="0">
                <a:solidFill>
                  <a:schemeClr val="bg1"/>
                </a:solidFill>
              </a:rPr>
              <a:t>Becomes standard in church usage from the 4</a:t>
            </a:r>
            <a:r>
              <a:rPr lang="en-US" sz="2800" baseline="30000" dirty="0">
                <a:solidFill>
                  <a:schemeClr val="bg1"/>
                </a:solidFill>
              </a:rPr>
              <a:t>th</a:t>
            </a:r>
            <a:r>
              <a:rPr lang="en-US" sz="2800" dirty="0">
                <a:solidFill>
                  <a:schemeClr val="bg1"/>
                </a:solidFill>
              </a:rPr>
              <a:t> century</a:t>
            </a:r>
          </a:p>
          <a:p>
            <a:pPr marL="457200" indent="-457200">
              <a:buFont typeface="Arial" panose="020B0604020202020204" pitchFamily="34" charset="0"/>
              <a:buChar char="•"/>
            </a:pPr>
            <a:r>
              <a:rPr lang="en-US" sz="2800" dirty="0">
                <a:solidFill>
                  <a:schemeClr val="bg1"/>
                </a:solidFill>
              </a:rPr>
              <a:t>Middle Ages: Latin borrows “Biblia” and uses it as a singular expression</a:t>
            </a:r>
          </a:p>
        </p:txBody>
      </p:sp>
    </p:spTree>
    <p:extLst>
      <p:ext uri="{BB962C8B-B14F-4D97-AF65-F5344CB8AC3E}">
        <p14:creationId xmlns:p14="http://schemas.microsoft.com/office/powerpoint/2010/main" val="1537515089"/>
      </p:ext>
    </p:extLst>
  </p:cSld>
  <p:clrMapOvr>
    <a:masterClrMapping/>
  </p:clrMapOvr>
</p:sld>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Verdana Pro Cond SemiBold"/>
        <a:ea typeface=""/>
        <a:cs typeface=""/>
      </a:majorFont>
      <a:minorFont>
        <a:latin typeface="Verdan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2067</TotalTime>
  <Words>6079</Words>
  <Application>Microsoft Macintosh PowerPoint</Application>
  <PresentationFormat>Widescreen</PresentationFormat>
  <Paragraphs>546</Paragraphs>
  <Slides>58</Slides>
  <Notes>56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Calibri</vt:lpstr>
      <vt:lpstr>EB Garamond</vt:lpstr>
      <vt:lpstr>Google Sans</vt:lpstr>
      <vt:lpstr>system-ui</vt:lpstr>
      <vt:lpstr>Verdana Pro</vt:lpstr>
      <vt:lpstr>Verdana Pro Cond SemiBold</vt:lpstr>
      <vt:lpstr>TornVTI</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How was the Bible Made?</vt:lpstr>
      <vt:lpstr>How was the Bible Made?</vt:lpstr>
      <vt:lpstr>How was the Bible Made?</vt:lpstr>
      <vt:lpstr>How was the Bible Made?</vt:lpstr>
      <vt:lpstr>How was the Bible Made?</vt:lpstr>
      <vt:lpstr>How was the Bible Made?</vt:lpstr>
      <vt:lpstr>How was the Bible Made?</vt:lpstr>
      <vt:lpstr>How was the Bible Made?</vt:lpstr>
      <vt:lpstr>How was the Bible Made?</vt:lpstr>
      <vt:lpstr>How was the Bible Made?</vt:lpstr>
      <vt:lpstr>How was the Bible Made?</vt:lpstr>
      <vt:lpstr>How was the Bible Made?</vt:lpstr>
      <vt:lpstr>How was the Bible Made?</vt:lpstr>
      <vt:lpstr>How was the Bible Made?</vt:lpstr>
      <vt:lpstr>How was the Bible Made?</vt:lpstr>
      <vt:lpstr>How was the Bible Made?</vt:lpstr>
      <vt:lpstr>How was the Bible Made?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Bible?</dc:title>
  <dc:creator>Alan Combs</dc:creator>
  <cp:lastModifiedBy>Alan Combs</cp:lastModifiedBy>
  <cp:revision>17</cp:revision>
  <dcterms:created xsi:type="dcterms:W3CDTF">2023-05-16T13:47:28Z</dcterms:created>
  <dcterms:modified xsi:type="dcterms:W3CDTF">2024-05-17T15:43:12Z</dcterms:modified>
</cp:coreProperties>
</file>